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2"/>
  </p:notesMasterIdLst>
  <p:sldIdLst>
    <p:sldId id="257" r:id="rId2"/>
    <p:sldId id="368" r:id="rId3"/>
    <p:sldId id="369" r:id="rId4"/>
    <p:sldId id="263" r:id="rId5"/>
    <p:sldId id="370" r:id="rId6"/>
    <p:sldId id="371" r:id="rId7"/>
    <p:sldId id="372" r:id="rId8"/>
    <p:sldId id="373" r:id="rId9"/>
    <p:sldId id="374" r:id="rId10"/>
    <p:sldId id="271" r:id="rId11"/>
    <p:sldId id="375" r:id="rId12"/>
    <p:sldId id="377" r:id="rId13"/>
    <p:sldId id="376" r:id="rId14"/>
    <p:sldId id="378" r:id="rId15"/>
    <p:sldId id="379" r:id="rId16"/>
    <p:sldId id="380" r:id="rId17"/>
    <p:sldId id="381" r:id="rId18"/>
    <p:sldId id="281" r:id="rId19"/>
    <p:sldId id="282" r:id="rId20"/>
    <p:sldId id="283" r:id="rId21"/>
    <p:sldId id="284" r:id="rId22"/>
    <p:sldId id="285" r:id="rId23"/>
    <p:sldId id="286" r:id="rId24"/>
    <p:sldId id="287" r:id="rId25"/>
    <p:sldId id="289" r:id="rId26"/>
    <p:sldId id="290" r:id="rId27"/>
    <p:sldId id="291" r:id="rId28"/>
    <p:sldId id="383" r:id="rId29"/>
    <p:sldId id="299" r:id="rId30"/>
    <p:sldId id="300" r:id="rId31"/>
    <p:sldId id="301" r:id="rId32"/>
    <p:sldId id="306" r:id="rId33"/>
    <p:sldId id="307" r:id="rId34"/>
    <p:sldId id="308" r:id="rId35"/>
    <p:sldId id="310" r:id="rId36"/>
    <p:sldId id="311" r:id="rId37"/>
    <p:sldId id="313" r:id="rId38"/>
    <p:sldId id="314" r:id="rId39"/>
    <p:sldId id="315" r:id="rId40"/>
    <p:sldId id="317" r:id="rId41"/>
    <p:sldId id="318" r:id="rId42"/>
    <p:sldId id="319" r:id="rId43"/>
    <p:sldId id="321" r:id="rId44"/>
    <p:sldId id="322" r:id="rId45"/>
    <p:sldId id="323" r:id="rId46"/>
    <p:sldId id="325" r:id="rId47"/>
    <p:sldId id="327" r:id="rId48"/>
    <p:sldId id="389" r:id="rId49"/>
    <p:sldId id="334" r:id="rId50"/>
    <p:sldId id="335" r:id="rId51"/>
    <p:sldId id="337" r:id="rId52"/>
    <p:sldId id="338" r:id="rId53"/>
    <p:sldId id="340" r:id="rId54"/>
    <p:sldId id="341" r:id="rId55"/>
    <p:sldId id="342" r:id="rId56"/>
    <p:sldId id="343" r:id="rId57"/>
    <p:sldId id="344" r:id="rId58"/>
    <p:sldId id="345" r:id="rId59"/>
    <p:sldId id="347" r:id="rId60"/>
    <p:sldId id="348" r:id="rId61"/>
    <p:sldId id="350" r:id="rId62"/>
    <p:sldId id="351" r:id="rId63"/>
    <p:sldId id="352" r:id="rId64"/>
    <p:sldId id="353" r:id="rId65"/>
    <p:sldId id="387" r:id="rId66"/>
    <p:sldId id="386" r:id="rId67"/>
    <p:sldId id="384" r:id="rId68"/>
    <p:sldId id="385" r:id="rId69"/>
    <p:sldId id="361" r:id="rId70"/>
    <p:sldId id="391" r:id="rId7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F286F9-11DE-4EEE-BBEE-19B0CBA9B51F}" v="3" dt="2022-10-26T18:16:49.8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115" d="100"/>
          <a:sy n="115" d="100"/>
        </p:scale>
        <p:origin x="87" y="30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78"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ird, Jim" userId="77b886a4-1ae8-41e4-8447-79a9c63f01d6" providerId="ADAL" clId="{4BF286F9-11DE-4EEE-BBEE-19B0CBA9B51F}"/>
    <pc:docChg chg="custSel addSld delSld modSld">
      <pc:chgData name="Baird, Jim" userId="77b886a4-1ae8-41e4-8447-79a9c63f01d6" providerId="ADAL" clId="{4BF286F9-11DE-4EEE-BBEE-19B0CBA9B51F}" dt="2022-10-26T18:17:02.701" v="170" actId="47"/>
      <pc:docMkLst>
        <pc:docMk/>
      </pc:docMkLst>
      <pc:sldChg chg="del">
        <pc:chgData name="Baird, Jim" userId="77b886a4-1ae8-41e4-8447-79a9c63f01d6" providerId="ADAL" clId="{4BF286F9-11DE-4EEE-BBEE-19B0CBA9B51F}" dt="2022-10-26T16:58:46.807" v="51" actId="47"/>
        <pc:sldMkLst>
          <pc:docMk/>
          <pc:sldMk cId="1625747357" sldId="362"/>
        </pc:sldMkLst>
      </pc:sldChg>
      <pc:sldChg chg="del">
        <pc:chgData name="Baird, Jim" userId="77b886a4-1ae8-41e4-8447-79a9c63f01d6" providerId="ADAL" clId="{4BF286F9-11DE-4EEE-BBEE-19B0CBA9B51F}" dt="2022-10-26T16:54:26.275" v="0" actId="47"/>
        <pc:sldMkLst>
          <pc:docMk/>
          <pc:sldMk cId="2422608067" sldId="363"/>
        </pc:sldMkLst>
      </pc:sldChg>
      <pc:sldChg chg="del">
        <pc:chgData name="Baird, Jim" userId="77b886a4-1ae8-41e4-8447-79a9c63f01d6" providerId="ADAL" clId="{4BF286F9-11DE-4EEE-BBEE-19B0CBA9B51F}" dt="2022-10-26T16:56:44.871" v="3" actId="47"/>
        <pc:sldMkLst>
          <pc:docMk/>
          <pc:sldMk cId="3891393902" sldId="365"/>
        </pc:sldMkLst>
      </pc:sldChg>
      <pc:sldChg chg="modSp del mod">
        <pc:chgData name="Baird, Jim" userId="77b886a4-1ae8-41e4-8447-79a9c63f01d6" providerId="ADAL" clId="{4BF286F9-11DE-4EEE-BBEE-19B0CBA9B51F}" dt="2022-10-26T16:58:43.019" v="50" actId="47"/>
        <pc:sldMkLst>
          <pc:docMk/>
          <pc:sldMk cId="2646394967" sldId="366"/>
        </pc:sldMkLst>
        <pc:spChg chg="mod">
          <ac:chgData name="Baird, Jim" userId="77b886a4-1ae8-41e4-8447-79a9c63f01d6" providerId="ADAL" clId="{4BF286F9-11DE-4EEE-BBEE-19B0CBA9B51F}" dt="2022-10-26T16:58:35.033" v="49" actId="6549"/>
          <ac:spMkLst>
            <pc:docMk/>
            <pc:sldMk cId="2646394967" sldId="366"/>
            <ac:spMk id="730" creationId="{00000000-0000-0000-0000-000000000000}"/>
          </ac:spMkLst>
        </pc:spChg>
      </pc:sldChg>
      <pc:sldChg chg="del">
        <pc:chgData name="Baird, Jim" userId="77b886a4-1ae8-41e4-8447-79a9c63f01d6" providerId="ADAL" clId="{4BF286F9-11DE-4EEE-BBEE-19B0CBA9B51F}" dt="2022-10-26T16:58:50.338" v="53" actId="47"/>
        <pc:sldMkLst>
          <pc:docMk/>
          <pc:sldMk cId="642424526" sldId="367"/>
        </pc:sldMkLst>
      </pc:sldChg>
      <pc:sldChg chg="modSp del mod">
        <pc:chgData name="Baird, Jim" userId="77b886a4-1ae8-41e4-8447-79a9c63f01d6" providerId="ADAL" clId="{4BF286F9-11DE-4EEE-BBEE-19B0CBA9B51F}" dt="2022-10-26T18:16:59.820" v="169" actId="47"/>
        <pc:sldMkLst>
          <pc:docMk/>
          <pc:sldMk cId="2796364185" sldId="382"/>
        </pc:sldMkLst>
        <pc:spChg chg="mod">
          <ac:chgData name="Baird, Jim" userId="77b886a4-1ae8-41e4-8447-79a9c63f01d6" providerId="ADAL" clId="{4BF286F9-11DE-4EEE-BBEE-19B0CBA9B51F}" dt="2022-10-26T17:00:45.257" v="118" actId="6549"/>
          <ac:spMkLst>
            <pc:docMk/>
            <pc:sldMk cId="2796364185" sldId="382"/>
            <ac:spMk id="905" creationId="{00000000-0000-0000-0000-000000000000}"/>
          </ac:spMkLst>
        </pc:spChg>
      </pc:sldChg>
      <pc:sldChg chg="del">
        <pc:chgData name="Baird, Jim" userId="77b886a4-1ae8-41e4-8447-79a9c63f01d6" providerId="ADAL" clId="{4BF286F9-11DE-4EEE-BBEE-19B0CBA9B51F}" dt="2022-10-26T16:58:48.639" v="52" actId="47"/>
        <pc:sldMkLst>
          <pc:docMk/>
          <pc:sldMk cId="1165478505" sldId="388"/>
        </pc:sldMkLst>
      </pc:sldChg>
      <pc:sldChg chg="del">
        <pc:chgData name="Baird, Jim" userId="77b886a4-1ae8-41e4-8447-79a9c63f01d6" providerId="ADAL" clId="{4BF286F9-11DE-4EEE-BBEE-19B0CBA9B51F}" dt="2022-10-26T18:17:02.701" v="170" actId="47"/>
        <pc:sldMkLst>
          <pc:docMk/>
          <pc:sldMk cId="923729833" sldId="390"/>
        </pc:sldMkLst>
      </pc:sldChg>
      <pc:sldChg chg="addSp delSp modSp add mod delAnim modAnim">
        <pc:chgData name="Baird, Jim" userId="77b886a4-1ae8-41e4-8447-79a9c63f01d6" providerId="ADAL" clId="{4BF286F9-11DE-4EEE-BBEE-19B0CBA9B51F}" dt="2022-10-26T18:16:53.493" v="168" actId="1076"/>
        <pc:sldMkLst>
          <pc:docMk/>
          <pc:sldMk cId="2065780306" sldId="391"/>
        </pc:sldMkLst>
        <pc:spChg chg="mod">
          <ac:chgData name="Baird, Jim" userId="77b886a4-1ae8-41e4-8447-79a9c63f01d6" providerId="ADAL" clId="{4BF286F9-11DE-4EEE-BBEE-19B0CBA9B51F}" dt="2022-10-26T16:58:18.911" v="48" actId="14"/>
          <ac:spMkLst>
            <pc:docMk/>
            <pc:sldMk cId="2065780306" sldId="391"/>
            <ac:spMk id="3" creationId="{DDB7A99E-7D71-7646-853A-043CF6CFC435}"/>
          </ac:spMkLst>
        </pc:spChg>
        <pc:spChg chg="mod">
          <ac:chgData name="Baird, Jim" userId="77b886a4-1ae8-41e4-8447-79a9c63f01d6" providerId="ADAL" clId="{4BF286F9-11DE-4EEE-BBEE-19B0CBA9B51F}" dt="2022-10-26T18:15:31.643" v="166" actId="20577"/>
          <ac:spMkLst>
            <pc:docMk/>
            <pc:sldMk cId="2065780306" sldId="391"/>
            <ac:spMk id="4" creationId="{DB7530CF-9ACB-F118-E412-079B8D81D772}"/>
          </ac:spMkLst>
        </pc:spChg>
        <pc:picChg chg="add mod">
          <ac:chgData name="Baird, Jim" userId="77b886a4-1ae8-41e4-8447-79a9c63f01d6" providerId="ADAL" clId="{4BF286F9-11DE-4EEE-BBEE-19B0CBA9B51F}" dt="2022-10-26T17:00:37.732" v="117" actId="1076"/>
          <ac:picMkLst>
            <pc:docMk/>
            <pc:sldMk cId="2065780306" sldId="391"/>
            <ac:picMk id="6" creationId="{B45FE1B0-81F3-27DD-FFE3-F5371206A343}"/>
          </ac:picMkLst>
        </pc:picChg>
        <pc:picChg chg="del">
          <ac:chgData name="Baird, Jim" userId="77b886a4-1ae8-41e4-8447-79a9c63f01d6" providerId="ADAL" clId="{4BF286F9-11DE-4EEE-BBEE-19B0CBA9B51F}" dt="2022-10-26T16:59:36.243" v="54" actId="478"/>
          <ac:picMkLst>
            <pc:docMk/>
            <pc:sldMk cId="2065780306" sldId="391"/>
            <ac:picMk id="7" creationId="{DE5901BB-F3EC-019D-A00B-996A33F7F1B8}"/>
          </ac:picMkLst>
        </pc:picChg>
        <pc:picChg chg="del">
          <ac:chgData name="Baird, Jim" userId="77b886a4-1ae8-41e4-8447-79a9c63f01d6" providerId="ADAL" clId="{4BF286F9-11DE-4EEE-BBEE-19B0CBA9B51F}" dt="2022-10-26T16:59:37.222" v="55" actId="478"/>
          <ac:picMkLst>
            <pc:docMk/>
            <pc:sldMk cId="2065780306" sldId="391"/>
            <ac:picMk id="8" creationId="{E23807BD-358E-F2A2-D7E1-5CA1D9C83FBF}"/>
          </ac:picMkLst>
        </pc:picChg>
        <pc:picChg chg="add mod">
          <ac:chgData name="Baird, Jim" userId="77b886a4-1ae8-41e4-8447-79a9c63f01d6" providerId="ADAL" clId="{4BF286F9-11DE-4EEE-BBEE-19B0CBA9B51F}" dt="2022-10-26T18:16:53.493" v="168" actId="1076"/>
          <ac:picMkLst>
            <pc:docMk/>
            <pc:sldMk cId="2065780306" sldId="391"/>
            <ac:picMk id="9" creationId="{97BD88AC-E236-40D3-A241-0AA0ECDD867F}"/>
          </ac:picMkLst>
        </pc:picChg>
      </pc:sldChg>
      <pc:sldMasterChg chg="delSldLayout">
        <pc:chgData name="Baird, Jim" userId="77b886a4-1ae8-41e4-8447-79a9c63f01d6" providerId="ADAL" clId="{4BF286F9-11DE-4EEE-BBEE-19B0CBA9B51F}" dt="2022-10-26T16:54:26.275" v="0" actId="47"/>
        <pc:sldMasterMkLst>
          <pc:docMk/>
          <pc:sldMasterMk cId="160891942" sldId="2147483660"/>
        </pc:sldMasterMkLst>
        <pc:sldLayoutChg chg="del">
          <pc:chgData name="Baird, Jim" userId="77b886a4-1ae8-41e4-8447-79a9c63f01d6" providerId="ADAL" clId="{4BF286F9-11DE-4EEE-BBEE-19B0CBA9B51F}" dt="2022-10-26T16:54:26.275" v="0" actId="47"/>
          <pc:sldLayoutMkLst>
            <pc:docMk/>
            <pc:sldMasterMk cId="160891942" sldId="2147483660"/>
            <pc:sldLayoutMk cId="1874739122" sldId="214748367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EDF763-58F1-4AD3-8FB1-ED47B774C857}" type="datetimeFigureOut">
              <a:rPr lang="en-GB" smtClean="0"/>
              <a:t>26/10/2022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03CCE-FEE4-4AAC-996F-83F500B1550E}" type="slidenum">
              <a:rPr lang="en-GB" smtClean="0"/>
              <a:t>‹#›</a:t>
            </a:fld>
            <a:endParaRPr lang="en-GB"/>
          </a:p>
        </p:txBody>
      </p:sp>
    </p:spTree>
    <p:extLst>
      <p:ext uri="{BB962C8B-B14F-4D97-AF65-F5344CB8AC3E}">
        <p14:creationId xmlns:p14="http://schemas.microsoft.com/office/powerpoint/2010/main" val="515909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p7: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509" name="Google Shape;509;p7: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0210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p33: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844" name="Google Shape;844;p33: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70603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p34: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3" name="Google Shape;853;p34: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994479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4"/>
        <p:cNvGrpSpPr/>
        <p:nvPr/>
      </p:nvGrpSpPr>
      <p:grpSpPr>
        <a:xfrm>
          <a:off x="0" y="0"/>
          <a:ext cx="0" cy="0"/>
          <a:chOff x="0" y="0"/>
          <a:chExt cx="0" cy="0"/>
        </a:xfrm>
      </p:grpSpPr>
      <p:sp>
        <p:nvSpPr>
          <p:cNvPr id="865" name="Google Shape;865;p3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6" name="Google Shape;866;p3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27583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19: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1" name="Google Shape;301;p19: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308327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5: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0" name="Google Shape;310;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29881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6: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Industry 4.0- improving traceability, monitoring, and control of food quality; improving safety, manufacturing, automation, and training; predicting sensory and consumer preferences; and reducing loss and waste.</a:t>
            </a:r>
            <a:endParaRPr/>
          </a:p>
        </p:txBody>
      </p:sp>
      <p:sp>
        <p:nvSpPr>
          <p:cNvPr id="322" name="Google Shape;322;p6: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512342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400" name="Google Shape;400;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62087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12: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0" name="Google Shape;410;p12: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991568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13: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9" name="Google Shape;419;p13: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18030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14: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2" name="Google Shape;442;p14: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37278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p1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9" name="Google Shape;599;p15: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Among the obligations that economic operators have according to this law are: elaboration of an annual food waste reduction plan, which they will present to the competent authorities in the field of food waste, at their request achieving at least an annual internal communication with employees on the goal of reducing food waste adapting production to market conditions - demand-supply, ensuring traceability - cultivation plan depending on the market; education and information measures relating to the prevention of waste of agri-food products, quantification of food waste; redistribution measures / use of surplus.</a:t>
            </a:r>
            <a:endParaRPr/>
          </a:p>
          <a:p>
            <a:pPr marL="0" lvl="0" indent="0" algn="l" rtl="0">
              <a:spcBef>
                <a:spcPts val="0"/>
              </a:spcBef>
              <a:spcAft>
                <a:spcPts val="0"/>
              </a:spcAft>
              <a:buNone/>
            </a:pPr>
            <a:endParaRPr/>
          </a:p>
        </p:txBody>
      </p:sp>
      <p:sp>
        <p:nvSpPr>
          <p:cNvPr id="600" name="Google Shape;600;p15:notes"/>
          <p:cNvSpPr txBox="1">
            <a:spLocks noGrp="1"/>
          </p:cNvSpPr>
          <p:nvPr>
            <p:ph type="sldNum" idx="12"/>
          </p:nvPr>
        </p:nvSpPr>
        <p:spPr>
          <a:xfrm>
            <a:off x="3849688" y="9429750"/>
            <a:ext cx="2946400" cy="49847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13695032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36: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2" name="Google Shape;452;p36: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952454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15: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2" name="Google Shape;472;p1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193894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31: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1" name="Google Shape;481;p31: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50454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p32: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0" name="Google Shape;490;p32: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834357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34: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8" name="Google Shape;508;p34: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799668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35: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7" name="Google Shape;517;p3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507804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p16: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6" name="Google Shape;526;p16: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015444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38: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0" name="Google Shape;540;p38: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252766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p39: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9" name="Google Shape;549;p39: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538896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p40: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8" name="Google Shape;558;p40: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30511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5"/>
        <p:cNvGrpSpPr/>
        <p:nvPr/>
      </p:nvGrpSpPr>
      <p:grpSpPr>
        <a:xfrm>
          <a:off x="0" y="0"/>
          <a:ext cx="0" cy="0"/>
          <a:chOff x="0" y="0"/>
          <a:chExt cx="0" cy="0"/>
        </a:xfrm>
      </p:grpSpPr>
      <p:sp>
        <p:nvSpPr>
          <p:cNvPr id="686" name="Google Shape;686;p2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7" name="Google Shape;687;p2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115105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584" name="Google Shape;584;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923794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p74: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5" name="Google Shape;605;p74: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997588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52: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2" name="Google Shape;302;p52: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361801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17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311" name="Google Shape;311;p1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359767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18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332" name="Google Shape;332;p1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19994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18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345" name="Google Shape;345;p1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578392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8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367" name="Google Shape;367;p1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43718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18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r>
              <a:rPr lang="en-US"/>
              <a:t>Traditionalsegmentation of the customer is not anymore usefull </a:t>
            </a:r>
            <a:endParaRPr/>
          </a:p>
          <a:p>
            <a:pPr marL="0" lvl="0" indent="0" algn="l" rtl="0">
              <a:lnSpc>
                <a:spcPct val="100000"/>
              </a:lnSpc>
              <a:spcBef>
                <a:spcPts val="0"/>
              </a:spcBef>
              <a:spcAft>
                <a:spcPts val="0"/>
              </a:spcAft>
              <a:buClr>
                <a:schemeClr val="dk1"/>
              </a:buClr>
              <a:buSzPts val="1200"/>
              <a:buFont typeface="Calibri"/>
              <a:buNone/>
            </a:pPr>
            <a:r>
              <a:rPr lang="en-US"/>
              <a:t>The unique identity of the customer andits consumption patterns is based on attitudes, beliefs, and preferences </a:t>
            </a:r>
            <a:endParaRPr/>
          </a:p>
        </p:txBody>
      </p:sp>
      <p:sp>
        <p:nvSpPr>
          <p:cNvPr id="376" name="Google Shape;376;p1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238169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185: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5" name="Google Shape;385;p18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838096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18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r>
              <a:rPr lang="en-US"/>
              <a:t>Traditionalsegmentation of the customer is not anymore usefull </a:t>
            </a:r>
            <a:endParaRPr/>
          </a:p>
          <a:p>
            <a:pPr marL="0" lvl="0" indent="0" algn="l" rtl="0">
              <a:lnSpc>
                <a:spcPct val="100000"/>
              </a:lnSpc>
              <a:spcBef>
                <a:spcPts val="0"/>
              </a:spcBef>
              <a:spcAft>
                <a:spcPts val="0"/>
              </a:spcAft>
              <a:buClr>
                <a:schemeClr val="dk1"/>
              </a:buClr>
              <a:buSzPts val="1200"/>
              <a:buFont typeface="Calibri"/>
              <a:buNone/>
            </a:pPr>
            <a:r>
              <a:rPr lang="en-US"/>
              <a:t>The unique identity of the customer andits consumption patterns is based on attitudes, beliefs, and preferences </a:t>
            </a:r>
            <a:endParaRPr/>
          </a:p>
        </p:txBody>
      </p:sp>
      <p:sp>
        <p:nvSpPr>
          <p:cNvPr id="394" name="Google Shape;394;p1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08614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p26: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696" name="Google Shape;696;p26: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736668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187: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3" name="Google Shape;403;p187: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476929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18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409" name="Google Shape;409;p1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785670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19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430" name="Google Shape;430;p1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965714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p192: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9" name="Google Shape;439;p192: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170425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19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456" name="Google Shape;456;p1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078069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467" name="Google Shape;467;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081593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521" name="Google Shape;521;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7895494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562" name="Google Shape;562;p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7754755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p74: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82" name="Google Shape;682;p74: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76958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1"/>
        <p:cNvGrpSpPr/>
        <p:nvPr/>
      </p:nvGrpSpPr>
      <p:grpSpPr>
        <a:xfrm>
          <a:off x="0" y="0"/>
          <a:ext cx="0" cy="0"/>
          <a:chOff x="0" y="0"/>
          <a:chExt cx="0" cy="0"/>
        </a:xfrm>
      </p:grpSpPr>
      <p:sp>
        <p:nvSpPr>
          <p:cNvPr id="712" name="Google Shape;712;p27: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3" name="Google Shape;713;p27: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2284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2"/>
        <p:cNvGrpSpPr/>
        <p:nvPr/>
      </p:nvGrpSpPr>
      <p:grpSpPr>
        <a:xfrm>
          <a:off x="0" y="0"/>
          <a:ext cx="0" cy="0"/>
          <a:chOff x="0" y="0"/>
          <a:chExt cx="0" cy="0"/>
        </a:xfrm>
      </p:grpSpPr>
      <p:sp>
        <p:nvSpPr>
          <p:cNvPr id="723" name="Google Shape;723;p28: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4" name="Google Shape;724;p28: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60621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3"/>
        <p:cNvGrpSpPr/>
        <p:nvPr/>
      </p:nvGrpSpPr>
      <p:grpSpPr>
        <a:xfrm>
          <a:off x="0" y="0"/>
          <a:ext cx="0" cy="0"/>
          <a:chOff x="0" y="0"/>
          <a:chExt cx="0" cy="0"/>
        </a:xfrm>
      </p:grpSpPr>
      <p:sp>
        <p:nvSpPr>
          <p:cNvPr id="734" name="Google Shape;734;p29: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735" name="Google Shape;735;p29: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36646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8"/>
        <p:cNvGrpSpPr/>
        <p:nvPr/>
      </p:nvGrpSpPr>
      <p:grpSpPr>
        <a:xfrm>
          <a:off x="0" y="0"/>
          <a:ext cx="0" cy="0"/>
          <a:chOff x="0" y="0"/>
          <a:chExt cx="0" cy="0"/>
        </a:xfrm>
      </p:grpSpPr>
      <p:sp>
        <p:nvSpPr>
          <p:cNvPr id="779" name="Google Shape;779;p30: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780" name="Google Shape;780;p30: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615844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p31: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2" name="Google Shape;812;p31:notes"/>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813" name="Google Shape;813;p31:notes"/>
          <p:cNvSpPr txBox="1">
            <a:spLocks noGrp="1"/>
          </p:cNvSpPr>
          <p:nvPr>
            <p:ph type="sldNum" idx="12"/>
          </p:nvPr>
        </p:nvSpPr>
        <p:spPr>
          <a:xfrm>
            <a:off x="3849688" y="9429750"/>
            <a:ext cx="2946400" cy="49847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24</a:t>
            </a:fld>
            <a:endParaRPr/>
          </a:p>
        </p:txBody>
      </p:sp>
    </p:spTree>
    <p:extLst>
      <p:ext uri="{BB962C8B-B14F-4D97-AF65-F5344CB8AC3E}">
        <p14:creationId xmlns:p14="http://schemas.microsoft.com/office/powerpoint/2010/main" val="12820435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2452977"/>
            <a:ext cx="10363200" cy="1056986"/>
          </a:xfrm>
        </p:spPr>
        <p:txBody>
          <a:bodyPr anchor="b">
            <a:noAutofit/>
          </a:bodyPr>
          <a:lstStyle>
            <a:lvl1pPr algn="ctr">
              <a:defRPr sz="4000" b="1">
                <a:latin typeface="+mn-lt"/>
              </a:defRPr>
            </a:lvl1pPr>
          </a:lstStyle>
          <a:p>
            <a:r>
              <a:rPr lang="en-US" dirty="0"/>
              <a:t>Circular Economy Training in Food Service Sector</a:t>
            </a:r>
          </a:p>
        </p:txBody>
      </p:sp>
      <p:sp>
        <p:nvSpPr>
          <p:cNvPr id="3" name="Subtitle 2"/>
          <p:cNvSpPr>
            <a:spLocks noGrp="1"/>
          </p:cNvSpPr>
          <p:nvPr>
            <p:ph type="subTitle" idx="1" hasCustomPrompt="1"/>
          </p:nvPr>
        </p:nvSpPr>
        <p:spPr>
          <a:xfrm>
            <a:off x="1524000" y="3602038"/>
            <a:ext cx="9144000" cy="1317364"/>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Module 1 - Name</a:t>
            </a:r>
          </a:p>
          <a:p>
            <a:r>
              <a:rPr lang="en-US" dirty="0"/>
              <a:t>Unit 1.1 - Name</a:t>
            </a:r>
          </a:p>
        </p:txBody>
      </p:sp>
      <p:pic>
        <p:nvPicPr>
          <p:cNvPr id="4" name="Google Shape;29;p1" descr="H:\!!!! CURRENT WORK\!! ERASMUS+ 2016\EUWELD\identitate vizuala Erasmus+\EU flag-Erasmus+_vect_POS.png">
            <a:extLst>
              <a:ext uri="{FF2B5EF4-FFF2-40B4-BE49-F238E27FC236}">
                <a16:creationId xmlns:a16="http://schemas.microsoft.com/office/drawing/2014/main" id="{7A2F832F-2F75-75C5-3FD0-5B154C96DAFE}"/>
              </a:ext>
            </a:extLst>
          </p:cNvPr>
          <p:cNvPicPr preferRelativeResize="0"/>
          <p:nvPr userDrawn="1"/>
        </p:nvPicPr>
        <p:blipFill rotWithShape="1">
          <a:blip r:embed="rId2">
            <a:alphaModFix/>
          </a:blip>
          <a:srcRect/>
          <a:stretch/>
        </p:blipFill>
        <p:spPr>
          <a:xfrm>
            <a:off x="4763" y="1588"/>
            <a:ext cx="3724399" cy="1041950"/>
          </a:xfrm>
          <a:prstGeom prst="rect">
            <a:avLst/>
          </a:prstGeom>
          <a:noFill/>
          <a:ln>
            <a:noFill/>
          </a:ln>
        </p:spPr>
      </p:pic>
      <p:pic>
        <p:nvPicPr>
          <p:cNvPr id="6" name="Picture 5">
            <a:extLst>
              <a:ext uri="{FF2B5EF4-FFF2-40B4-BE49-F238E27FC236}">
                <a16:creationId xmlns:a16="http://schemas.microsoft.com/office/drawing/2014/main" id="{90C9F767-02A0-8A7B-32C9-372C580CD810}"/>
              </a:ext>
            </a:extLst>
          </p:cNvPr>
          <p:cNvPicPr>
            <a:picLocks noChangeAspect="1"/>
          </p:cNvPicPr>
          <p:nvPr userDrawn="1"/>
        </p:nvPicPr>
        <p:blipFill>
          <a:blip r:embed="rId3"/>
          <a:stretch>
            <a:fillRect/>
          </a:stretch>
        </p:blipFill>
        <p:spPr>
          <a:xfrm>
            <a:off x="10495314" y="114965"/>
            <a:ext cx="1564571" cy="1007690"/>
          </a:xfrm>
          <a:prstGeom prst="rect">
            <a:avLst/>
          </a:prstGeom>
        </p:spPr>
      </p:pic>
      <p:sp>
        <p:nvSpPr>
          <p:cNvPr id="8" name="Google Shape;28;p1">
            <a:extLst>
              <a:ext uri="{FF2B5EF4-FFF2-40B4-BE49-F238E27FC236}">
                <a16:creationId xmlns:a16="http://schemas.microsoft.com/office/drawing/2014/main" id="{6C6C3921-BCF0-04A6-3896-14595BE76077}"/>
              </a:ext>
            </a:extLst>
          </p:cNvPr>
          <p:cNvSpPr txBox="1"/>
          <p:nvPr userDrawn="1"/>
        </p:nvSpPr>
        <p:spPr>
          <a:xfrm>
            <a:off x="1281153" y="5562700"/>
            <a:ext cx="609600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sz="800" b="0" i="0" u="none" strike="noStrike" cap="none" dirty="0">
                <a:solidFill>
                  <a:srgbClr val="000000"/>
                </a:solidFill>
                <a:latin typeface="Calibri"/>
                <a:ea typeface="Calibri"/>
                <a:cs typeface="Calibri"/>
                <a:sym typeface="Calibri"/>
              </a:rPr>
              <a:t>This project has been funded with support from the European Commission. 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a:t>
            </a:r>
            <a:endParaRPr sz="1800" b="0" i="0" u="none" strike="noStrike" cap="none" dirty="0">
              <a:solidFill>
                <a:schemeClr val="dk1"/>
              </a:solidFill>
              <a:latin typeface="Calibri"/>
              <a:ea typeface="Calibri"/>
              <a:cs typeface="Calibri"/>
              <a:sym typeface="Calibri"/>
            </a:endParaRPr>
          </a:p>
        </p:txBody>
      </p:sp>
      <p:sp>
        <p:nvSpPr>
          <p:cNvPr id="11" name="Google Shape;30;p1">
            <a:extLst>
              <a:ext uri="{FF2B5EF4-FFF2-40B4-BE49-F238E27FC236}">
                <a16:creationId xmlns:a16="http://schemas.microsoft.com/office/drawing/2014/main" id="{BF48DB4F-9014-BA43-292D-A07D9AE0A287}"/>
              </a:ext>
            </a:extLst>
          </p:cNvPr>
          <p:cNvSpPr txBox="1"/>
          <p:nvPr userDrawn="1"/>
        </p:nvSpPr>
        <p:spPr>
          <a:xfrm>
            <a:off x="7377153" y="5562700"/>
            <a:ext cx="288861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dirty="0">
                <a:solidFill>
                  <a:schemeClr val="dk1"/>
                </a:solidFill>
                <a:latin typeface="Calibri"/>
                <a:ea typeface="Calibri"/>
                <a:cs typeface="Calibri"/>
                <a:sym typeface="Calibri"/>
              </a:rPr>
              <a:t>2020-1-RO01-KA202-080164</a:t>
            </a:r>
            <a:endParaRPr sz="18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4047761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377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Don’t use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099963-3221-4365-A0D9-27295E04421A}" type="datetimeFigureOut">
              <a:rPr lang="en-GB" smtClean="0"/>
              <a:t>26/10/2022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4F5893-DD93-414C-AE6A-4B59BBF84B4E}" type="slidenum">
              <a:rPr lang="en-GB" smtClean="0"/>
              <a:t>‹#›</a:t>
            </a:fld>
            <a:endParaRPr lang="en-GB"/>
          </a:p>
        </p:txBody>
      </p:sp>
    </p:spTree>
    <p:extLst>
      <p:ext uri="{BB962C8B-B14F-4D97-AF65-F5344CB8AC3E}">
        <p14:creationId xmlns:p14="http://schemas.microsoft.com/office/powerpoint/2010/main" val="3299818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724901" y="365125"/>
            <a:ext cx="2628900" cy="5811838"/>
          </a:xfrm>
        </p:spPr>
        <p:txBody>
          <a:bodyPr vert="eaVert"/>
          <a:lstStyle>
            <a:lvl1pPr>
              <a:defRPr/>
            </a:lvl1pPr>
          </a:lstStyle>
          <a:p>
            <a:r>
              <a:rPr lang="en-US" dirty="0"/>
              <a:t>Don’t use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099963-3221-4365-A0D9-27295E04421A}" type="datetimeFigureOut">
              <a:rPr lang="en-GB" smtClean="0"/>
              <a:t>26/10/2022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4F5893-DD93-414C-AE6A-4B59BBF84B4E}" type="slidenum">
              <a:rPr lang="en-GB" smtClean="0"/>
              <a:t>‹#›</a:t>
            </a:fld>
            <a:endParaRPr lang="en-GB"/>
          </a:p>
        </p:txBody>
      </p:sp>
    </p:spTree>
    <p:extLst>
      <p:ext uri="{BB962C8B-B14F-4D97-AF65-F5344CB8AC3E}">
        <p14:creationId xmlns:p14="http://schemas.microsoft.com/office/powerpoint/2010/main" val="40891348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s slide layout">
  <p:cSld name="Contents slide layout">
    <p:spTree>
      <p:nvGrpSpPr>
        <p:cNvPr id="1" name="Shape 123"/>
        <p:cNvGrpSpPr/>
        <p:nvPr/>
      </p:nvGrpSpPr>
      <p:grpSpPr>
        <a:xfrm>
          <a:off x="0" y="0"/>
          <a:ext cx="0" cy="0"/>
          <a:chOff x="0" y="0"/>
          <a:chExt cx="0" cy="0"/>
        </a:xfrm>
      </p:grpSpPr>
      <p:sp>
        <p:nvSpPr>
          <p:cNvPr id="124" name="Google Shape;124;p45"/>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lvl1pPr marL="457200" marR="0" lvl="0" indent="-228600" algn="ctr">
              <a:lnSpc>
                <a:spcPct val="90000"/>
              </a:lnSpc>
              <a:spcBef>
                <a:spcPts val="1000"/>
              </a:spcBef>
              <a:spcAft>
                <a:spcPts val="0"/>
              </a:spcAft>
              <a:buClr>
                <a:srgbClr val="262626"/>
              </a:buClr>
              <a:buSzPts val="5400"/>
              <a:buFont typeface="Arial"/>
              <a:buNone/>
              <a:defRPr sz="5400" b="0" i="0" u="none" strike="noStrike" cap="none">
                <a:solidFill>
                  <a:srgbClr val="262626"/>
                </a:solidFill>
                <a:latin typeface="Arial"/>
                <a:ea typeface="Arial"/>
                <a:cs typeface="Arial"/>
                <a:sym typeface="Arial"/>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4060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0515600" cy="744007"/>
          </a:xfrm>
        </p:spPr>
        <p:txBody>
          <a:bodyPr/>
          <a:lstStyle/>
          <a:p>
            <a:r>
              <a:rPr lang="en-US"/>
              <a:t>Click to edit Master title style</a:t>
            </a:r>
            <a:endParaRPr lang="en-US" dirty="0"/>
          </a:p>
        </p:txBody>
      </p:sp>
      <p:sp>
        <p:nvSpPr>
          <p:cNvPr id="3" name="Content Placeholder 2"/>
          <p:cNvSpPr>
            <a:spLocks noGrp="1"/>
          </p:cNvSpPr>
          <p:nvPr>
            <p:ph idx="1"/>
          </p:nvPr>
        </p:nvSpPr>
        <p:spPr>
          <a:xfrm>
            <a:off x="695324" y="873125"/>
            <a:ext cx="10764839" cy="5184775"/>
          </a:xfrm>
        </p:spPr>
        <p:txBody>
          <a:bodyPr/>
          <a:lstStyle>
            <a:lvl1pPr>
              <a:defRPr>
                <a:solidFill>
                  <a:srgbClr val="7030A0"/>
                </a:solidFill>
              </a:defRPr>
            </a:lvl1pPr>
            <a:lvl2pPr>
              <a:defRPr>
                <a:solidFill>
                  <a:srgbClr val="00B050"/>
                </a:solidFill>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53534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1" y="1709740"/>
            <a:ext cx="10515600" cy="2852737"/>
          </a:xfrm>
        </p:spPr>
        <p:txBody>
          <a:bodyPr anchor="b"/>
          <a:lstStyle>
            <a:lvl1pPr>
              <a:defRPr sz="6000"/>
            </a:lvl1pPr>
          </a:lstStyle>
          <a:p>
            <a:r>
              <a:rPr lang="en-US" dirty="0"/>
              <a:t>Don’t use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099963-3221-4365-A0D9-27295E04421A}" type="datetimeFigureOut">
              <a:rPr lang="en-GB" smtClean="0"/>
              <a:t>26/10/2022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4F5893-DD93-414C-AE6A-4B59BBF84B4E}" type="slidenum">
              <a:rPr lang="en-GB" smtClean="0"/>
              <a:t>‹#›</a:t>
            </a:fld>
            <a:endParaRPr lang="en-GB"/>
          </a:p>
        </p:txBody>
      </p:sp>
    </p:spTree>
    <p:extLst>
      <p:ext uri="{BB962C8B-B14F-4D97-AF65-F5344CB8AC3E}">
        <p14:creationId xmlns:p14="http://schemas.microsoft.com/office/powerpoint/2010/main" val="1417393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95325" y="873125"/>
            <a:ext cx="5324475" cy="5184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199" y="873125"/>
            <a:ext cx="5287963" cy="5184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31042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7"/>
            <a:ext cx="10515600" cy="1325563"/>
          </a:xfrm>
        </p:spPr>
        <p:txBody>
          <a:bodyPr/>
          <a:lstStyle>
            <a:lvl1pPr>
              <a:defRPr/>
            </a:lvl1pPr>
          </a:lstStyle>
          <a:p>
            <a:r>
              <a:rPr lang="en-US" dirty="0"/>
              <a:t>Don’t use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2099963-3221-4365-A0D9-27295E04421A}" type="datetimeFigureOut">
              <a:rPr lang="en-GB" smtClean="0"/>
              <a:t>26/10/2022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44F5893-DD93-414C-AE6A-4B59BBF84B4E}" type="slidenum">
              <a:rPr lang="en-GB" smtClean="0"/>
              <a:t>‹#›</a:t>
            </a:fld>
            <a:endParaRPr lang="en-GB"/>
          </a:p>
        </p:txBody>
      </p:sp>
    </p:spTree>
    <p:extLst>
      <p:ext uri="{BB962C8B-B14F-4D97-AF65-F5344CB8AC3E}">
        <p14:creationId xmlns:p14="http://schemas.microsoft.com/office/powerpoint/2010/main" val="630783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272281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3913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lvl1pPr>
          </a:lstStyle>
          <a:p>
            <a:r>
              <a:rPr lang="en-US" dirty="0"/>
              <a:t>Don’t use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220264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lvl1pPr>
          </a:lstStyle>
          <a:p>
            <a:r>
              <a:rPr lang="en-US" dirty="0"/>
              <a:t>Don’t Use</a:t>
            </a:r>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099963-3221-4365-A0D9-27295E04421A}" type="datetimeFigureOut">
              <a:rPr lang="en-GB" smtClean="0"/>
              <a:t>26/10/2022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4F5893-DD93-414C-AE6A-4B59BBF84B4E}" type="slidenum">
              <a:rPr lang="en-GB" smtClean="0"/>
              <a:t>‹#›</a:t>
            </a:fld>
            <a:endParaRPr lang="en-GB"/>
          </a:p>
        </p:txBody>
      </p:sp>
    </p:spTree>
    <p:extLst>
      <p:ext uri="{BB962C8B-B14F-4D97-AF65-F5344CB8AC3E}">
        <p14:creationId xmlns:p14="http://schemas.microsoft.com/office/powerpoint/2010/main" val="2096688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5325" y="0"/>
            <a:ext cx="10764837" cy="75203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5325" y="873125"/>
            <a:ext cx="10764837" cy="51847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099963-3221-4365-A0D9-27295E04421A}" type="datetimeFigureOut">
              <a:rPr lang="en-GB" smtClean="0"/>
              <a:t>26/10/2022</a:t>
            </a:fld>
            <a:endParaRPr lang="en-GB"/>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4F5893-DD93-414C-AE6A-4B59BBF84B4E}" type="slidenum">
              <a:rPr lang="en-GB" smtClean="0"/>
              <a:t>‹#›</a:t>
            </a:fld>
            <a:endParaRPr lang="en-GB"/>
          </a:p>
        </p:txBody>
      </p:sp>
      <p:sp>
        <p:nvSpPr>
          <p:cNvPr id="7" name="Rectangle 6"/>
          <p:cNvSpPr/>
          <p:nvPr userDrawn="1"/>
        </p:nvSpPr>
        <p:spPr>
          <a:xfrm>
            <a:off x="0" y="6356352"/>
            <a:ext cx="12192000" cy="501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tabLst>
                <a:tab pos="11749088" algn="r"/>
              </a:tabLst>
            </a:pPr>
            <a:r>
              <a:rPr lang="en-GB" sz="1800" dirty="0"/>
              <a:t>Food Waste and the Circular Economy – Training in Food Services</a:t>
            </a:r>
            <a:r>
              <a:rPr lang="en-GB" sz="1800" baseline="0" dirty="0"/>
              <a:t>	</a:t>
            </a:r>
            <a:fld id="{F12CB8D5-0503-4AD6-A667-12A95E44D943}" type="slidenum">
              <a:rPr lang="en-GB" sz="1800" baseline="0" smtClean="0"/>
              <a:pPr algn="l">
                <a:tabLst>
                  <a:tab pos="11749088" algn="r"/>
                </a:tabLst>
              </a:pPr>
              <a:t>‹#›</a:t>
            </a:fld>
            <a:endParaRPr lang="en-GB" sz="1800" dirty="0"/>
          </a:p>
        </p:txBody>
      </p:sp>
    </p:spTree>
    <p:extLst>
      <p:ext uri="{BB962C8B-B14F-4D97-AF65-F5344CB8AC3E}">
        <p14:creationId xmlns:p14="http://schemas.microsoft.com/office/powerpoint/2010/main" val="1608919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660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0" userDrawn="1">
          <p15:clr>
            <a:srgbClr val="F26B43"/>
          </p15:clr>
        </p15:guide>
        <p15:guide id="2" pos="7219" userDrawn="1">
          <p15:clr>
            <a:srgbClr val="F26B43"/>
          </p15:clr>
        </p15:guide>
        <p15:guide id="3" orient="horz" pos="3816" userDrawn="1">
          <p15:clr>
            <a:srgbClr val="F26B43"/>
          </p15:clr>
        </p15:guide>
        <p15:guide id="4" pos="4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ec.europa.eu/food/system/files/2020-05/f2f_action-plan_2020_strategy-info_en.pdf"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0.jp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s://www.biocycle.net/what-is-waste-food/"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hyperlink" Target="https://wrap.org.uk/taking-action/food-drink/sectors/hospitality-food-servic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s://doi.org/10.1016/j.jclepro.2020.122861"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hyperlink" Target="https://silolondon.com/"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2.xml"/><Relationship Id="rId1" Type="http://schemas.openxmlformats.org/officeDocument/2006/relationships/video" Target="https://www.youtube.com/embed/ho2pg0lcy1U?feature=oembed" TargetMode="External"/><Relationship Id="rId5" Type="http://schemas.openxmlformats.org/officeDocument/2006/relationships/image" Target="../media/image27.jpeg"/><Relationship Id="rId4" Type="http://schemas.openxmlformats.org/officeDocument/2006/relationships/hyperlink" Target="https://youtu.be/ho2pg0lcy1U"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2.xml"/><Relationship Id="rId1" Type="http://schemas.openxmlformats.org/officeDocument/2006/relationships/video" Target="https://www.youtube.com/embed/h6fzDeVseaI?feature=oembed" TargetMode="External"/><Relationship Id="rId5" Type="http://schemas.openxmlformats.org/officeDocument/2006/relationships/hyperlink" Target="https://youtu.be/h6fzDeVseaI" TargetMode="External"/><Relationship Id="rId4" Type="http://schemas.openxmlformats.org/officeDocument/2006/relationships/image" Target="../media/image28.jpeg"/></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hyperlink" Target="https://www.foodservicedirector.com/operations/courting-todays-7-key-consumer-types" TargetMode="External"/><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2.xml"/><Relationship Id="rId1" Type="http://schemas.openxmlformats.org/officeDocument/2006/relationships/video" Target="https://www.youtube.com/embed/9209CeZNVdk?feature=oembed" TargetMode="External"/><Relationship Id="rId5" Type="http://schemas.openxmlformats.org/officeDocument/2006/relationships/image" Target="../media/image31.jpeg"/><Relationship Id="rId4" Type="http://schemas.openxmlformats.org/officeDocument/2006/relationships/hyperlink" Target="https://youtu.be/9209CeZNVdk" TargetMode="External"/></Relationships>
</file>

<file path=ppt/slides/_rels/slide6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www.posist.com/restaurant-times/restro-gyaan/csr-a-part-of-your-restaurant.html" TargetMode="External"/><Relationship Id="rId2" Type="http://schemas.openxmlformats.org/officeDocument/2006/relationships/slideLayout" Target="../slideLayouts/slideLayout2.xml"/><Relationship Id="rId1" Type="http://schemas.openxmlformats.org/officeDocument/2006/relationships/video" Target="https://www.youtube.com/embed/7m5xo2cbONw?feature=oembed" TargetMode="External"/><Relationship Id="rId5" Type="http://schemas.openxmlformats.org/officeDocument/2006/relationships/hyperlink" Target="https://youtu.be/7m5xo2cbONw" TargetMode="External"/><Relationship Id="rId4" Type="http://schemas.openxmlformats.org/officeDocument/2006/relationships/image" Target="../media/image33.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slideLayout" Target="../slideLayouts/slideLayout4.xml"/><Relationship Id="rId7" Type="http://schemas.openxmlformats.org/officeDocument/2006/relationships/image" Target="../media/image35.jpg"/><Relationship Id="rId2" Type="http://schemas.openxmlformats.org/officeDocument/2006/relationships/video" Target="https://www.youtube.com/embed/ho2pg0lcy1U?feature=oembed" TargetMode="External"/><Relationship Id="rId1" Type="http://schemas.openxmlformats.org/officeDocument/2006/relationships/video" Target="https://www.youtube.com/embed/Wy3BFKSnIwE?feature=oembed" TargetMode="External"/><Relationship Id="rId6" Type="http://schemas.openxmlformats.org/officeDocument/2006/relationships/hyperlink" Target="https://archive.wrap.org.uk/sites/files/wrap/Summary%20Checklist_FINAL.pdf" TargetMode="External"/><Relationship Id="rId5" Type="http://schemas.openxmlformats.org/officeDocument/2006/relationships/hyperlink" Target="https://ec.europa.eu/food/system/files/2019-05/fw_lib_gfd_esp_guia-restauracion-2017.pdf" TargetMode="External"/><Relationship Id="rId4" Type="http://schemas.openxmlformats.org/officeDocument/2006/relationships/hyperlink" Target="https://sdg2advocacyhub.org/chefs-manifesto/howtoguide" TargetMode="External"/><Relationship Id="rId9" Type="http://schemas.openxmlformats.org/officeDocument/2006/relationships/image" Target="../media/image3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A72D8-652D-261D-FB04-08B09C8D80AC}"/>
              </a:ext>
            </a:extLst>
          </p:cNvPr>
          <p:cNvSpPr>
            <a:spLocks noGrp="1"/>
          </p:cNvSpPr>
          <p:nvPr>
            <p:ph type="ctrTitle"/>
          </p:nvPr>
        </p:nvSpPr>
        <p:spPr/>
        <p:txBody>
          <a:bodyPr/>
          <a:lstStyle/>
          <a:p>
            <a:r>
              <a:rPr lang="en-GB" dirty="0"/>
              <a:t>Circular Economy Training in the Food Service Sector</a:t>
            </a:r>
          </a:p>
        </p:txBody>
      </p:sp>
      <p:sp>
        <p:nvSpPr>
          <p:cNvPr id="3" name="Subtitle 2">
            <a:extLst>
              <a:ext uri="{FF2B5EF4-FFF2-40B4-BE49-F238E27FC236}">
                <a16:creationId xmlns:a16="http://schemas.microsoft.com/office/drawing/2014/main" id="{3E74FA62-F3B8-2F56-A5A4-801BFB91765C}"/>
              </a:ext>
            </a:extLst>
          </p:cNvPr>
          <p:cNvSpPr>
            <a:spLocks noGrp="1"/>
          </p:cNvSpPr>
          <p:nvPr>
            <p:ph type="subTitle" idx="1"/>
          </p:nvPr>
        </p:nvSpPr>
        <p:spPr/>
        <p:txBody>
          <a:bodyPr/>
          <a:lstStyle/>
          <a:p>
            <a:r>
              <a:rPr lang="en-GB" dirty="0"/>
              <a:t>Module 5 – Food Waste Management as an Ethical and Responsible Food Production Policy</a:t>
            </a:r>
          </a:p>
        </p:txBody>
      </p:sp>
    </p:spTree>
    <p:extLst>
      <p:ext uri="{BB962C8B-B14F-4D97-AF65-F5344CB8AC3E}">
        <p14:creationId xmlns:p14="http://schemas.microsoft.com/office/powerpoint/2010/main" val="3321951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602" name="Google Shape;602;p15"/>
          <p:cNvSpPr/>
          <p:nvPr/>
        </p:nvSpPr>
        <p:spPr>
          <a:xfrm>
            <a:off x="0" y="0"/>
            <a:ext cx="12191760" cy="1296000"/>
          </a:xfrm>
          <a:prstGeom prst="rect">
            <a:avLst/>
          </a:prstGeom>
          <a:solidFill>
            <a:srgbClr val="CFE6A6">
              <a:alpha val="4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603" name="Google Shape;603;p15"/>
          <p:cNvGraphicFramePr/>
          <p:nvPr/>
        </p:nvGraphicFramePr>
        <p:xfrm>
          <a:off x="3314520" y="2892240"/>
          <a:ext cx="7448400" cy="2915225"/>
        </p:xfrm>
        <a:graphic>
          <a:graphicData uri="http://schemas.openxmlformats.org/drawingml/2006/table">
            <a:tbl>
              <a:tblPr>
                <a:noFill/>
              </a:tblPr>
              <a:tblGrid>
                <a:gridCol w="926975">
                  <a:extLst>
                    <a:ext uri="{9D8B030D-6E8A-4147-A177-3AD203B41FA5}">
                      <a16:colId xmlns:a16="http://schemas.microsoft.com/office/drawing/2014/main" val="20000"/>
                    </a:ext>
                  </a:extLst>
                </a:gridCol>
                <a:gridCol w="6521425">
                  <a:extLst>
                    <a:ext uri="{9D8B030D-6E8A-4147-A177-3AD203B41FA5}">
                      <a16:colId xmlns:a16="http://schemas.microsoft.com/office/drawing/2014/main" val="20001"/>
                    </a:ext>
                  </a:extLst>
                </a:gridCol>
              </a:tblGrid>
              <a:tr h="1018750">
                <a:tc>
                  <a:txBody>
                    <a:bodyPr/>
                    <a:lstStyle/>
                    <a:p>
                      <a:pPr marL="0" marR="0" lvl="0" indent="0" algn="r" rtl="0">
                        <a:lnSpc>
                          <a:spcPct val="100000"/>
                        </a:lnSpc>
                        <a:spcBef>
                          <a:spcPts val="0"/>
                        </a:spcBef>
                        <a:spcAft>
                          <a:spcPts val="0"/>
                        </a:spcAft>
                        <a:buNone/>
                      </a:pPr>
                      <a:r>
                        <a:rPr lang="en-US" sz="1400" b="1" u="none" strike="noStrike" cap="none" dirty="0">
                          <a:solidFill>
                            <a:srgbClr val="000000"/>
                          </a:solidFill>
                          <a:latin typeface="Arial"/>
                          <a:ea typeface="Arial"/>
                          <a:cs typeface="Arial"/>
                          <a:sym typeface="Arial"/>
                        </a:rPr>
                        <a:t>Who? </a:t>
                      </a:r>
                      <a:endParaRPr sz="1400" b="0" u="none" strike="noStrike" cap="none" dirty="0">
                        <a:latin typeface="Calibri"/>
                        <a:ea typeface="Calibri"/>
                        <a:cs typeface="Calibri"/>
                        <a:sym typeface="Calibri"/>
                      </a:endParaRPr>
                    </a:p>
                  </a:txBody>
                  <a:tcPr marL="98275" marR="98275" marT="45725" marB="45725">
                    <a:lnL w="12225" cap="flat" cmpd="sng">
                      <a:solidFill>
                        <a:srgbClr val="FFFFFF"/>
                      </a:solidFill>
                      <a:prstDash val="solid"/>
                      <a:round/>
                      <a:headEnd type="none" w="sm" len="sm"/>
                      <a:tailEnd type="none" w="sm" len="sm"/>
                    </a:lnL>
                    <a:lnR w="12225" cap="flat" cmpd="sng">
                      <a:solidFill>
                        <a:srgbClr val="FFFFFF"/>
                      </a:solidFill>
                      <a:prstDash val="solid"/>
                      <a:round/>
                      <a:headEnd type="none" w="sm" len="sm"/>
                      <a:tailEnd type="none" w="sm" len="sm"/>
                    </a:lnR>
                    <a:lnT w="12225" cap="flat" cmpd="sng">
                      <a:solidFill>
                        <a:srgbClr val="FFFFFF"/>
                      </a:solidFill>
                      <a:prstDash val="solid"/>
                      <a:round/>
                      <a:headEnd type="none" w="sm" len="sm"/>
                      <a:tailEnd type="none" w="sm" len="sm"/>
                    </a:lnT>
                    <a:lnB w="12225" cap="flat" cmpd="sng">
                      <a:solidFill>
                        <a:srgbClr val="FFFFFF"/>
                      </a:solidFill>
                      <a:prstDash val="solid"/>
                      <a:round/>
                      <a:headEnd type="none" w="sm" len="sm"/>
                      <a:tailEnd type="none" w="sm" len="sm"/>
                    </a:lnB>
                    <a:solidFill>
                      <a:srgbClr val="E3F0D3"/>
                    </a:solidFill>
                  </a:tcPr>
                </a:tc>
                <a:tc>
                  <a:txBody>
                    <a:bodyPr/>
                    <a:lstStyle/>
                    <a:p>
                      <a:pPr marL="0" marR="0" lvl="0" indent="0" algn="l" rtl="0">
                        <a:lnSpc>
                          <a:spcPct val="100000"/>
                        </a:lnSpc>
                        <a:spcBef>
                          <a:spcPts val="0"/>
                        </a:spcBef>
                        <a:spcAft>
                          <a:spcPts val="0"/>
                        </a:spcAft>
                        <a:buNone/>
                      </a:pPr>
                      <a:r>
                        <a:rPr lang="en-US" sz="1400" b="0" u="none" strike="noStrike" cap="none">
                          <a:solidFill>
                            <a:srgbClr val="000000"/>
                          </a:solidFill>
                          <a:latin typeface="Arial"/>
                          <a:ea typeface="Arial"/>
                          <a:cs typeface="Arial"/>
                          <a:sym typeface="Arial"/>
                        </a:rPr>
                        <a:t>The law brings a number of additional tasks for </a:t>
                      </a:r>
                      <a:r>
                        <a:rPr lang="en-US" sz="1400" b="1" u="none" strike="noStrike" cap="none">
                          <a:solidFill>
                            <a:srgbClr val="000000"/>
                          </a:solidFill>
                          <a:latin typeface="Arial"/>
                          <a:ea typeface="Arial"/>
                          <a:cs typeface="Arial"/>
                          <a:sym typeface="Arial"/>
                        </a:rPr>
                        <a:t>economic operators</a:t>
                      </a:r>
                      <a:r>
                        <a:rPr lang="en-US" sz="1400" b="0" u="none" strike="noStrike" cap="none">
                          <a:solidFill>
                            <a:srgbClr val="000000"/>
                          </a:solidFill>
                          <a:latin typeface="Arial"/>
                          <a:ea typeface="Arial"/>
                          <a:cs typeface="Arial"/>
                          <a:sym typeface="Arial"/>
                        </a:rPr>
                        <a:t> opting to apply preventive measures, so they have the obligation to draw up annual reports presenting plans for diminishing food wastage</a:t>
                      </a:r>
                      <a:endParaRPr sz="1400" b="0" u="none" strike="noStrike" cap="none">
                        <a:latin typeface="Calibri"/>
                        <a:ea typeface="Calibri"/>
                        <a:cs typeface="Calibri"/>
                        <a:sym typeface="Calibri"/>
                      </a:endParaRPr>
                    </a:p>
                  </a:txBody>
                  <a:tcPr marL="98275" marR="98275" marT="45725" marB="45725">
                    <a:lnL w="12225" cap="flat" cmpd="sng">
                      <a:solidFill>
                        <a:srgbClr val="FFFFFF"/>
                      </a:solidFill>
                      <a:prstDash val="solid"/>
                      <a:round/>
                      <a:headEnd type="none" w="sm" len="sm"/>
                      <a:tailEnd type="none" w="sm" len="sm"/>
                    </a:lnL>
                    <a:lnR w="12225" cap="flat" cmpd="sng">
                      <a:solidFill>
                        <a:srgbClr val="FFFFFF"/>
                      </a:solidFill>
                      <a:prstDash val="solid"/>
                      <a:round/>
                      <a:headEnd type="none" w="sm" len="sm"/>
                      <a:tailEnd type="none" w="sm" len="sm"/>
                    </a:lnR>
                    <a:lnT w="12225" cap="flat" cmpd="sng">
                      <a:solidFill>
                        <a:srgbClr val="FFFFFF"/>
                      </a:solidFill>
                      <a:prstDash val="solid"/>
                      <a:round/>
                      <a:headEnd type="none" w="sm" len="sm"/>
                      <a:tailEnd type="none" w="sm" len="sm"/>
                    </a:lnT>
                    <a:lnB w="12225" cap="flat" cmpd="sng">
                      <a:solidFill>
                        <a:srgbClr val="FFFFFF"/>
                      </a:solidFill>
                      <a:prstDash val="solid"/>
                      <a:round/>
                      <a:headEnd type="none" w="sm" len="sm"/>
                      <a:tailEnd type="none" w="sm" len="sm"/>
                    </a:lnB>
                    <a:solidFill>
                      <a:srgbClr val="E3F0D3"/>
                    </a:solidFill>
                  </a:tcPr>
                </a:tc>
                <a:extLst>
                  <a:ext uri="{0D108BD9-81ED-4DB2-BD59-A6C34878D82A}">
                    <a16:rowId xmlns:a16="http://schemas.microsoft.com/office/drawing/2014/main" val="10000"/>
                  </a:ext>
                </a:extLst>
              </a:tr>
              <a:tr h="1896475">
                <a:tc>
                  <a:txBody>
                    <a:bodyPr/>
                    <a:lstStyle/>
                    <a:p>
                      <a:pPr marL="0" marR="0" lvl="0" indent="0" algn="r" rtl="0">
                        <a:lnSpc>
                          <a:spcPct val="100000"/>
                        </a:lnSpc>
                        <a:spcBef>
                          <a:spcPts val="0"/>
                        </a:spcBef>
                        <a:spcAft>
                          <a:spcPts val="0"/>
                        </a:spcAft>
                        <a:buNone/>
                      </a:pPr>
                      <a:r>
                        <a:rPr lang="en-US" sz="1400" b="1" u="none" strike="noStrike" cap="none">
                          <a:solidFill>
                            <a:srgbClr val="000000"/>
                          </a:solidFill>
                          <a:latin typeface="Arial"/>
                          <a:ea typeface="Arial"/>
                          <a:cs typeface="Arial"/>
                          <a:sym typeface="Arial"/>
                        </a:rPr>
                        <a:t>What ?</a:t>
                      </a:r>
                      <a:endParaRPr sz="1400" b="0" u="none" strike="noStrike" cap="none">
                        <a:latin typeface="Calibri"/>
                        <a:ea typeface="Calibri"/>
                        <a:cs typeface="Calibri"/>
                        <a:sym typeface="Calibri"/>
                      </a:endParaRPr>
                    </a:p>
                  </a:txBody>
                  <a:tcPr marL="98275" marR="98275" marT="45725" marB="45725">
                    <a:lnL w="12225" cap="flat" cmpd="sng">
                      <a:solidFill>
                        <a:srgbClr val="FFFFFF"/>
                      </a:solidFill>
                      <a:prstDash val="solid"/>
                      <a:round/>
                      <a:headEnd type="none" w="sm" len="sm"/>
                      <a:tailEnd type="none" w="sm" len="sm"/>
                    </a:lnL>
                    <a:lnR w="12225" cap="flat" cmpd="sng">
                      <a:solidFill>
                        <a:srgbClr val="FFFFFF"/>
                      </a:solidFill>
                      <a:prstDash val="solid"/>
                      <a:round/>
                      <a:headEnd type="none" w="sm" len="sm"/>
                      <a:tailEnd type="none" w="sm" len="sm"/>
                    </a:lnR>
                    <a:lnT w="12225" cap="flat" cmpd="sng">
                      <a:solidFill>
                        <a:srgbClr val="FFFFFF"/>
                      </a:solidFill>
                      <a:prstDash val="solid"/>
                      <a:round/>
                      <a:headEnd type="none" w="sm" len="sm"/>
                      <a:tailEnd type="none" w="sm" len="sm"/>
                    </a:lnT>
                    <a:lnB w="12225" cap="flat" cmpd="sng">
                      <a:solidFill>
                        <a:srgbClr val="FFFFFF"/>
                      </a:solidFill>
                      <a:prstDash val="solid"/>
                      <a:round/>
                      <a:headEnd type="none" w="sm" len="sm"/>
                      <a:tailEnd type="none" w="sm" len="sm"/>
                    </a:lnB>
                    <a:solidFill>
                      <a:srgbClr val="F2F7EA"/>
                    </a:solidFill>
                  </a:tcPr>
                </a:tc>
                <a:tc>
                  <a:txBody>
                    <a:bodyPr/>
                    <a:lstStyle/>
                    <a:p>
                      <a:pPr marL="0" marR="0" lvl="0" indent="0" algn="l" rtl="0">
                        <a:lnSpc>
                          <a:spcPct val="100000"/>
                        </a:lnSpc>
                        <a:spcBef>
                          <a:spcPts val="0"/>
                        </a:spcBef>
                        <a:spcAft>
                          <a:spcPts val="0"/>
                        </a:spcAft>
                        <a:buNone/>
                      </a:pPr>
                      <a:r>
                        <a:rPr lang="en-US" sz="1400" b="0" u="none" strike="noStrike" cap="none" dirty="0">
                          <a:solidFill>
                            <a:srgbClr val="000000"/>
                          </a:solidFill>
                          <a:latin typeface="Arial"/>
                          <a:ea typeface="Arial"/>
                          <a:cs typeface="Arial"/>
                          <a:sym typeface="Arial"/>
                        </a:rPr>
                        <a:t>Food donation can also be done by economic operators at any time during the past 10 days of shelf life until the minimum durability date is reached.</a:t>
                      </a:r>
                      <a:endParaRPr sz="1400" b="0" u="none" strike="noStrike" cap="none" dirty="0">
                        <a:latin typeface="Calibri"/>
                        <a:ea typeface="Calibri"/>
                        <a:cs typeface="Calibri"/>
                        <a:sym typeface="Calibri"/>
                      </a:endParaRPr>
                    </a:p>
                    <a:p>
                      <a:pPr marL="0" marR="0" lvl="0" indent="0" algn="l" rtl="0">
                        <a:lnSpc>
                          <a:spcPct val="100000"/>
                        </a:lnSpc>
                        <a:spcBef>
                          <a:spcPts val="0"/>
                        </a:spcBef>
                        <a:spcAft>
                          <a:spcPts val="0"/>
                        </a:spcAft>
                        <a:buNone/>
                      </a:pPr>
                      <a:endParaRPr sz="1400" b="0" u="none" strike="noStrike" cap="none" dirty="0">
                        <a:latin typeface="Calibri"/>
                        <a:ea typeface="Calibri"/>
                        <a:cs typeface="Calibri"/>
                        <a:sym typeface="Calibri"/>
                      </a:endParaRPr>
                    </a:p>
                    <a:p>
                      <a:pPr marL="0" marR="0" lvl="0" indent="0" algn="l" rtl="0">
                        <a:lnSpc>
                          <a:spcPct val="100000"/>
                        </a:lnSpc>
                        <a:spcBef>
                          <a:spcPts val="0"/>
                        </a:spcBef>
                        <a:spcAft>
                          <a:spcPts val="0"/>
                        </a:spcAft>
                        <a:buNone/>
                      </a:pPr>
                      <a:r>
                        <a:rPr lang="en-US" sz="1400" b="0" u="none" strike="noStrike" cap="none" dirty="0">
                          <a:solidFill>
                            <a:srgbClr val="000000"/>
                          </a:solidFill>
                          <a:latin typeface="Arial"/>
                          <a:ea typeface="Arial"/>
                          <a:cs typeface="Arial"/>
                          <a:sym typeface="Arial"/>
                        </a:rPr>
                        <a:t>In July 2020 the possibility of VAT deductibility was introduced for products donated under the Law for reducing food waste, including food bank structures between operators receiving donations made under the law, as well as waiving the authentic deed (notary) for the donation of goods worth over 25,000 lei (RO)</a:t>
                      </a:r>
                      <a:endParaRPr sz="1400" b="0" u="none" strike="noStrike" cap="none" dirty="0">
                        <a:latin typeface="Calibri"/>
                        <a:ea typeface="Calibri"/>
                        <a:cs typeface="Calibri"/>
                        <a:sym typeface="Calibri"/>
                      </a:endParaRPr>
                    </a:p>
                  </a:txBody>
                  <a:tcPr marL="98275" marR="98275" marT="45725" marB="45725">
                    <a:lnL w="12225" cap="flat" cmpd="sng">
                      <a:solidFill>
                        <a:srgbClr val="FFFFFF"/>
                      </a:solidFill>
                      <a:prstDash val="solid"/>
                      <a:round/>
                      <a:headEnd type="none" w="sm" len="sm"/>
                      <a:tailEnd type="none" w="sm" len="sm"/>
                    </a:lnL>
                    <a:lnR w="12225" cap="flat" cmpd="sng">
                      <a:solidFill>
                        <a:srgbClr val="FFFFFF"/>
                      </a:solidFill>
                      <a:prstDash val="solid"/>
                      <a:round/>
                      <a:headEnd type="none" w="sm" len="sm"/>
                      <a:tailEnd type="none" w="sm" len="sm"/>
                    </a:lnR>
                    <a:lnT w="12225" cap="flat" cmpd="sng">
                      <a:solidFill>
                        <a:srgbClr val="FFFFFF"/>
                      </a:solidFill>
                      <a:prstDash val="solid"/>
                      <a:round/>
                      <a:headEnd type="none" w="sm" len="sm"/>
                      <a:tailEnd type="none" w="sm" len="sm"/>
                    </a:lnT>
                    <a:lnB w="12225" cap="flat" cmpd="sng">
                      <a:solidFill>
                        <a:srgbClr val="FFFFFF"/>
                      </a:solidFill>
                      <a:prstDash val="solid"/>
                      <a:round/>
                      <a:headEnd type="none" w="sm" len="sm"/>
                      <a:tailEnd type="none" w="sm" len="sm"/>
                    </a:lnB>
                    <a:solidFill>
                      <a:srgbClr val="F2F7EA"/>
                    </a:solidFill>
                  </a:tcPr>
                </a:tc>
                <a:extLst>
                  <a:ext uri="{0D108BD9-81ED-4DB2-BD59-A6C34878D82A}">
                    <a16:rowId xmlns:a16="http://schemas.microsoft.com/office/drawing/2014/main" val="10001"/>
                  </a:ext>
                </a:extLst>
              </a:tr>
            </a:tbl>
          </a:graphicData>
        </a:graphic>
      </p:graphicFrame>
      <p:sp>
        <p:nvSpPr>
          <p:cNvPr id="604" name="Google Shape;604;p15"/>
          <p:cNvSpPr/>
          <p:nvPr/>
        </p:nvSpPr>
        <p:spPr>
          <a:xfrm>
            <a:off x="0" y="-47160"/>
            <a:ext cx="12192000" cy="13626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None/>
            </a:pPr>
            <a:r>
              <a:rPr lang="en-US" sz="2800" b="1" strike="noStrike" dirty="0">
                <a:solidFill>
                  <a:srgbClr val="000000"/>
                </a:solidFill>
                <a:latin typeface="Arial"/>
                <a:ea typeface="Arial"/>
                <a:cs typeface="Arial"/>
                <a:sym typeface="Arial"/>
              </a:rPr>
              <a:t>Food waste regulatory framework in UK ( to be changed according to the country)</a:t>
            </a:r>
            <a:endParaRPr sz="2800" b="0" strike="noStrike" dirty="0">
              <a:solidFill>
                <a:schemeClr val="dk1"/>
              </a:solidFill>
              <a:latin typeface="Calibri"/>
              <a:ea typeface="Calibri"/>
              <a:cs typeface="Calibri"/>
              <a:sym typeface="Calibri"/>
            </a:endParaRPr>
          </a:p>
        </p:txBody>
      </p:sp>
      <p:sp>
        <p:nvSpPr>
          <p:cNvPr id="605" name="Google Shape;605;p15"/>
          <p:cNvSpPr/>
          <p:nvPr/>
        </p:nvSpPr>
        <p:spPr>
          <a:xfrm>
            <a:off x="5536440" y="1362960"/>
            <a:ext cx="5396400" cy="1462320"/>
          </a:xfrm>
          <a:prstGeom prst="wedgeRectCallout">
            <a:avLst>
              <a:gd name="adj1" fmla="val -91086"/>
              <a:gd name="adj2" fmla="val 13818"/>
            </a:avLst>
          </a:prstGeom>
          <a:solidFill>
            <a:srgbClr val="92D050"/>
          </a:solidFill>
          <a:ln w="25550" cap="flat" cmpd="sng">
            <a:solidFill>
              <a:srgbClr val="809C4E"/>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800" b="0" strike="noStrike">
                <a:solidFill>
                  <a:srgbClr val="FFFFFF"/>
                </a:solidFill>
                <a:latin typeface="Arial"/>
                <a:ea typeface="Arial"/>
                <a:cs typeface="Arial"/>
                <a:sym typeface="Arial"/>
              </a:rPr>
              <a:t>LAW 217/2016 regarding the reduction of food waste and METHODOLOGICAL NORMS from January 30, 2019 for the application of Law no. 217/2016 on reducing food waste</a:t>
            </a:r>
            <a:endParaRPr sz="1800" b="0" strike="noStrike">
              <a:solidFill>
                <a:schemeClr val="dk1"/>
              </a:solidFill>
              <a:latin typeface="Calibri"/>
              <a:ea typeface="Calibri"/>
              <a:cs typeface="Calibri"/>
              <a:sym typeface="Calibri"/>
            </a:endParaRPr>
          </a:p>
        </p:txBody>
      </p:sp>
      <p:sp>
        <p:nvSpPr>
          <p:cNvPr id="606" name="Google Shape;606;p15"/>
          <p:cNvSpPr/>
          <p:nvPr/>
        </p:nvSpPr>
        <p:spPr>
          <a:xfrm>
            <a:off x="5676480" y="1382400"/>
            <a:ext cx="4915080" cy="1131840"/>
          </a:xfrm>
          <a:prstGeom prst="rect">
            <a:avLst/>
          </a:prstGeom>
          <a:noFill/>
          <a:ln>
            <a:noFill/>
          </a:ln>
        </p:spPr>
        <p:txBody>
          <a:bodyPr spcFirstLastPara="1" wrap="square" lIns="91425" tIns="45700" rIns="91425" bIns="45700" anchor="t" anchorCtr="0">
            <a:normAutofit/>
          </a:bodyPr>
          <a:lstStyle/>
          <a:p>
            <a:pPr marL="0" marR="0" lvl="0" indent="0" algn="just" rtl="0">
              <a:lnSpc>
                <a:spcPct val="90000"/>
              </a:lnSpc>
              <a:spcBef>
                <a:spcPts val="0"/>
              </a:spcBef>
              <a:spcAft>
                <a:spcPts val="0"/>
              </a:spcAft>
              <a:buNone/>
            </a:pPr>
            <a:r>
              <a:rPr lang="en-US" sz="2400" b="1" strike="noStrike">
                <a:solidFill>
                  <a:srgbClr val="FFFFFF"/>
                </a:solidFill>
                <a:latin typeface="Arial"/>
                <a:ea typeface="Arial"/>
                <a:cs typeface="Arial"/>
                <a:sym typeface="Arial"/>
              </a:rPr>
              <a:t> </a:t>
            </a:r>
            <a:endParaRPr sz="2400" b="0" strike="noStrike">
              <a:solidFill>
                <a:schemeClr val="dk1"/>
              </a:solidFill>
              <a:latin typeface="Calibri"/>
              <a:ea typeface="Calibri"/>
              <a:cs typeface="Calibri"/>
              <a:sym typeface="Calibri"/>
            </a:endParaRPr>
          </a:p>
        </p:txBody>
      </p:sp>
      <p:pic>
        <p:nvPicPr>
          <p:cNvPr id="607" name="Google Shape;607;p15"/>
          <p:cNvPicPr preferRelativeResize="0"/>
          <p:nvPr/>
        </p:nvPicPr>
        <p:blipFill rotWithShape="1">
          <a:blip r:embed="rId3">
            <a:alphaModFix/>
          </a:blip>
          <a:srcRect l="21273" r="23094"/>
          <a:stretch/>
        </p:blipFill>
        <p:spPr>
          <a:xfrm flipH="1">
            <a:off x="1324080" y="1024560"/>
            <a:ext cx="2167200" cy="5833080"/>
          </a:xfrm>
          <a:prstGeom prst="rect">
            <a:avLst/>
          </a:prstGeom>
          <a:noFill/>
          <a:ln>
            <a:noFill/>
          </a:ln>
        </p:spPr>
      </p:pic>
    </p:spTree>
    <p:extLst>
      <p:ext uri="{BB962C8B-B14F-4D97-AF65-F5344CB8AC3E}">
        <p14:creationId xmlns:p14="http://schemas.microsoft.com/office/powerpoint/2010/main" val="1039279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AD4E0-30F1-DC6E-7BA6-A7CC4EF85AC6}"/>
              </a:ext>
            </a:extLst>
          </p:cNvPr>
          <p:cNvSpPr>
            <a:spLocks noGrp="1"/>
          </p:cNvSpPr>
          <p:nvPr>
            <p:ph type="title"/>
          </p:nvPr>
        </p:nvSpPr>
        <p:spPr>
          <a:xfrm>
            <a:off x="0" y="1"/>
            <a:ext cx="12100142" cy="744007"/>
          </a:xfrm>
        </p:spPr>
        <p:txBody>
          <a:bodyPr>
            <a:normAutofit/>
          </a:bodyPr>
          <a:lstStyle/>
          <a:p>
            <a:r>
              <a:rPr lang="en-US" dirty="0"/>
              <a:t>Food waste regulatory framework in UK</a:t>
            </a:r>
          </a:p>
        </p:txBody>
      </p:sp>
      <p:graphicFrame>
        <p:nvGraphicFramePr>
          <p:cNvPr id="4" name="Table 4">
            <a:extLst>
              <a:ext uri="{FF2B5EF4-FFF2-40B4-BE49-F238E27FC236}">
                <a16:creationId xmlns:a16="http://schemas.microsoft.com/office/drawing/2014/main" id="{D8D5FECC-A6C1-D4AF-F001-C59DC5CA8B82}"/>
              </a:ext>
            </a:extLst>
          </p:cNvPr>
          <p:cNvGraphicFramePr>
            <a:graphicFrameLocks noGrp="1"/>
          </p:cNvGraphicFramePr>
          <p:nvPr>
            <p:ph idx="1"/>
            <p:extLst>
              <p:ext uri="{D42A27DB-BD31-4B8C-83A1-F6EECF244321}">
                <p14:modId xmlns:p14="http://schemas.microsoft.com/office/powerpoint/2010/main" val="2841223816"/>
              </p:ext>
            </p:extLst>
          </p:nvPr>
        </p:nvGraphicFramePr>
        <p:xfrm>
          <a:off x="667652" y="2952445"/>
          <a:ext cx="10764838" cy="741680"/>
        </p:xfrm>
        <a:graphic>
          <a:graphicData uri="http://schemas.openxmlformats.org/drawingml/2006/table">
            <a:tbl>
              <a:tblPr firstRow="1" bandRow="1">
                <a:tableStyleId>{5C22544A-7EE6-4342-B048-85BDC9FD1C3A}</a:tableStyleId>
              </a:tblPr>
              <a:tblGrid>
                <a:gridCol w="5382419">
                  <a:extLst>
                    <a:ext uri="{9D8B030D-6E8A-4147-A177-3AD203B41FA5}">
                      <a16:colId xmlns:a16="http://schemas.microsoft.com/office/drawing/2014/main" val="1602610159"/>
                    </a:ext>
                  </a:extLst>
                </a:gridCol>
                <a:gridCol w="5382419">
                  <a:extLst>
                    <a:ext uri="{9D8B030D-6E8A-4147-A177-3AD203B41FA5}">
                      <a16:colId xmlns:a16="http://schemas.microsoft.com/office/drawing/2014/main" val="1816188163"/>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u="none" strike="noStrike" cap="none" dirty="0">
                          <a:solidFill>
                            <a:srgbClr val="000000"/>
                          </a:solidFill>
                          <a:latin typeface="Arial"/>
                          <a:ea typeface="Arial"/>
                          <a:cs typeface="Arial"/>
                          <a:sym typeface="Arial"/>
                        </a:rPr>
                        <a:t>Who? </a:t>
                      </a:r>
                    </a:p>
                  </a:txBody>
                  <a:tcPr/>
                </a:tc>
                <a:tc>
                  <a:txBody>
                    <a:bodyPr/>
                    <a:lstStyle/>
                    <a:p>
                      <a:endParaRPr lang="en-US" dirty="0"/>
                    </a:p>
                  </a:txBody>
                  <a:tcPr/>
                </a:tc>
                <a:extLst>
                  <a:ext uri="{0D108BD9-81ED-4DB2-BD59-A6C34878D82A}">
                    <a16:rowId xmlns:a16="http://schemas.microsoft.com/office/drawing/2014/main" val="1983565635"/>
                  </a:ext>
                </a:extLst>
              </a:tr>
              <a:tr h="370840">
                <a:tc>
                  <a:txBody>
                    <a:bodyPr/>
                    <a:lstStyle/>
                    <a:p>
                      <a:r>
                        <a:rPr lang="en-US" b="1" dirty="0"/>
                        <a:t>What?</a:t>
                      </a:r>
                    </a:p>
                  </a:txBody>
                  <a:tcPr/>
                </a:tc>
                <a:tc>
                  <a:txBody>
                    <a:bodyPr/>
                    <a:lstStyle/>
                    <a:p>
                      <a:endParaRPr lang="en-US" dirty="0"/>
                    </a:p>
                  </a:txBody>
                  <a:tcPr/>
                </a:tc>
                <a:extLst>
                  <a:ext uri="{0D108BD9-81ED-4DB2-BD59-A6C34878D82A}">
                    <a16:rowId xmlns:a16="http://schemas.microsoft.com/office/drawing/2014/main" val="3148354305"/>
                  </a:ext>
                </a:extLst>
              </a:tr>
            </a:tbl>
          </a:graphicData>
        </a:graphic>
      </p:graphicFrame>
      <p:sp>
        <p:nvSpPr>
          <p:cNvPr id="5" name="Rectangle 4">
            <a:extLst>
              <a:ext uri="{FF2B5EF4-FFF2-40B4-BE49-F238E27FC236}">
                <a16:creationId xmlns:a16="http://schemas.microsoft.com/office/drawing/2014/main" id="{07481C33-9B24-19BB-AF13-A0A5585E6FA2}"/>
              </a:ext>
            </a:extLst>
          </p:cNvPr>
          <p:cNvSpPr/>
          <p:nvPr/>
        </p:nvSpPr>
        <p:spPr>
          <a:xfrm>
            <a:off x="3194137" y="1590805"/>
            <a:ext cx="5461348" cy="6388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Example food law in UK </a:t>
            </a:r>
          </a:p>
        </p:txBody>
      </p:sp>
    </p:spTree>
    <p:extLst>
      <p:ext uri="{BB962C8B-B14F-4D97-AF65-F5344CB8AC3E}">
        <p14:creationId xmlns:p14="http://schemas.microsoft.com/office/powerpoint/2010/main" val="285235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E89F7-027A-63AB-0651-A97EA717E93C}"/>
              </a:ext>
            </a:extLst>
          </p:cNvPr>
          <p:cNvSpPr>
            <a:spLocks noGrp="1"/>
          </p:cNvSpPr>
          <p:nvPr>
            <p:ph type="title"/>
          </p:nvPr>
        </p:nvSpPr>
        <p:spPr>
          <a:xfrm>
            <a:off x="838200" y="-25052"/>
            <a:ext cx="10515600" cy="744007"/>
          </a:xfrm>
        </p:spPr>
        <p:txBody>
          <a:bodyPr/>
          <a:lstStyle/>
          <a:p>
            <a:pPr algn="ctr"/>
            <a:r>
              <a:rPr lang="en-US" dirty="0"/>
              <a:t>Waste measurement </a:t>
            </a:r>
          </a:p>
        </p:txBody>
      </p:sp>
      <p:graphicFrame>
        <p:nvGraphicFramePr>
          <p:cNvPr id="4" name="Table 4">
            <a:extLst>
              <a:ext uri="{FF2B5EF4-FFF2-40B4-BE49-F238E27FC236}">
                <a16:creationId xmlns:a16="http://schemas.microsoft.com/office/drawing/2014/main" id="{118132BD-B4A0-E4F9-F9EE-8A75F2763062}"/>
              </a:ext>
            </a:extLst>
          </p:cNvPr>
          <p:cNvGraphicFramePr>
            <a:graphicFrameLocks noGrp="1"/>
          </p:cNvGraphicFramePr>
          <p:nvPr>
            <p:ph idx="1"/>
            <p:extLst>
              <p:ext uri="{D42A27DB-BD31-4B8C-83A1-F6EECF244321}">
                <p14:modId xmlns:p14="http://schemas.microsoft.com/office/powerpoint/2010/main" val="1700796434"/>
              </p:ext>
            </p:extLst>
          </p:nvPr>
        </p:nvGraphicFramePr>
        <p:xfrm>
          <a:off x="0" y="744008"/>
          <a:ext cx="12192000" cy="6217920"/>
        </p:xfrm>
        <a:graphic>
          <a:graphicData uri="http://schemas.openxmlformats.org/drawingml/2006/table">
            <a:tbl>
              <a:tblPr firstRow="1" bandRow="1">
                <a:tableStyleId>{5C22544A-7EE6-4342-B048-85BDC9FD1C3A}</a:tableStyleId>
              </a:tblPr>
              <a:tblGrid>
                <a:gridCol w="2438400">
                  <a:extLst>
                    <a:ext uri="{9D8B030D-6E8A-4147-A177-3AD203B41FA5}">
                      <a16:colId xmlns:a16="http://schemas.microsoft.com/office/drawing/2014/main" val="771308704"/>
                    </a:ext>
                  </a:extLst>
                </a:gridCol>
                <a:gridCol w="2438400">
                  <a:extLst>
                    <a:ext uri="{9D8B030D-6E8A-4147-A177-3AD203B41FA5}">
                      <a16:colId xmlns:a16="http://schemas.microsoft.com/office/drawing/2014/main" val="3124702593"/>
                    </a:ext>
                  </a:extLst>
                </a:gridCol>
                <a:gridCol w="2438400">
                  <a:extLst>
                    <a:ext uri="{9D8B030D-6E8A-4147-A177-3AD203B41FA5}">
                      <a16:colId xmlns:a16="http://schemas.microsoft.com/office/drawing/2014/main" val="2481135460"/>
                    </a:ext>
                  </a:extLst>
                </a:gridCol>
                <a:gridCol w="2605414">
                  <a:extLst>
                    <a:ext uri="{9D8B030D-6E8A-4147-A177-3AD203B41FA5}">
                      <a16:colId xmlns:a16="http://schemas.microsoft.com/office/drawing/2014/main" val="2741869647"/>
                    </a:ext>
                  </a:extLst>
                </a:gridCol>
                <a:gridCol w="2271386">
                  <a:extLst>
                    <a:ext uri="{9D8B030D-6E8A-4147-A177-3AD203B41FA5}">
                      <a16:colId xmlns:a16="http://schemas.microsoft.com/office/drawing/2014/main" val="3325764060"/>
                    </a:ext>
                  </a:extLst>
                </a:gridCol>
              </a:tblGrid>
              <a:tr h="610685">
                <a:tc>
                  <a:txBody>
                    <a:bodyPr/>
                    <a:lstStyle/>
                    <a:p>
                      <a:pPr algn="ctr"/>
                      <a:r>
                        <a:rPr lang="en-US" sz="1800" dirty="0"/>
                        <a:t>Primary production </a:t>
                      </a:r>
                      <a:endParaRPr lang="en-US" dirty="0"/>
                    </a:p>
                  </a:txBody>
                  <a:tcPr/>
                </a:tc>
                <a:tc>
                  <a:txBody>
                    <a:bodyPr/>
                    <a:lstStyle/>
                    <a:p>
                      <a:pPr algn="ctr"/>
                      <a:r>
                        <a:rPr lang="en-US" sz="1800" dirty="0"/>
                        <a:t>Processing and Manufacturing</a:t>
                      </a:r>
                      <a:endParaRPr lang="en-US" dirty="0"/>
                    </a:p>
                  </a:txBody>
                  <a:tcPr/>
                </a:tc>
                <a:tc>
                  <a:txBody>
                    <a:bodyPr/>
                    <a:lstStyle/>
                    <a:p>
                      <a:pPr algn="ctr"/>
                      <a:r>
                        <a:rPr lang="en-US" dirty="0"/>
                        <a:t>Retail and other distribution of food</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Restaurants and Food Services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t>Households</a:t>
                      </a:r>
                    </a:p>
                  </a:txBody>
                  <a:tcPr/>
                </a:tc>
                <a:extLst>
                  <a:ext uri="{0D108BD9-81ED-4DB2-BD59-A6C34878D82A}">
                    <a16:rowId xmlns:a16="http://schemas.microsoft.com/office/drawing/2014/main" val="882704306"/>
                  </a:ext>
                </a:extLst>
              </a:tr>
              <a:tr h="5321680">
                <a:tc>
                  <a:txBody>
                    <a:bodyPr/>
                    <a:lstStyle/>
                    <a:p>
                      <a:pPr marL="285750" indent="-285750">
                        <a:buFont typeface="Arial" panose="020B0604020202020204" pitchFamily="34" charset="0"/>
                        <a:buChar char="•"/>
                      </a:pPr>
                      <a:r>
                        <a:rPr lang="en-US" dirty="0"/>
                        <a:t>Animal tissue waste</a:t>
                      </a:r>
                    </a:p>
                    <a:p>
                      <a:pPr marL="285750" indent="-285750">
                        <a:buFont typeface="Arial" panose="020B0604020202020204" pitchFamily="34" charset="0"/>
                        <a:buChar char="•"/>
                      </a:pPr>
                      <a:r>
                        <a:rPr lang="en-US" dirty="0"/>
                        <a:t>Plant tissue  waste </a:t>
                      </a:r>
                    </a:p>
                  </a:txBody>
                  <a:tcPr/>
                </a:tc>
                <a:tc>
                  <a:txBody>
                    <a:bodyPr/>
                    <a:lstStyle/>
                    <a:p>
                      <a:pPr marL="285750" indent="-285750">
                        <a:buFont typeface="Arial" panose="020B0604020202020204" pitchFamily="34" charset="0"/>
                        <a:buChar char="•"/>
                      </a:pPr>
                      <a:r>
                        <a:rPr lang="en-US" dirty="0"/>
                        <a:t>wastes from the preparation and processing of meat, fish and other foods of animal origin</a:t>
                      </a:r>
                    </a:p>
                    <a:p>
                      <a:pPr marL="285750" indent="-285750">
                        <a:buFont typeface="Arial" panose="020B0604020202020204" pitchFamily="34" charset="0"/>
                        <a:buChar char="•"/>
                      </a:pPr>
                      <a:r>
                        <a:rPr lang="en-US" dirty="0"/>
                        <a:t>wastes from fruit, vegetables, cereals, edible oils </a:t>
                      </a:r>
                    </a:p>
                    <a:p>
                      <a:pPr marL="285750" indent="-285750">
                        <a:buFont typeface="Arial" panose="020B0604020202020204" pitchFamily="34" charset="0"/>
                        <a:buChar char="•"/>
                      </a:pPr>
                      <a:r>
                        <a:rPr lang="en-US" dirty="0"/>
                        <a:t>wastes from the dairy products industry</a:t>
                      </a:r>
                    </a:p>
                    <a:p>
                      <a:pPr marL="285750" indent="-285750">
                        <a:buFont typeface="Arial" panose="020B0604020202020204" pitchFamily="34" charset="0"/>
                        <a:buChar char="•"/>
                      </a:pPr>
                      <a:r>
                        <a:rPr lang="en-US" dirty="0"/>
                        <a:t>wastes from the baking </a:t>
                      </a:r>
                    </a:p>
                    <a:p>
                      <a:pPr marL="285750" indent="-285750">
                        <a:buFont typeface="Arial" panose="020B0604020202020204" pitchFamily="34" charset="0"/>
                        <a:buChar char="•"/>
                      </a:pPr>
                      <a:r>
                        <a:rPr lang="en-US" dirty="0"/>
                        <a:t>wastes from the production of alcoholic and non-alcoholic beverages (except coffee, tea and cocoa)</a:t>
                      </a:r>
                    </a:p>
                    <a:p>
                      <a:pPr marL="285750" indent="-285750">
                        <a:buFont typeface="Arial" panose="020B0604020202020204" pitchFamily="34" charset="0"/>
                        <a:buChar char="•"/>
                      </a:pPr>
                      <a:endParaRPr lang="en-US" dirty="0"/>
                    </a:p>
                  </a:txBody>
                  <a:tcPr/>
                </a:tc>
                <a:tc>
                  <a:txBody>
                    <a:bodyPr/>
                    <a:lstStyle/>
                    <a:p>
                      <a:pPr marL="285750" indent="-285750">
                        <a:buFont typeface="Arial" panose="020B0604020202020204" pitchFamily="34" charset="0"/>
                        <a:buChar char="•"/>
                      </a:pPr>
                      <a:r>
                        <a:rPr lang="en-US" dirty="0"/>
                        <a:t>biodegradable kitchen and canteen waste</a:t>
                      </a:r>
                    </a:p>
                    <a:p>
                      <a:pPr marL="285750" indent="-285750">
                        <a:buFont typeface="Arial" panose="020B0604020202020204" pitchFamily="34" charset="0"/>
                        <a:buChar char="•"/>
                      </a:pPr>
                      <a:r>
                        <a:rPr lang="en-US" dirty="0"/>
                        <a:t>edible oil and fat </a:t>
                      </a:r>
                    </a:p>
                    <a:p>
                      <a:pPr marL="285750" indent="-285750">
                        <a:buFont typeface="Arial" panose="020B0604020202020204" pitchFamily="34" charset="0"/>
                        <a:buChar char="•"/>
                      </a:pPr>
                      <a:r>
                        <a:rPr lang="en-US" dirty="0"/>
                        <a:t>mixed municipal waste</a:t>
                      </a:r>
                    </a:p>
                    <a:p>
                      <a:pPr marL="285750" indent="-285750">
                        <a:buFont typeface="Arial" panose="020B0604020202020204" pitchFamily="34" charset="0"/>
                        <a:buChar char="•"/>
                      </a:pPr>
                      <a:r>
                        <a:rPr lang="en-US" dirty="0"/>
                        <a:t>waste from markets</a:t>
                      </a:r>
                    </a:p>
                    <a:p>
                      <a:pPr marL="285750" indent="-285750">
                        <a:buFont typeface="Arial" panose="020B0604020202020204" pitchFamily="34" charset="0"/>
                        <a:buChar char="•"/>
                      </a:pPr>
                      <a:r>
                        <a:rPr lang="en-US" dirty="0"/>
                        <a:t>organic wastes</a:t>
                      </a:r>
                    </a:p>
                    <a:p>
                      <a:pPr marL="285750" indent="-285750">
                        <a:buFont typeface="Arial" panose="020B0604020202020204" pitchFamily="34" charset="0"/>
                        <a:buChar char="•"/>
                      </a:pPr>
                      <a:endParaRPr lang="en-US" dirty="0"/>
                    </a:p>
                  </a:txBody>
                  <a:tcPr/>
                </a:tc>
                <a:tc>
                  <a:txBody>
                    <a:bodyPr/>
                    <a:lstStyle/>
                    <a:p>
                      <a:pPr marL="285750" indent="-285750">
                        <a:buFont typeface="Arial" panose="020B0604020202020204" pitchFamily="34" charset="0"/>
                        <a:buChar char="•"/>
                      </a:pPr>
                      <a:r>
                        <a:rPr lang="en-US" dirty="0"/>
                        <a:t>biodegradable kitchen and canteen waste</a:t>
                      </a:r>
                    </a:p>
                    <a:p>
                      <a:pPr marL="285750" indent="-285750">
                        <a:buFont typeface="Arial" panose="020B0604020202020204" pitchFamily="34" charset="0"/>
                        <a:buChar char="•"/>
                      </a:pPr>
                      <a:r>
                        <a:rPr lang="en-US" dirty="0"/>
                        <a:t>edible oil and fat</a:t>
                      </a:r>
                    </a:p>
                    <a:p>
                      <a:pPr marL="285750" indent="-285750">
                        <a:buFont typeface="Arial" panose="020B0604020202020204" pitchFamily="34" charset="0"/>
                        <a:buChar char="•"/>
                      </a:pPr>
                      <a:r>
                        <a:rPr lang="en-US" dirty="0"/>
                        <a:t>mixed municipal waste</a:t>
                      </a:r>
                    </a:p>
                    <a:p>
                      <a:endParaRPr lang="en-US" dirty="0"/>
                    </a:p>
                  </a:txBody>
                  <a:tcPr/>
                </a:tc>
                <a:tc>
                  <a:txBody>
                    <a:bodyPr/>
                    <a:lstStyle/>
                    <a:p>
                      <a:pPr marL="285750" indent="-285750">
                        <a:buFont typeface="Arial" panose="020B0604020202020204" pitchFamily="34" charset="0"/>
                        <a:buChar char="•"/>
                      </a:pPr>
                      <a:r>
                        <a:rPr lang="en-US" dirty="0"/>
                        <a:t>biodegradable kitchen and canteen waste</a:t>
                      </a:r>
                    </a:p>
                    <a:p>
                      <a:pPr marL="285750" indent="-285750">
                        <a:buFont typeface="Arial" panose="020B0604020202020204" pitchFamily="34" charset="0"/>
                        <a:buChar char="•"/>
                      </a:pPr>
                      <a:r>
                        <a:rPr lang="en-US" dirty="0"/>
                        <a:t>edible oil and fat</a:t>
                      </a:r>
                    </a:p>
                    <a:p>
                      <a:pPr marL="285750" indent="-285750">
                        <a:buFont typeface="Arial" panose="020B0604020202020204" pitchFamily="34" charset="0"/>
                        <a:buChar char="•"/>
                      </a:pPr>
                      <a:r>
                        <a:rPr lang="en-US" dirty="0"/>
                        <a:t>mixed municipal waste</a:t>
                      </a:r>
                    </a:p>
                    <a:p>
                      <a:endParaRPr lang="en-US" dirty="0"/>
                    </a:p>
                  </a:txBody>
                  <a:tcPr/>
                </a:tc>
                <a:extLst>
                  <a:ext uri="{0D108BD9-81ED-4DB2-BD59-A6C34878D82A}">
                    <a16:rowId xmlns:a16="http://schemas.microsoft.com/office/drawing/2014/main" val="3129827636"/>
                  </a:ext>
                </a:extLst>
              </a:tr>
            </a:tbl>
          </a:graphicData>
        </a:graphic>
      </p:graphicFrame>
    </p:spTree>
    <p:extLst>
      <p:ext uri="{BB962C8B-B14F-4D97-AF65-F5344CB8AC3E}">
        <p14:creationId xmlns:p14="http://schemas.microsoft.com/office/powerpoint/2010/main" val="2677584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38BD4-67A4-E7EC-1032-30E51DB74742}"/>
              </a:ext>
            </a:extLst>
          </p:cNvPr>
          <p:cNvSpPr>
            <a:spLocks noGrp="1"/>
          </p:cNvSpPr>
          <p:nvPr>
            <p:ph type="title"/>
          </p:nvPr>
        </p:nvSpPr>
        <p:spPr/>
        <p:txBody>
          <a:bodyPr>
            <a:normAutofit/>
          </a:bodyPr>
          <a:lstStyle/>
          <a:p>
            <a:r>
              <a:rPr lang="en-US" dirty="0"/>
              <a:t>Waste measurement </a:t>
            </a:r>
          </a:p>
        </p:txBody>
      </p:sp>
      <p:sp>
        <p:nvSpPr>
          <p:cNvPr id="3" name="Content Placeholder 2">
            <a:extLst>
              <a:ext uri="{FF2B5EF4-FFF2-40B4-BE49-F238E27FC236}">
                <a16:creationId xmlns:a16="http://schemas.microsoft.com/office/drawing/2014/main" id="{1A046600-09EE-D202-CAF8-6C5DC8A6A4B3}"/>
              </a:ext>
            </a:extLst>
          </p:cNvPr>
          <p:cNvSpPr>
            <a:spLocks noGrp="1"/>
          </p:cNvSpPr>
          <p:nvPr>
            <p:ph idx="1"/>
          </p:nvPr>
        </p:nvSpPr>
        <p:spPr/>
        <p:txBody>
          <a:bodyPr>
            <a:normAutofit lnSpcReduction="10000"/>
          </a:bodyPr>
          <a:lstStyle/>
          <a:p>
            <a:pPr marL="0" indent="0">
              <a:buNone/>
            </a:pPr>
            <a:r>
              <a:rPr lang="en-US" sz="2400" dirty="0"/>
              <a:t>The amounts of food waste shall be measured separately for the following stages of the food supply chain: </a:t>
            </a:r>
          </a:p>
          <a:p>
            <a:pPr marL="0" indent="0">
              <a:buNone/>
            </a:pPr>
            <a:r>
              <a:rPr lang="en-US" sz="2400" dirty="0"/>
              <a:t>a. primary production </a:t>
            </a:r>
          </a:p>
          <a:p>
            <a:pPr lvl="1"/>
            <a:r>
              <a:rPr lang="en-US" sz="2000" dirty="0"/>
              <a:t>Animal tissue waste</a:t>
            </a:r>
          </a:p>
          <a:p>
            <a:pPr lvl="1"/>
            <a:r>
              <a:rPr lang="en-US" sz="2000" dirty="0"/>
              <a:t>Plant tissue  waste </a:t>
            </a:r>
            <a:endParaRPr lang="en-US" sz="2400" dirty="0"/>
          </a:p>
          <a:p>
            <a:pPr marL="0" indent="0">
              <a:buNone/>
            </a:pPr>
            <a:r>
              <a:rPr lang="en-US" sz="2400" dirty="0"/>
              <a:t>b. processing and manufacturing; </a:t>
            </a:r>
          </a:p>
          <a:p>
            <a:pPr lvl="1"/>
            <a:r>
              <a:rPr lang="en-US" sz="2000" dirty="0"/>
              <a:t>wastes from the preparation and processing of meat, fish and other foods of animal origin</a:t>
            </a:r>
          </a:p>
          <a:p>
            <a:pPr lvl="1"/>
            <a:r>
              <a:rPr lang="en-US" sz="2000" dirty="0"/>
              <a:t>wastes from fruit, vegetables, cereals, edible oils, cocoa, coffee, tea and tobacco preparation and processing; conserve production; yeast and yeast extract production, molasses preparation and fermentation</a:t>
            </a:r>
          </a:p>
          <a:p>
            <a:pPr lvl="1"/>
            <a:r>
              <a:rPr lang="en-US" sz="2000" dirty="0"/>
              <a:t>wastes from sugar processing</a:t>
            </a:r>
          </a:p>
          <a:p>
            <a:pPr lvl="1"/>
            <a:r>
              <a:rPr lang="en-US" sz="2000" dirty="0"/>
              <a:t>wastes from the dairy products industry</a:t>
            </a:r>
          </a:p>
          <a:p>
            <a:pPr lvl="1"/>
            <a:r>
              <a:rPr lang="en-US" sz="2000" dirty="0"/>
              <a:t>wastes from the baking and confectionery industry </a:t>
            </a:r>
          </a:p>
          <a:p>
            <a:pPr lvl="1"/>
            <a:r>
              <a:rPr lang="en-US" sz="2000" dirty="0"/>
              <a:t>wastes from the production of alcoholic and non-alcoholic beverages (except coffee, tea and cocoa)</a:t>
            </a:r>
          </a:p>
          <a:p>
            <a:endParaRPr lang="en-US" sz="2400" dirty="0"/>
          </a:p>
        </p:txBody>
      </p:sp>
    </p:spTree>
    <p:extLst>
      <p:ext uri="{BB962C8B-B14F-4D97-AF65-F5344CB8AC3E}">
        <p14:creationId xmlns:p14="http://schemas.microsoft.com/office/powerpoint/2010/main" val="8545018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38BD4-67A4-E7EC-1032-30E51DB74742}"/>
              </a:ext>
            </a:extLst>
          </p:cNvPr>
          <p:cNvSpPr>
            <a:spLocks noGrp="1"/>
          </p:cNvSpPr>
          <p:nvPr>
            <p:ph type="title"/>
          </p:nvPr>
        </p:nvSpPr>
        <p:spPr/>
        <p:txBody>
          <a:bodyPr>
            <a:normAutofit/>
          </a:bodyPr>
          <a:lstStyle/>
          <a:p>
            <a:r>
              <a:rPr lang="en-US" dirty="0"/>
              <a:t>Waste measurement </a:t>
            </a:r>
          </a:p>
        </p:txBody>
      </p:sp>
      <p:sp>
        <p:nvSpPr>
          <p:cNvPr id="3" name="Content Placeholder 2">
            <a:extLst>
              <a:ext uri="{FF2B5EF4-FFF2-40B4-BE49-F238E27FC236}">
                <a16:creationId xmlns:a16="http://schemas.microsoft.com/office/drawing/2014/main" id="{1A046600-09EE-D202-CAF8-6C5DC8A6A4B3}"/>
              </a:ext>
            </a:extLst>
          </p:cNvPr>
          <p:cNvSpPr>
            <a:spLocks noGrp="1"/>
          </p:cNvSpPr>
          <p:nvPr>
            <p:ph idx="1"/>
          </p:nvPr>
        </p:nvSpPr>
        <p:spPr/>
        <p:txBody>
          <a:bodyPr>
            <a:normAutofit/>
          </a:bodyPr>
          <a:lstStyle/>
          <a:p>
            <a:pPr marL="0" indent="0">
              <a:buNone/>
            </a:pPr>
            <a:r>
              <a:rPr lang="en-US" sz="2400" dirty="0"/>
              <a:t>c. Retail and other distribution of food; </a:t>
            </a:r>
          </a:p>
          <a:p>
            <a:pPr lvl="1"/>
            <a:r>
              <a:rPr lang="en-US" sz="2000" dirty="0"/>
              <a:t>biodegradable kitchen and canteen waste</a:t>
            </a:r>
          </a:p>
          <a:p>
            <a:pPr lvl="1"/>
            <a:r>
              <a:rPr lang="en-US" sz="2000" dirty="0"/>
              <a:t>edible oil and fat </a:t>
            </a:r>
          </a:p>
          <a:p>
            <a:pPr lvl="1"/>
            <a:r>
              <a:rPr lang="en-US" sz="2000" dirty="0"/>
              <a:t>mixed municipal waste</a:t>
            </a:r>
          </a:p>
          <a:p>
            <a:pPr lvl="1"/>
            <a:r>
              <a:rPr lang="en-US" sz="2000" dirty="0"/>
              <a:t>waste from markets</a:t>
            </a:r>
          </a:p>
          <a:p>
            <a:pPr lvl="1"/>
            <a:r>
              <a:rPr lang="en-US" sz="2000" dirty="0"/>
              <a:t>organic wastes</a:t>
            </a:r>
          </a:p>
          <a:p>
            <a:pPr marL="0" indent="0">
              <a:buNone/>
            </a:pPr>
            <a:r>
              <a:rPr lang="en-US" sz="2400" dirty="0"/>
              <a:t>d. Restaurants and food services; </a:t>
            </a:r>
          </a:p>
          <a:p>
            <a:pPr lvl="1"/>
            <a:r>
              <a:rPr lang="en-US" sz="2000" dirty="0"/>
              <a:t>biodegradable kitchen and canteen waste</a:t>
            </a:r>
          </a:p>
          <a:p>
            <a:pPr lvl="1"/>
            <a:r>
              <a:rPr lang="en-US" sz="2000" dirty="0"/>
              <a:t>edible oil and fat</a:t>
            </a:r>
          </a:p>
          <a:p>
            <a:pPr lvl="1"/>
            <a:r>
              <a:rPr lang="en-US" sz="2000" dirty="0"/>
              <a:t>mixed municipal waste</a:t>
            </a:r>
          </a:p>
          <a:p>
            <a:pPr marL="0" lvl="0" indent="0">
              <a:buNone/>
            </a:pPr>
            <a:r>
              <a:rPr lang="en-US" sz="2400" dirty="0"/>
              <a:t>e. Households.</a:t>
            </a:r>
          </a:p>
          <a:p>
            <a:pPr lvl="1"/>
            <a:r>
              <a:rPr lang="en-US" sz="2000" dirty="0"/>
              <a:t>biodegradable kitchen and canteen waste</a:t>
            </a:r>
          </a:p>
          <a:p>
            <a:pPr lvl="1"/>
            <a:r>
              <a:rPr lang="en-US" sz="2000" dirty="0"/>
              <a:t>edible oil and fat</a:t>
            </a:r>
          </a:p>
        </p:txBody>
      </p:sp>
    </p:spTree>
    <p:extLst>
      <p:ext uri="{BB962C8B-B14F-4D97-AF65-F5344CB8AC3E}">
        <p14:creationId xmlns:p14="http://schemas.microsoft.com/office/powerpoint/2010/main" val="1735368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E27EC-E83D-C931-862F-3420321FC619}"/>
              </a:ext>
            </a:extLst>
          </p:cNvPr>
          <p:cNvSpPr>
            <a:spLocks noGrp="1"/>
          </p:cNvSpPr>
          <p:nvPr>
            <p:ph type="title"/>
          </p:nvPr>
        </p:nvSpPr>
        <p:spPr/>
        <p:txBody>
          <a:bodyPr>
            <a:normAutofit/>
          </a:bodyPr>
          <a:lstStyle/>
          <a:p>
            <a:r>
              <a:rPr lang="en-US" dirty="0"/>
              <a:t>How to measure </a:t>
            </a:r>
          </a:p>
        </p:txBody>
      </p:sp>
      <p:sp>
        <p:nvSpPr>
          <p:cNvPr id="3" name="Content Placeholder 2">
            <a:extLst>
              <a:ext uri="{FF2B5EF4-FFF2-40B4-BE49-F238E27FC236}">
                <a16:creationId xmlns:a16="http://schemas.microsoft.com/office/drawing/2014/main" id="{7B346CA0-C68F-A7E8-E057-06971AB33BB1}"/>
              </a:ext>
            </a:extLst>
          </p:cNvPr>
          <p:cNvSpPr>
            <a:spLocks noGrp="1"/>
          </p:cNvSpPr>
          <p:nvPr>
            <p:ph idx="1"/>
          </p:nvPr>
        </p:nvSpPr>
        <p:spPr/>
        <p:txBody>
          <a:bodyPr>
            <a:normAutofit fontScale="92500" lnSpcReduction="20000"/>
          </a:bodyPr>
          <a:lstStyle/>
          <a:p>
            <a:pPr marL="0" indent="0">
              <a:buNone/>
            </a:pPr>
            <a:r>
              <a:rPr lang="en-US" dirty="0"/>
              <a:t>If you are a restaurant /canteen/</a:t>
            </a:r>
            <a:r>
              <a:rPr lang="en-US" dirty="0" err="1"/>
              <a:t>etc</a:t>
            </a:r>
            <a:r>
              <a:rPr lang="en-US" dirty="0"/>
              <a:t>, here are the methods of measurement you can use: </a:t>
            </a:r>
          </a:p>
          <a:p>
            <a:pPr lvl="1"/>
            <a:r>
              <a:rPr lang="en-US" dirty="0"/>
              <a:t>	Direct measures (weighing or volumetric assessment) </a:t>
            </a:r>
          </a:p>
          <a:p>
            <a:pPr lvl="2"/>
            <a:r>
              <a:rPr lang="en-US" dirty="0"/>
              <a:t>Use of a measuring device to determine the mass of samples of food waste or fractions of total waste, directly or determined on the basis of volume. It includes measurement of separately collected food waste.</a:t>
            </a:r>
          </a:p>
          <a:p>
            <a:pPr lvl="1"/>
            <a:endParaRPr lang="en-US" dirty="0"/>
          </a:p>
          <a:p>
            <a:pPr lvl="1"/>
            <a:r>
              <a:rPr lang="en-US" dirty="0"/>
              <a:t>	Waste composition analysis </a:t>
            </a:r>
          </a:p>
          <a:p>
            <a:pPr lvl="2"/>
            <a:r>
              <a:rPr lang="en-US" dirty="0"/>
              <a:t>Physical separation of food waste from other fractions in order to determine the mass of the fractions sorted out. </a:t>
            </a:r>
          </a:p>
          <a:p>
            <a:pPr lvl="1"/>
            <a:endParaRPr lang="en-US" dirty="0"/>
          </a:p>
          <a:p>
            <a:pPr lvl="1"/>
            <a:r>
              <a:rPr lang="en-US" dirty="0"/>
              <a:t>	Counting/scanning Restaurants and</a:t>
            </a:r>
          </a:p>
          <a:p>
            <a:pPr lvl="2"/>
            <a:r>
              <a:rPr lang="en-US" dirty="0"/>
              <a:t>Assessment of the number of items that make up food waste, and use of the result to determine the mass.</a:t>
            </a:r>
          </a:p>
          <a:p>
            <a:pPr marL="914400" lvl="2" indent="0">
              <a:buNone/>
            </a:pPr>
            <a:endParaRPr lang="en-US" dirty="0"/>
          </a:p>
          <a:p>
            <a:pPr lvl="1"/>
            <a:r>
              <a:rPr lang="en-US" dirty="0"/>
              <a:t>	Diaries</a:t>
            </a:r>
          </a:p>
          <a:p>
            <a:pPr lvl="2"/>
            <a:r>
              <a:rPr lang="en-US" dirty="0"/>
              <a:t>An individual or group of individuals keeps a record or log of food waste information on a regular basis.</a:t>
            </a:r>
          </a:p>
          <a:p>
            <a:endParaRPr lang="en-US" dirty="0"/>
          </a:p>
          <a:p>
            <a:endParaRPr lang="en-US" dirty="0"/>
          </a:p>
        </p:txBody>
      </p:sp>
    </p:spTree>
    <p:extLst>
      <p:ext uri="{BB962C8B-B14F-4D97-AF65-F5344CB8AC3E}">
        <p14:creationId xmlns:p14="http://schemas.microsoft.com/office/powerpoint/2010/main" val="6246572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CBCBF-86DC-5A15-6C98-F062DD2470B5}"/>
              </a:ext>
            </a:extLst>
          </p:cNvPr>
          <p:cNvSpPr>
            <a:spLocks noGrp="1"/>
          </p:cNvSpPr>
          <p:nvPr>
            <p:ph type="title"/>
          </p:nvPr>
        </p:nvSpPr>
        <p:spPr/>
        <p:txBody>
          <a:bodyPr>
            <a:normAutofit/>
          </a:bodyPr>
          <a:lstStyle/>
          <a:p>
            <a:r>
              <a:rPr lang="en-US" dirty="0"/>
              <a:t>Technology and data collection</a:t>
            </a:r>
          </a:p>
        </p:txBody>
      </p:sp>
      <p:sp>
        <p:nvSpPr>
          <p:cNvPr id="3" name="Content Placeholder 2">
            <a:extLst>
              <a:ext uri="{FF2B5EF4-FFF2-40B4-BE49-F238E27FC236}">
                <a16:creationId xmlns:a16="http://schemas.microsoft.com/office/drawing/2014/main" id="{550DB035-F4E4-636A-DA49-C06FF8724E25}"/>
              </a:ext>
            </a:extLst>
          </p:cNvPr>
          <p:cNvSpPr>
            <a:spLocks noGrp="1"/>
          </p:cNvSpPr>
          <p:nvPr>
            <p:ph idx="1"/>
          </p:nvPr>
        </p:nvSpPr>
        <p:spPr/>
        <p:txBody>
          <a:bodyPr>
            <a:normAutofit fontScale="85000" lnSpcReduction="20000"/>
          </a:bodyPr>
          <a:lstStyle/>
          <a:p>
            <a:pPr marL="0" indent="0">
              <a:buNone/>
            </a:pPr>
            <a:r>
              <a:rPr lang="en-US" dirty="0"/>
              <a:t>New technology help managers to take business decisions connected to </a:t>
            </a:r>
          </a:p>
          <a:p>
            <a:pPr lvl="1"/>
            <a:r>
              <a:rPr lang="en-US" dirty="0"/>
              <a:t>Consumer loyalty</a:t>
            </a:r>
          </a:p>
          <a:p>
            <a:pPr lvl="1"/>
            <a:r>
              <a:rPr lang="en-US" dirty="0"/>
              <a:t>Food orders</a:t>
            </a:r>
          </a:p>
          <a:p>
            <a:pPr lvl="1"/>
            <a:r>
              <a:rPr lang="en-US" dirty="0"/>
              <a:t>Inventory </a:t>
            </a:r>
          </a:p>
          <a:p>
            <a:endParaRPr lang="en-US" dirty="0"/>
          </a:p>
          <a:p>
            <a:pPr marL="0" indent="0">
              <a:buNone/>
            </a:pPr>
            <a:r>
              <a:rPr lang="en-US" dirty="0"/>
              <a:t>To eliminate waste, data analytics can help you to </a:t>
            </a:r>
          </a:p>
          <a:p>
            <a:pPr lvl="1"/>
            <a:r>
              <a:rPr lang="en-US" dirty="0"/>
              <a:t>Calculate inventory and order only what you </a:t>
            </a:r>
            <a:r>
              <a:rPr lang="en-US" dirty="0">
                <a:solidFill>
                  <a:srgbClr val="FF0000"/>
                </a:solidFill>
              </a:rPr>
              <a:t>really</a:t>
            </a:r>
            <a:r>
              <a:rPr lang="en-US" dirty="0"/>
              <a:t> need </a:t>
            </a:r>
          </a:p>
          <a:p>
            <a:pPr lvl="1"/>
            <a:r>
              <a:rPr lang="en-US" dirty="0"/>
              <a:t>Predict consumer </a:t>
            </a:r>
            <a:r>
              <a:rPr lang="en-US" dirty="0" err="1"/>
              <a:t>behaviour</a:t>
            </a:r>
            <a:r>
              <a:rPr lang="en-US" dirty="0"/>
              <a:t> for different periods</a:t>
            </a:r>
          </a:p>
          <a:p>
            <a:pPr lvl="1"/>
            <a:r>
              <a:rPr lang="en-US" dirty="0" err="1"/>
              <a:t>Customise</a:t>
            </a:r>
            <a:r>
              <a:rPr lang="en-US" dirty="0"/>
              <a:t> marketing to specific guests </a:t>
            </a:r>
          </a:p>
          <a:p>
            <a:pPr lvl="1"/>
            <a:r>
              <a:rPr lang="en-US" dirty="0"/>
              <a:t>Manage staff/ shift/event </a:t>
            </a:r>
          </a:p>
          <a:p>
            <a:pPr lvl="1"/>
            <a:r>
              <a:rPr lang="en-US" dirty="0"/>
              <a:t>Increase the speed of service</a:t>
            </a:r>
          </a:p>
          <a:p>
            <a:pPr lvl="1"/>
            <a:r>
              <a:rPr lang="en-US" dirty="0"/>
              <a:t>Communicate with customer through mobile devices </a:t>
            </a:r>
          </a:p>
          <a:p>
            <a:pPr lvl="1"/>
            <a:r>
              <a:rPr lang="en-US" dirty="0"/>
              <a:t>Better internal communication in between kitchen and frontline workers </a:t>
            </a:r>
          </a:p>
          <a:p>
            <a:pPr lvl="1"/>
            <a:endParaRPr lang="en-US" dirty="0"/>
          </a:p>
          <a:p>
            <a:r>
              <a:rPr lang="en-US" dirty="0" err="1"/>
              <a:t>Prelucrat</a:t>
            </a:r>
            <a:r>
              <a:rPr lang="en-US" dirty="0"/>
              <a:t> </a:t>
            </a:r>
            <a:r>
              <a:rPr lang="en-US" dirty="0" err="1"/>
              <a:t>dupa</a:t>
            </a:r>
            <a:r>
              <a:rPr lang="en-US" dirty="0"/>
              <a:t> </a:t>
            </a:r>
            <a:r>
              <a:rPr lang="en-US" dirty="0" err="1"/>
              <a:t>Andrada</a:t>
            </a:r>
            <a:r>
              <a:rPr lang="en-US" dirty="0"/>
              <a:t> </a:t>
            </a:r>
            <a:r>
              <a:rPr lang="en-US" dirty="0" err="1"/>
              <a:t>Paraschiv</a:t>
            </a:r>
            <a:r>
              <a:rPr lang="en-US" dirty="0"/>
              <a:t> – 3 Uncommon ways to Boost your restaurant’s bottom line.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973968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AB579-1A1D-82F8-C5A3-75811818C2DD}"/>
              </a:ext>
            </a:extLst>
          </p:cNvPr>
          <p:cNvSpPr>
            <a:spLocks noGrp="1"/>
          </p:cNvSpPr>
          <p:nvPr>
            <p:ph type="title"/>
          </p:nvPr>
        </p:nvSpPr>
        <p:spPr>
          <a:xfrm>
            <a:off x="0" y="179222"/>
            <a:ext cx="12192000" cy="744007"/>
          </a:xfrm>
        </p:spPr>
        <p:txBody>
          <a:bodyPr>
            <a:normAutofit fontScale="90000"/>
          </a:bodyPr>
          <a:lstStyle/>
          <a:p>
            <a:r>
              <a:rPr lang="en-US" sz="4400" dirty="0"/>
              <a:t>Determining the environmental sustainability for a restaurant </a:t>
            </a:r>
            <a:endParaRPr lang="en-US" dirty="0"/>
          </a:p>
        </p:txBody>
      </p:sp>
      <p:sp>
        <p:nvSpPr>
          <p:cNvPr id="3" name="Content Placeholder 2">
            <a:extLst>
              <a:ext uri="{FF2B5EF4-FFF2-40B4-BE49-F238E27FC236}">
                <a16:creationId xmlns:a16="http://schemas.microsoft.com/office/drawing/2014/main" id="{1197C10A-F558-9D13-560F-1BD6B9248D94}"/>
              </a:ext>
            </a:extLst>
          </p:cNvPr>
          <p:cNvSpPr>
            <a:spLocks noGrp="1"/>
          </p:cNvSpPr>
          <p:nvPr>
            <p:ph idx="1"/>
          </p:nvPr>
        </p:nvSpPr>
        <p:spPr>
          <a:xfrm>
            <a:off x="713580" y="1073541"/>
            <a:ext cx="10764839" cy="5184775"/>
          </a:xfrm>
        </p:spPr>
        <p:txBody>
          <a:bodyPr/>
          <a:lstStyle/>
          <a:p>
            <a:endParaRPr lang="en-US" dirty="0"/>
          </a:p>
          <a:p>
            <a:pPr marL="0" indent="0">
              <a:buNone/>
            </a:pPr>
            <a:r>
              <a:rPr lang="en-US" dirty="0"/>
              <a:t>There are six  environmental objectives to be met : </a:t>
            </a:r>
          </a:p>
          <a:p>
            <a:pPr marL="914400" lvl="1" indent="-457200">
              <a:buFont typeface="+mj-lt"/>
              <a:buAutoNum type="arabicPeriod"/>
            </a:pPr>
            <a:r>
              <a:rPr lang="en-US" dirty="0"/>
              <a:t>Climate change mitigation </a:t>
            </a:r>
          </a:p>
          <a:p>
            <a:pPr marL="914400" lvl="1" indent="-457200">
              <a:buFont typeface="+mj-lt"/>
              <a:buAutoNum type="arabicPeriod"/>
            </a:pPr>
            <a:r>
              <a:rPr lang="en-US" dirty="0"/>
              <a:t>Climate change adaptation </a:t>
            </a:r>
          </a:p>
          <a:p>
            <a:pPr marL="914400" lvl="1" indent="-457200">
              <a:buFont typeface="+mj-lt"/>
              <a:buAutoNum type="arabicPeriod"/>
            </a:pPr>
            <a:r>
              <a:rPr lang="en-US" dirty="0"/>
              <a:t>The sustainable use and protection of water and marine resources </a:t>
            </a:r>
          </a:p>
          <a:p>
            <a:pPr marL="914400" lvl="1" indent="-457200">
              <a:buFont typeface="+mj-lt"/>
              <a:buAutoNum type="arabicPeriod"/>
            </a:pPr>
            <a:r>
              <a:rPr lang="en-US" dirty="0"/>
              <a:t>The transition to a circular economy</a:t>
            </a:r>
          </a:p>
          <a:p>
            <a:pPr marL="914400" lvl="1" indent="-457200">
              <a:buFont typeface="+mj-lt"/>
              <a:buAutoNum type="arabicPeriod"/>
            </a:pPr>
            <a:r>
              <a:rPr lang="en-US" dirty="0"/>
              <a:t>Pollution prevention and control</a:t>
            </a:r>
          </a:p>
          <a:p>
            <a:pPr marL="914400" lvl="1" indent="-457200">
              <a:buFont typeface="+mj-lt"/>
              <a:buAutoNum type="arabicPeriod"/>
            </a:pPr>
            <a:r>
              <a:rPr lang="en-US" dirty="0"/>
              <a:t>The protection and restoration of biodiversity and ecosystems</a:t>
            </a:r>
          </a:p>
          <a:p>
            <a:endParaRPr lang="en-US" dirty="0"/>
          </a:p>
        </p:txBody>
      </p:sp>
    </p:spTree>
    <p:extLst>
      <p:ext uri="{BB962C8B-B14F-4D97-AF65-F5344CB8AC3E}">
        <p14:creationId xmlns:p14="http://schemas.microsoft.com/office/powerpoint/2010/main" val="2716021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88"/>
        <p:cNvGrpSpPr/>
        <p:nvPr/>
      </p:nvGrpSpPr>
      <p:grpSpPr>
        <a:xfrm>
          <a:off x="0" y="0"/>
          <a:ext cx="0" cy="0"/>
          <a:chOff x="0" y="0"/>
          <a:chExt cx="0" cy="0"/>
        </a:xfrm>
      </p:grpSpPr>
      <p:sp>
        <p:nvSpPr>
          <p:cNvPr id="689" name="Google Shape;689;p25"/>
          <p:cNvSpPr/>
          <p:nvPr/>
        </p:nvSpPr>
        <p:spPr>
          <a:xfrm>
            <a:off x="1575417" y="2781000"/>
            <a:ext cx="9041165" cy="1296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400" b="1" dirty="0">
                <a:solidFill>
                  <a:schemeClr val="dk1"/>
                </a:solidFill>
                <a:latin typeface="+mj-lt"/>
                <a:ea typeface="Arial"/>
                <a:cs typeface="Arial"/>
                <a:sym typeface="Arial"/>
              </a:rPr>
              <a:t>From Farm to Fork strategy </a:t>
            </a:r>
            <a:endParaRPr sz="4400" b="1" dirty="0">
              <a:solidFill>
                <a:schemeClr val="dk1"/>
              </a:solidFill>
              <a:latin typeface="+mj-lt"/>
              <a:ea typeface="Arial"/>
              <a:cs typeface="Arial"/>
              <a:sym typeface="Arial"/>
            </a:endParaRPr>
          </a:p>
        </p:txBody>
      </p:sp>
      <p:sp>
        <p:nvSpPr>
          <p:cNvPr id="690" name="Google Shape;690;p25"/>
          <p:cNvSpPr/>
          <p:nvPr/>
        </p:nvSpPr>
        <p:spPr>
          <a:xfrm>
            <a:off x="2736360" y="0"/>
            <a:ext cx="945540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US" sz="4464" b="1" strike="noStrike">
                <a:solidFill>
                  <a:srgbClr val="000000"/>
                </a:solidFill>
                <a:latin typeface="Arial"/>
                <a:ea typeface="Arial"/>
                <a:cs typeface="Arial"/>
                <a:sym typeface="Arial"/>
              </a:rPr>
              <a:t> </a:t>
            </a:r>
            <a:endParaRPr sz="2976" b="0" strike="noStrik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92251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Google Shape;698;p26"/>
          <p:cNvSpPr/>
          <p:nvPr/>
        </p:nvSpPr>
        <p:spPr>
          <a:xfrm>
            <a:off x="240" y="0"/>
            <a:ext cx="12191760" cy="12960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699" name="Google Shape;699;p26"/>
          <p:cNvSpPr/>
          <p:nvPr/>
        </p:nvSpPr>
        <p:spPr>
          <a:xfrm>
            <a:off x="-164892" y="-60583"/>
            <a:ext cx="12191760" cy="13626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000000"/>
              </a:buClr>
              <a:buSzPts val="4800"/>
              <a:buFont typeface="Arial"/>
              <a:buNone/>
            </a:pPr>
            <a:r>
              <a:rPr lang="en-US" sz="4800" strike="noStrike" dirty="0">
                <a:solidFill>
                  <a:srgbClr val="000000"/>
                </a:solidFill>
                <a:latin typeface="+mj-lt"/>
                <a:ea typeface="Arial"/>
                <a:cs typeface="Arial"/>
                <a:sym typeface="Arial"/>
              </a:rPr>
              <a:t> </a:t>
            </a:r>
            <a:r>
              <a:rPr lang="en-US" sz="4400" strike="noStrike" dirty="0">
                <a:solidFill>
                  <a:srgbClr val="000000"/>
                </a:solidFill>
                <a:latin typeface="+mj-lt"/>
                <a:ea typeface="Arial"/>
                <a:cs typeface="Arial"/>
                <a:sym typeface="Arial"/>
              </a:rPr>
              <a:t>Farm to Fork</a:t>
            </a:r>
            <a:endParaRPr sz="4800" strike="noStrike" dirty="0">
              <a:solidFill>
                <a:schemeClr val="dk1"/>
              </a:solidFill>
              <a:latin typeface="+mj-lt"/>
              <a:ea typeface="Calibri"/>
              <a:cs typeface="Calibri"/>
              <a:sym typeface="Calibri"/>
            </a:endParaRPr>
          </a:p>
        </p:txBody>
      </p:sp>
      <p:sp>
        <p:nvSpPr>
          <p:cNvPr id="700" name="Google Shape;700;p26"/>
          <p:cNvSpPr/>
          <p:nvPr/>
        </p:nvSpPr>
        <p:spPr>
          <a:xfrm>
            <a:off x="194872" y="1483560"/>
            <a:ext cx="6456114" cy="4348800"/>
          </a:xfrm>
          <a:prstGeom prst="rect">
            <a:avLst/>
          </a:prstGeom>
          <a:noFill/>
          <a:ln>
            <a:noFill/>
          </a:ln>
        </p:spPr>
        <p:txBody>
          <a:bodyPr spcFirstLastPara="1" wrap="square" lIns="91425" tIns="45700" rIns="91425" bIns="45700" anchor="t" anchorCtr="0">
            <a:normAutofit/>
          </a:bodyPr>
          <a:lstStyle/>
          <a:p>
            <a:pPr marL="228600" marR="0" lvl="0" indent="-87120" algn="l" rtl="0">
              <a:lnSpc>
                <a:spcPct val="60000"/>
              </a:lnSpc>
              <a:spcBef>
                <a:spcPts val="0"/>
              </a:spcBef>
              <a:spcAft>
                <a:spcPts val="0"/>
              </a:spcAft>
              <a:buClr>
                <a:schemeClr val="dk1"/>
              </a:buClr>
              <a:buSzPts val="450"/>
              <a:buFont typeface="Arial"/>
              <a:buNone/>
            </a:pPr>
            <a:endParaRPr sz="450" b="0" strike="noStrike" dirty="0">
              <a:solidFill>
                <a:srgbClr val="3F3F3F"/>
              </a:solidFill>
              <a:ea typeface="Calibri"/>
              <a:cs typeface="Calibri"/>
              <a:sym typeface="Calibri"/>
            </a:endParaRPr>
          </a:p>
          <a:p>
            <a:pPr marL="228600" marR="0" lvl="0" indent="-87120" algn="l" rtl="0">
              <a:lnSpc>
                <a:spcPct val="60000"/>
              </a:lnSpc>
              <a:spcBef>
                <a:spcPts val="0"/>
              </a:spcBef>
              <a:spcAft>
                <a:spcPts val="0"/>
              </a:spcAft>
              <a:buClr>
                <a:schemeClr val="dk1"/>
              </a:buClr>
              <a:buSzPts val="450"/>
              <a:buFont typeface="Arial"/>
              <a:buNone/>
            </a:pPr>
            <a:endParaRPr sz="450" b="0" strike="noStrike" dirty="0">
              <a:solidFill>
                <a:srgbClr val="3F3F3F"/>
              </a:solidFill>
              <a:ea typeface="Calibri"/>
              <a:cs typeface="Calibri"/>
              <a:sym typeface="Calibri"/>
            </a:endParaRPr>
          </a:p>
          <a:p>
            <a:pPr marL="228600" marR="0" lvl="0" indent="-228240" algn="l" rtl="0">
              <a:lnSpc>
                <a:spcPct val="90000"/>
              </a:lnSpc>
              <a:spcBef>
                <a:spcPts val="0"/>
              </a:spcBef>
              <a:spcAft>
                <a:spcPts val="0"/>
              </a:spcAft>
              <a:buClr>
                <a:srgbClr val="7F7F7F"/>
              </a:buClr>
              <a:buSzPts val="1881"/>
              <a:buFont typeface="Arial"/>
              <a:buChar char="•"/>
            </a:pPr>
            <a:r>
              <a:rPr lang="en-US" sz="1900" b="0" strike="noStrike" dirty="0">
                <a:solidFill>
                  <a:srgbClr val="3F3F3F"/>
                </a:solidFill>
                <a:ea typeface="Arial"/>
                <a:cs typeface="Arial"/>
                <a:sym typeface="Arial"/>
              </a:rPr>
              <a:t>The ‘</a:t>
            </a:r>
            <a:r>
              <a:rPr lang="en-US" sz="1900" strike="noStrike" dirty="0">
                <a:solidFill>
                  <a:srgbClr val="3F3F3F"/>
                </a:solidFill>
                <a:ea typeface="Arial"/>
                <a:cs typeface="Arial"/>
                <a:sym typeface="Arial"/>
              </a:rPr>
              <a:t>Farm to Fork Strategy’ </a:t>
            </a:r>
            <a:r>
              <a:rPr lang="en-US" sz="1900" b="0" strike="noStrike" dirty="0">
                <a:solidFill>
                  <a:srgbClr val="3F3F3F"/>
                </a:solidFill>
                <a:ea typeface="Arial"/>
                <a:cs typeface="Arial"/>
                <a:sym typeface="Arial"/>
              </a:rPr>
              <a:t>is at the heart of the European Green Deal aiming to make food systems fair, healthy and environmentally-friendly </a:t>
            </a:r>
            <a:endParaRPr sz="1800" dirty="0">
              <a:solidFill>
                <a:schemeClr val="dk1"/>
              </a:solidFill>
              <a:ea typeface="Arial"/>
              <a:cs typeface="Arial"/>
              <a:sym typeface="Arial"/>
            </a:endParaRPr>
          </a:p>
          <a:p>
            <a:pPr marL="228600" marR="0" lvl="0" indent="-108796" algn="l" rtl="0">
              <a:lnSpc>
                <a:spcPct val="90000"/>
              </a:lnSpc>
              <a:spcBef>
                <a:spcPts val="0"/>
              </a:spcBef>
              <a:spcAft>
                <a:spcPts val="0"/>
              </a:spcAft>
              <a:buClr>
                <a:srgbClr val="7F7F7F"/>
              </a:buClr>
              <a:buSzPts val="1881"/>
              <a:buFont typeface="Arial"/>
              <a:buNone/>
            </a:pPr>
            <a:endParaRPr sz="1900" b="0" strike="noStrike" dirty="0">
              <a:solidFill>
                <a:srgbClr val="3F3F3F"/>
              </a:solidFill>
              <a:ea typeface="Arial"/>
              <a:cs typeface="Arial"/>
              <a:sym typeface="Arial"/>
            </a:endParaRPr>
          </a:p>
          <a:p>
            <a:pPr marL="228600" marR="0" lvl="0" indent="-228240" algn="l" rtl="0">
              <a:lnSpc>
                <a:spcPct val="90000"/>
              </a:lnSpc>
              <a:spcBef>
                <a:spcPts val="0"/>
              </a:spcBef>
              <a:spcAft>
                <a:spcPts val="0"/>
              </a:spcAft>
              <a:buClr>
                <a:srgbClr val="7F7F7F"/>
              </a:buClr>
              <a:buSzPts val="1881"/>
              <a:buFont typeface="Arial"/>
              <a:buChar char="•"/>
            </a:pPr>
            <a:r>
              <a:rPr lang="en-US" sz="1900" dirty="0">
                <a:solidFill>
                  <a:srgbClr val="3F3F3F"/>
                </a:solidFill>
                <a:ea typeface="Arial"/>
                <a:cs typeface="Arial"/>
                <a:sym typeface="Arial"/>
              </a:rPr>
              <a:t>P</a:t>
            </a:r>
            <a:r>
              <a:rPr lang="en-US" sz="1900" b="0" strike="noStrike" dirty="0">
                <a:solidFill>
                  <a:srgbClr val="3F3F3F"/>
                </a:solidFill>
                <a:ea typeface="Arial"/>
                <a:cs typeface="Arial"/>
                <a:sym typeface="Arial"/>
              </a:rPr>
              <a:t>rovides the framework for a series of laws that the Commission will propose, ranging from a revision of EU pesticides legislation, new EU animal welfare rules and plans to address food waste and tackle food fraud to food labelling, a carbon farming initiative and the reform of the EU farm system.</a:t>
            </a:r>
            <a:endParaRPr sz="1800" dirty="0">
              <a:solidFill>
                <a:schemeClr val="dk1"/>
              </a:solidFill>
              <a:ea typeface="Arial"/>
              <a:cs typeface="Arial"/>
              <a:sym typeface="Arial"/>
            </a:endParaRPr>
          </a:p>
          <a:p>
            <a:pPr marL="228600" marR="0" lvl="0" indent="-108796" algn="l" rtl="0">
              <a:lnSpc>
                <a:spcPct val="90000"/>
              </a:lnSpc>
              <a:spcBef>
                <a:spcPts val="0"/>
              </a:spcBef>
              <a:spcAft>
                <a:spcPts val="0"/>
              </a:spcAft>
              <a:buClr>
                <a:srgbClr val="7F7F7F"/>
              </a:buClr>
              <a:buSzPts val="1881"/>
              <a:buFont typeface="Arial"/>
              <a:buNone/>
            </a:pPr>
            <a:endParaRPr sz="1900" dirty="0">
              <a:solidFill>
                <a:srgbClr val="3F3F3F"/>
              </a:solidFill>
              <a:ea typeface="Arial"/>
              <a:cs typeface="Arial"/>
              <a:sym typeface="Arial"/>
            </a:endParaRPr>
          </a:p>
          <a:p>
            <a:pPr marL="228600" marR="0" lvl="0" indent="-228240" algn="l" rtl="0">
              <a:lnSpc>
                <a:spcPct val="90000"/>
              </a:lnSpc>
              <a:spcBef>
                <a:spcPts val="0"/>
              </a:spcBef>
              <a:spcAft>
                <a:spcPts val="0"/>
              </a:spcAft>
              <a:buClr>
                <a:srgbClr val="7F7F7F"/>
              </a:buClr>
              <a:buSzPts val="1881"/>
              <a:buFont typeface="Arial"/>
              <a:buChar char="•"/>
            </a:pPr>
            <a:r>
              <a:rPr lang="en-US" sz="1900" dirty="0">
                <a:solidFill>
                  <a:srgbClr val="3F3F3F"/>
                </a:solidFill>
                <a:ea typeface="Arial"/>
                <a:cs typeface="Arial"/>
                <a:sym typeface="Arial"/>
              </a:rPr>
              <a:t>The strategy can be read here: </a:t>
            </a:r>
            <a:r>
              <a:rPr lang="en-US" sz="1900" u="sng" dirty="0">
                <a:solidFill>
                  <a:srgbClr val="3F3F3F"/>
                </a:solidFill>
                <a:ea typeface="Arial"/>
                <a:cs typeface="Arial"/>
                <a:sym typeface="Arial"/>
                <a:hlinkClick r:id="rId3">
                  <a:extLst>
                    <a:ext uri="{A12FA001-AC4F-418D-AE19-62706E023703}">
                      <ahyp:hlinkClr xmlns:ahyp="http://schemas.microsoft.com/office/drawing/2018/hyperlinkcolor" val="tx"/>
                    </a:ext>
                  </a:extLst>
                </a:hlinkClick>
              </a:rPr>
              <a:t>f2f 2020 strategy</a:t>
            </a:r>
            <a:r>
              <a:rPr lang="en-US" sz="1900" dirty="0">
                <a:solidFill>
                  <a:srgbClr val="3F3F3F"/>
                </a:solidFill>
                <a:ea typeface="Arial"/>
                <a:cs typeface="Arial"/>
                <a:sym typeface="Arial"/>
              </a:rPr>
              <a:t>, have an explore through the strategy, concentrate on section 2.3 and 2.5, what are some of the actions being discussed in terms of food loss and waste prevention?</a:t>
            </a:r>
            <a:endParaRPr sz="1900" dirty="0">
              <a:solidFill>
                <a:srgbClr val="3F3F3F"/>
              </a:solidFill>
              <a:ea typeface="Arial"/>
              <a:cs typeface="Arial"/>
              <a:sym typeface="Arial"/>
            </a:endParaRPr>
          </a:p>
        </p:txBody>
      </p:sp>
      <p:sp>
        <p:nvSpPr>
          <p:cNvPr id="701" name="Google Shape;701;p26"/>
          <p:cNvSpPr/>
          <p:nvPr/>
        </p:nvSpPr>
        <p:spPr>
          <a:xfrm>
            <a:off x="7110900" y="1836180"/>
            <a:ext cx="4140000" cy="4140000"/>
          </a:xfrm>
          <a:prstGeom prst="pie">
            <a:avLst>
              <a:gd name="adj1" fmla="val 10776358"/>
              <a:gd name="adj2" fmla="val 16241256"/>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0"/>
              <a:buFont typeface="Arial"/>
              <a:buNone/>
            </a:pPr>
            <a:endParaRPr sz="2700" dirty="0">
              <a:solidFill>
                <a:schemeClr val="dk1"/>
              </a:solidFill>
              <a:ea typeface="Arial"/>
              <a:cs typeface="Arial"/>
              <a:sym typeface="Arial"/>
            </a:endParaRPr>
          </a:p>
        </p:txBody>
      </p:sp>
      <p:sp>
        <p:nvSpPr>
          <p:cNvPr id="702" name="Google Shape;702;p26"/>
          <p:cNvSpPr/>
          <p:nvPr/>
        </p:nvSpPr>
        <p:spPr>
          <a:xfrm>
            <a:off x="7021140" y="1836180"/>
            <a:ext cx="4140000" cy="4293015"/>
          </a:xfrm>
          <a:prstGeom prst="pie">
            <a:avLst>
              <a:gd name="adj1" fmla="val 16184660"/>
              <a:gd name="adj2" fmla="val 11493"/>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0"/>
              <a:buFont typeface="Arial"/>
              <a:buNone/>
            </a:pPr>
            <a:endParaRPr sz="2700">
              <a:solidFill>
                <a:schemeClr val="dk1"/>
              </a:solidFill>
              <a:latin typeface="Arial"/>
              <a:ea typeface="Arial"/>
              <a:cs typeface="Arial"/>
              <a:sym typeface="Arial"/>
            </a:endParaRPr>
          </a:p>
        </p:txBody>
      </p:sp>
      <p:sp>
        <p:nvSpPr>
          <p:cNvPr id="703" name="Google Shape;703;p26"/>
          <p:cNvSpPr/>
          <p:nvPr/>
        </p:nvSpPr>
        <p:spPr>
          <a:xfrm>
            <a:off x="7110900" y="1912687"/>
            <a:ext cx="4140000" cy="4140000"/>
          </a:xfrm>
          <a:prstGeom prst="pie">
            <a:avLst>
              <a:gd name="adj1" fmla="val 5382273"/>
              <a:gd name="adj2" fmla="val 11248996"/>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0"/>
              <a:buFont typeface="Arial"/>
              <a:buNone/>
            </a:pPr>
            <a:endParaRPr sz="2700">
              <a:solidFill>
                <a:schemeClr val="dk1"/>
              </a:solidFill>
              <a:latin typeface="Arial"/>
              <a:ea typeface="Arial"/>
              <a:cs typeface="Arial"/>
              <a:sym typeface="Arial"/>
            </a:endParaRPr>
          </a:p>
        </p:txBody>
      </p:sp>
      <p:sp>
        <p:nvSpPr>
          <p:cNvPr id="704" name="Google Shape;704;p26"/>
          <p:cNvSpPr/>
          <p:nvPr/>
        </p:nvSpPr>
        <p:spPr>
          <a:xfrm>
            <a:off x="7021140" y="1912687"/>
            <a:ext cx="4140000" cy="4140000"/>
          </a:xfrm>
          <a:prstGeom prst="pie">
            <a:avLst>
              <a:gd name="adj1" fmla="val 21595581"/>
              <a:gd name="adj2" fmla="val 5384192"/>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0"/>
              <a:buFont typeface="Arial"/>
              <a:buNone/>
            </a:pPr>
            <a:endParaRPr sz="2700">
              <a:solidFill>
                <a:schemeClr val="dk1"/>
              </a:solidFill>
              <a:latin typeface="Arial"/>
              <a:ea typeface="Arial"/>
              <a:cs typeface="Arial"/>
              <a:sym typeface="Arial"/>
            </a:endParaRPr>
          </a:p>
        </p:txBody>
      </p:sp>
      <p:sp>
        <p:nvSpPr>
          <p:cNvPr id="705" name="Google Shape;705;p26"/>
          <p:cNvSpPr/>
          <p:nvPr/>
        </p:nvSpPr>
        <p:spPr>
          <a:xfrm>
            <a:off x="8126790" y="3012428"/>
            <a:ext cx="1934311" cy="1934311"/>
          </a:xfrm>
          <a:prstGeom prst="ellipse">
            <a:avLst/>
          </a:prstGeom>
          <a:gradFill>
            <a:gsLst>
              <a:gs pos="0">
                <a:srgbClr val="DDDDDD"/>
              </a:gs>
              <a:gs pos="100000">
                <a:schemeClr val="lt1"/>
              </a:gs>
            </a:gsLst>
            <a:lin ang="8100000" scaled="0"/>
          </a:gradFill>
          <a:ln w="9525" cap="flat" cmpd="sng">
            <a:solidFill>
              <a:schemeClr val="lt1"/>
            </a:solidFill>
            <a:prstDash val="solid"/>
            <a:miter lim="800000"/>
            <a:headEnd type="none" w="sm" len="sm"/>
            <a:tailEnd type="none" w="sm" len="sm"/>
          </a:ln>
          <a:effectLst>
            <a:outerShdw blurRad="63500" sx="102000" sy="102000" algn="ctr"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400"/>
              <a:buFont typeface="Arial"/>
              <a:buNone/>
            </a:pPr>
            <a:endParaRPr sz="1400" dirty="0">
              <a:solidFill>
                <a:srgbClr val="595959"/>
              </a:solidFill>
              <a:ea typeface="Arial"/>
              <a:cs typeface="Arial"/>
              <a:sym typeface="Arial"/>
            </a:endParaRPr>
          </a:p>
        </p:txBody>
      </p:sp>
      <p:sp>
        <p:nvSpPr>
          <p:cNvPr id="706" name="Google Shape;706;p26"/>
          <p:cNvSpPr txBox="1"/>
          <p:nvPr/>
        </p:nvSpPr>
        <p:spPr>
          <a:xfrm>
            <a:off x="8365477" y="3490681"/>
            <a:ext cx="1451324"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400"/>
              <a:buFont typeface="Arial"/>
              <a:buNone/>
            </a:pPr>
            <a:r>
              <a:rPr lang="en-US" sz="2400" dirty="0">
                <a:solidFill>
                  <a:schemeClr val="dk1"/>
                </a:solidFill>
                <a:latin typeface="Arial"/>
                <a:ea typeface="Arial"/>
                <a:cs typeface="Arial"/>
                <a:sym typeface="Arial"/>
              </a:rPr>
              <a:t>Farm </a:t>
            </a:r>
            <a:endParaRPr sz="1800" dirty="0">
              <a:solidFill>
                <a:schemeClr val="dk1"/>
              </a:solidFill>
              <a:latin typeface="Arial"/>
              <a:ea typeface="Arial"/>
              <a:cs typeface="Arial"/>
              <a:sym typeface="Arial"/>
            </a:endParaRPr>
          </a:p>
          <a:p>
            <a:pPr marL="0" marR="0" lvl="0" indent="0" algn="ctr" rtl="0">
              <a:spcBef>
                <a:spcPts val="0"/>
              </a:spcBef>
              <a:spcAft>
                <a:spcPts val="0"/>
              </a:spcAft>
              <a:buClr>
                <a:schemeClr val="dk1"/>
              </a:buClr>
              <a:buSzPts val="2400"/>
              <a:buFont typeface="Arial"/>
              <a:buNone/>
            </a:pPr>
            <a:r>
              <a:rPr lang="en-US" sz="2400" dirty="0">
                <a:solidFill>
                  <a:schemeClr val="dk1"/>
                </a:solidFill>
                <a:latin typeface="Arial"/>
                <a:ea typeface="Arial"/>
                <a:cs typeface="Arial"/>
                <a:sym typeface="Arial"/>
              </a:rPr>
              <a:t>to Fork</a:t>
            </a:r>
            <a:endParaRPr sz="1800" dirty="0">
              <a:solidFill>
                <a:schemeClr val="dk1"/>
              </a:solidFill>
              <a:latin typeface="Arial"/>
              <a:ea typeface="Arial"/>
              <a:cs typeface="Arial"/>
              <a:sym typeface="Arial"/>
            </a:endParaRPr>
          </a:p>
        </p:txBody>
      </p:sp>
      <p:sp>
        <p:nvSpPr>
          <p:cNvPr id="707" name="Google Shape;707;p26"/>
          <p:cNvSpPr txBox="1"/>
          <p:nvPr/>
        </p:nvSpPr>
        <p:spPr>
          <a:xfrm rot="3086746">
            <a:off x="9377513" y="2567351"/>
            <a:ext cx="1606042"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800"/>
              <a:buFont typeface="Arial"/>
              <a:buNone/>
            </a:pPr>
            <a:r>
              <a:rPr lang="en-US" sz="1800" dirty="0">
                <a:solidFill>
                  <a:schemeClr val="dk1"/>
                </a:solidFill>
                <a:ea typeface="Arial"/>
                <a:cs typeface="Arial"/>
                <a:sym typeface="Arial"/>
              </a:rPr>
              <a:t>Sustainable food production</a:t>
            </a:r>
            <a:endParaRPr sz="1800" dirty="0">
              <a:solidFill>
                <a:schemeClr val="dk1"/>
              </a:solidFill>
              <a:ea typeface="Arial"/>
              <a:cs typeface="Arial"/>
              <a:sym typeface="Arial"/>
            </a:endParaRPr>
          </a:p>
        </p:txBody>
      </p:sp>
      <p:sp>
        <p:nvSpPr>
          <p:cNvPr id="708" name="Google Shape;708;p26"/>
          <p:cNvSpPr txBox="1"/>
          <p:nvPr/>
        </p:nvSpPr>
        <p:spPr>
          <a:xfrm rot="-2754411">
            <a:off x="7274909" y="2498328"/>
            <a:ext cx="1583157"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800"/>
              <a:buFont typeface="Arial"/>
              <a:buNone/>
            </a:pPr>
            <a:r>
              <a:rPr lang="en-US" sz="1800" b="1" dirty="0">
                <a:solidFill>
                  <a:schemeClr val="dk1"/>
                </a:solidFill>
                <a:ea typeface="Arial"/>
                <a:cs typeface="Arial"/>
                <a:sym typeface="Arial"/>
              </a:rPr>
              <a:t>Food loss &amp; waste prevention</a:t>
            </a:r>
            <a:endParaRPr sz="1800" dirty="0">
              <a:solidFill>
                <a:schemeClr val="dk1"/>
              </a:solidFill>
              <a:ea typeface="Arial"/>
              <a:cs typeface="Arial"/>
              <a:sym typeface="Arial"/>
            </a:endParaRPr>
          </a:p>
        </p:txBody>
      </p:sp>
      <p:sp>
        <p:nvSpPr>
          <p:cNvPr id="709" name="Google Shape;709;p26"/>
          <p:cNvSpPr txBox="1"/>
          <p:nvPr/>
        </p:nvSpPr>
        <p:spPr>
          <a:xfrm rot="2531038">
            <a:off x="7151759" y="4637288"/>
            <a:ext cx="198029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Arial"/>
              <a:buNone/>
            </a:pPr>
            <a:r>
              <a:rPr lang="en-US" sz="1800" dirty="0">
                <a:solidFill>
                  <a:schemeClr val="dk1"/>
                </a:solidFill>
                <a:ea typeface="Arial"/>
                <a:cs typeface="Arial"/>
                <a:sym typeface="Arial"/>
              </a:rPr>
              <a:t>Sustainable food consumption</a:t>
            </a:r>
            <a:endParaRPr sz="1800" dirty="0">
              <a:solidFill>
                <a:schemeClr val="dk1"/>
              </a:solidFill>
              <a:ea typeface="Arial"/>
              <a:cs typeface="Arial"/>
              <a:sym typeface="Arial"/>
            </a:endParaRPr>
          </a:p>
        </p:txBody>
      </p:sp>
      <p:sp>
        <p:nvSpPr>
          <p:cNvPr id="710" name="Google Shape;710;p26"/>
          <p:cNvSpPr txBox="1"/>
          <p:nvPr/>
        </p:nvSpPr>
        <p:spPr>
          <a:xfrm rot="-2455929">
            <a:off x="9207043" y="4450804"/>
            <a:ext cx="1890765"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Arial"/>
              <a:buNone/>
            </a:pPr>
            <a:r>
              <a:rPr lang="en-US" sz="1800" dirty="0">
                <a:solidFill>
                  <a:schemeClr val="dk1"/>
                </a:solidFill>
                <a:ea typeface="Arial"/>
                <a:cs typeface="Arial"/>
                <a:sym typeface="Arial"/>
              </a:rPr>
              <a:t>Sustainable food processing and distribution</a:t>
            </a:r>
            <a:endParaRPr sz="1800" dirty="0">
              <a:solidFill>
                <a:schemeClr val="dk1"/>
              </a:solidFill>
              <a:ea typeface="Arial"/>
              <a:cs typeface="Arial"/>
              <a:sym typeface="Arial"/>
            </a:endParaRPr>
          </a:p>
        </p:txBody>
      </p:sp>
    </p:spTree>
    <p:extLst>
      <p:ext uri="{BB962C8B-B14F-4D97-AF65-F5344CB8AC3E}">
        <p14:creationId xmlns:p14="http://schemas.microsoft.com/office/powerpoint/2010/main" val="482811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D72F8-A19F-7CAE-4262-A7156F2B2E04}"/>
              </a:ext>
            </a:extLst>
          </p:cNvPr>
          <p:cNvSpPr>
            <a:spLocks noGrp="1"/>
          </p:cNvSpPr>
          <p:nvPr>
            <p:ph type="title"/>
          </p:nvPr>
        </p:nvSpPr>
        <p:spPr>
          <a:xfrm>
            <a:off x="134112" y="19721"/>
            <a:ext cx="10515600" cy="744007"/>
          </a:xfrm>
        </p:spPr>
        <p:txBody>
          <a:bodyPr/>
          <a:lstStyle/>
          <a:p>
            <a:r>
              <a:rPr lang="en-US" dirty="0"/>
              <a:t>Module Aims</a:t>
            </a:r>
          </a:p>
        </p:txBody>
      </p:sp>
      <p:sp>
        <p:nvSpPr>
          <p:cNvPr id="3" name="Content Placeholder 2">
            <a:extLst>
              <a:ext uri="{FF2B5EF4-FFF2-40B4-BE49-F238E27FC236}">
                <a16:creationId xmlns:a16="http://schemas.microsoft.com/office/drawing/2014/main" id="{CE05AEC1-00F5-C970-BBC0-C80AB1A4ECFA}"/>
              </a:ext>
            </a:extLst>
          </p:cNvPr>
          <p:cNvSpPr>
            <a:spLocks noGrp="1"/>
          </p:cNvSpPr>
          <p:nvPr>
            <p:ph idx="1"/>
          </p:nvPr>
        </p:nvSpPr>
        <p:spPr/>
        <p:txBody>
          <a:bodyPr/>
          <a:lstStyle/>
          <a:p>
            <a:pPr marL="0" indent="0">
              <a:buNone/>
            </a:pPr>
            <a:r>
              <a:rPr lang="en-US" dirty="0"/>
              <a:t>The aim of this module is to introduce participants to the ethical and responsible  food production in the hospitality sector. </a:t>
            </a:r>
          </a:p>
          <a:p>
            <a:endParaRPr lang="en-US" dirty="0"/>
          </a:p>
        </p:txBody>
      </p:sp>
      <p:graphicFrame>
        <p:nvGraphicFramePr>
          <p:cNvPr id="4" name="Table 4">
            <a:extLst>
              <a:ext uri="{FF2B5EF4-FFF2-40B4-BE49-F238E27FC236}">
                <a16:creationId xmlns:a16="http://schemas.microsoft.com/office/drawing/2014/main" id="{DA47FECD-B280-F576-995E-BEF9D41C717F}"/>
              </a:ext>
            </a:extLst>
          </p:cNvPr>
          <p:cNvGraphicFramePr>
            <a:graphicFrameLocks noGrp="1"/>
          </p:cNvGraphicFramePr>
          <p:nvPr>
            <p:extLst>
              <p:ext uri="{D42A27DB-BD31-4B8C-83A1-F6EECF244321}">
                <p14:modId xmlns:p14="http://schemas.microsoft.com/office/powerpoint/2010/main" val="3140737322"/>
              </p:ext>
            </p:extLst>
          </p:nvPr>
        </p:nvGraphicFramePr>
        <p:xfrm>
          <a:off x="1309907" y="2233155"/>
          <a:ext cx="9123363" cy="1554923"/>
        </p:xfrm>
        <a:graphic>
          <a:graphicData uri="http://schemas.openxmlformats.org/drawingml/2006/table">
            <a:tbl>
              <a:tblPr firstRow="1" bandRow="1">
                <a:tableStyleId>{5C22544A-7EE6-4342-B048-85BDC9FD1C3A}</a:tableStyleId>
              </a:tblPr>
              <a:tblGrid>
                <a:gridCol w="3041121">
                  <a:extLst>
                    <a:ext uri="{9D8B030D-6E8A-4147-A177-3AD203B41FA5}">
                      <a16:colId xmlns:a16="http://schemas.microsoft.com/office/drawing/2014/main" val="2314096108"/>
                    </a:ext>
                  </a:extLst>
                </a:gridCol>
                <a:gridCol w="3041121">
                  <a:extLst>
                    <a:ext uri="{9D8B030D-6E8A-4147-A177-3AD203B41FA5}">
                      <a16:colId xmlns:a16="http://schemas.microsoft.com/office/drawing/2014/main" val="738548049"/>
                    </a:ext>
                  </a:extLst>
                </a:gridCol>
                <a:gridCol w="3041121">
                  <a:extLst>
                    <a:ext uri="{9D8B030D-6E8A-4147-A177-3AD203B41FA5}">
                      <a16:colId xmlns:a16="http://schemas.microsoft.com/office/drawing/2014/main" val="2526807399"/>
                    </a:ext>
                  </a:extLst>
                </a:gridCol>
              </a:tblGrid>
              <a:tr h="366203">
                <a:tc>
                  <a:txBody>
                    <a:bodyPr/>
                    <a:lstStyle/>
                    <a:p>
                      <a:r>
                        <a:rPr lang="en-US" dirty="0"/>
                        <a:t>5.1</a:t>
                      </a:r>
                    </a:p>
                  </a:txBody>
                  <a:tcPr/>
                </a:tc>
                <a:tc>
                  <a:txBody>
                    <a:bodyPr/>
                    <a:lstStyle/>
                    <a:p>
                      <a:r>
                        <a:rPr lang="en-US" dirty="0"/>
                        <a:t>5.2</a:t>
                      </a:r>
                    </a:p>
                  </a:txBody>
                  <a:tcPr/>
                </a:tc>
                <a:tc>
                  <a:txBody>
                    <a:bodyPr/>
                    <a:lstStyle/>
                    <a:p>
                      <a:r>
                        <a:rPr lang="en-US" dirty="0"/>
                        <a:t>5.3</a:t>
                      </a:r>
                    </a:p>
                  </a:txBody>
                  <a:tcPr/>
                </a:tc>
                <a:extLst>
                  <a:ext uri="{0D108BD9-81ED-4DB2-BD59-A6C34878D82A}">
                    <a16:rowId xmlns:a16="http://schemas.microsoft.com/office/drawing/2014/main" val="4133984628"/>
                  </a:ext>
                </a:extLst>
              </a:tr>
              <a:tr h="1173856">
                <a:tc>
                  <a:txBody>
                    <a:bodyPr/>
                    <a:lstStyle/>
                    <a:p>
                      <a:r>
                        <a:rPr lang="en-US" dirty="0"/>
                        <a:t>The EU strategic framework on sustainable food production</a:t>
                      </a:r>
                    </a:p>
                    <a:p>
                      <a:endParaRPr lang="en-US" dirty="0"/>
                    </a:p>
                  </a:txBody>
                  <a:tcPr/>
                </a:tc>
                <a:tc>
                  <a:txBody>
                    <a:bodyPr/>
                    <a:lstStyle/>
                    <a:p>
                      <a:r>
                        <a:rPr lang="en-US" dirty="0"/>
                        <a:t>Sustainable cities  and waste food production on the value chain </a:t>
                      </a:r>
                    </a:p>
                    <a:p>
                      <a:endParaRPr lang="en-US" dirty="0"/>
                    </a:p>
                  </a:txBody>
                  <a:tcPr/>
                </a:tc>
                <a:tc>
                  <a:txBody>
                    <a:bodyPr/>
                    <a:lstStyle/>
                    <a:p>
                      <a:r>
                        <a:rPr lang="en-US" dirty="0"/>
                        <a:t>Consumer </a:t>
                      </a:r>
                      <a:r>
                        <a:rPr lang="en-US" dirty="0" err="1"/>
                        <a:t>behaviour</a:t>
                      </a:r>
                      <a:r>
                        <a:rPr lang="en-US" dirty="0"/>
                        <a:t>, CSR and new business models  </a:t>
                      </a:r>
                    </a:p>
                    <a:p>
                      <a:endParaRPr lang="en-US" dirty="0"/>
                    </a:p>
                  </a:txBody>
                  <a:tcPr/>
                </a:tc>
                <a:extLst>
                  <a:ext uri="{0D108BD9-81ED-4DB2-BD59-A6C34878D82A}">
                    <a16:rowId xmlns:a16="http://schemas.microsoft.com/office/drawing/2014/main" val="963694740"/>
                  </a:ext>
                </a:extLst>
              </a:tr>
            </a:tbl>
          </a:graphicData>
        </a:graphic>
      </p:graphicFrame>
    </p:spTree>
    <p:extLst>
      <p:ext uri="{BB962C8B-B14F-4D97-AF65-F5344CB8AC3E}">
        <p14:creationId xmlns:p14="http://schemas.microsoft.com/office/powerpoint/2010/main" val="13833398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714"/>
        <p:cNvGrpSpPr/>
        <p:nvPr/>
      </p:nvGrpSpPr>
      <p:grpSpPr>
        <a:xfrm>
          <a:off x="0" y="0"/>
          <a:ext cx="0" cy="0"/>
          <a:chOff x="0" y="0"/>
          <a:chExt cx="0" cy="0"/>
        </a:xfrm>
      </p:grpSpPr>
      <p:sp>
        <p:nvSpPr>
          <p:cNvPr id="715" name="Google Shape;715;p27"/>
          <p:cNvSpPr/>
          <p:nvPr/>
        </p:nvSpPr>
        <p:spPr>
          <a:xfrm>
            <a:off x="0" y="0"/>
            <a:ext cx="12191760" cy="1296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b="1" dirty="0">
              <a:latin typeface="+mj-lt"/>
            </a:endParaRPr>
          </a:p>
        </p:txBody>
      </p:sp>
      <p:sp>
        <p:nvSpPr>
          <p:cNvPr id="716" name="Google Shape;716;p27"/>
          <p:cNvSpPr/>
          <p:nvPr/>
        </p:nvSpPr>
        <p:spPr>
          <a:xfrm>
            <a:off x="100440" y="0"/>
            <a:ext cx="12090960" cy="13626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None/>
            </a:pPr>
            <a:r>
              <a:rPr lang="en-US" sz="4800" strike="noStrike" dirty="0">
                <a:solidFill>
                  <a:srgbClr val="000000"/>
                </a:solidFill>
                <a:latin typeface="+mj-lt"/>
                <a:ea typeface="Arial"/>
                <a:cs typeface="Arial"/>
                <a:sym typeface="Arial"/>
              </a:rPr>
              <a:t> </a:t>
            </a:r>
            <a:r>
              <a:rPr lang="en-US" sz="3200" strike="noStrike" dirty="0">
                <a:solidFill>
                  <a:srgbClr val="000000"/>
                </a:solidFill>
                <a:latin typeface="+mj-lt"/>
                <a:ea typeface="Arial"/>
                <a:cs typeface="Arial"/>
                <a:sym typeface="Arial"/>
              </a:rPr>
              <a:t>FARM2FORK - Requirements for sustainable food systems</a:t>
            </a:r>
            <a:endParaRPr sz="3200" strike="noStrike" dirty="0">
              <a:solidFill>
                <a:schemeClr val="dk1"/>
              </a:solidFill>
              <a:latin typeface="+mj-lt"/>
              <a:ea typeface="Calibri"/>
              <a:cs typeface="Calibri"/>
              <a:sym typeface="Calibri"/>
            </a:endParaRPr>
          </a:p>
        </p:txBody>
      </p:sp>
      <p:sp>
        <p:nvSpPr>
          <p:cNvPr id="717" name="Google Shape;717;p27"/>
          <p:cNvSpPr/>
          <p:nvPr/>
        </p:nvSpPr>
        <p:spPr>
          <a:xfrm>
            <a:off x="3291840" y="1362960"/>
            <a:ext cx="8467560" cy="4348800"/>
          </a:xfrm>
          <a:prstGeom prst="rect">
            <a:avLst/>
          </a:prstGeom>
          <a:noFill/>
          <a:ln>
            <a:noFill/>
          </a:ln>
        </p:spPr>
        <p:txBody>
          <a:bodyPr spcFirstLastPara="1" wrap="square" lIns="91425" tIns="45700" rIns="91425" bIns="45700" anchor="t" anchorCtr="0">
            <a:normAutofit/>
          </a:bodyPr>
          <a:lstStyle/>
          <a:p>
            <a:pPr marL="0" marR="0" lvl="0" indent="0" algn="l" rtl="0">
              <a:lnSpc>
                <a:spcPct val="70000"/>
              </a:lnSpc>
              <a:spcBef>
                <a:spcPts val="0"/>
              </a:spcBef>
              <a:spcAft>
                <a:spcPts val="0"/>
              </a:spcAft>
              <a:buNone/>
            </a:pPr>
            <a:endParaRPr sz="1233" b="0" strike="noStrike" dirty="0">
              <a:solidFill>
                <a:schemeClr val="dk1"/>
              </a:solidFill>
              <a:ea typeface="Calibri"/>
              <a:cs typeface="Calibri"/>
              <a:sym typeface="Calibri"/>
            </a:endParaRPr>
          </a:p>
          <a:p>
            <a:pPr marL="0" marR="0" lvl="0" indent="0" algn="l" rtl="0">
              <a:lnSpc>
                <a:spcPct val="114000"/>
              </a:lnSpc>
              <a:spcBef>
                <a:spcPts val="1001"/>
              </a:spcBef>
              <a:spcAft>
                <a:spcPts val="0"/>
              </a:spcAft>
              <a:buNone/>
            </a:pPr>
            <a:r>
              <a:rPr lang="en-US" sz="1644" b="0" strike="noStrike" dirty="0">
                <a:solidFill>
                  <a:schemeClr val="dk1"/>
                </a:solidFill>
                <a:ea typeface="Arial"/>
                <a:cs typeface="Arial"/>
                <a:sym typeface="Arial"/>
              </a:rPr>
              <a:t>ensuring that the food chain, covering food production, transport, distribution, marketing and consumption, has a neutral or positive environmental impact;</a:t>
            </a:r>
            <a:endParaRPr sz="1644" b="0" strike="noStrike" dirty="0">
              <a:solidFill>
                <a:schemeClr val="dk1"/>
              </a:solidFill>
              <a:ea typeface="Calibri"/>
              <a:cs typeface="Calibri"/>
              <a:sym typeface="Calibri"/>
            </a:endParaRPr>
          </a:p>
          <a:p>
            <a:pPr marL="0" marR="0" lvl="0" indent="0" algn="l" rtl="0">
              <a:lnSpc>
                <a:spcPct val="114000"/>
              </a:lnSpc>
              <a:spcBef>
                <a:spcPts val="1001"/>
              </a:spcBef>
              <a:spcAft>
                <a:spcPts val="0"/>
              </a:spcAft>
              <a:buNone/>
            </a:pPr>
            <a:endParaRPr sz="1644" b="0" strike="noStrike" dirty="0">
              <a:solidFill>
                <a:schemeClr val="dk1"/>
              </a:solidFill>
              <a:ea typeface="Calibri"/>
              <a:cs typeface="Calibri"/>
              <a:sym typeface="Calibri"/>
            </a:endParaRPr>
          </a:p>
          <a:p>
            <a:pPr marL="0" marR="0" lvl="0" indent="0" algn="l" rtl="0">
              <a:lnSpc>
                <a:spcPct val="114000"/>
              </a:lnSpc>
              <a:spcBef>
                <a:spcPts val="1001"/>
              </a:spcBef>
              <a:spcAft>
                <a:spcPts val="0"/>
              </a:spcAft>
              <a:buNone/>
            </a:pPr>
            <a:r>
              <a:rPr lang="en-US" sz="1644" b="0" strike="noStrike" dirty="0">
                <a:solidFill>
                  <a:schemeClr val="dk1"/>
                </a:solidFill>
                <a:ea typeface="Arial"/>
                <a:cs typeface="Arial"/>
                <a:sym typeface="Arial"/>
              </a:rPr>
              <a:t>helping to mitigate climate change and adapting to its impacts;</a:t>
            </a:r>
            <a:endParaRPr sz="1644" b="0" strike="noStrike" dirty="0">
              <a:solidFill>
                <a:schemeClr val="dk1"/>
              </a:solidFill>
              <a:ea typeface="Calibri"/>
              <a:cs typeface="Calibri"/>
              <a:sym typeface="Calibri"/>
            </a:endParaRPr>
          </a:p>
          <a:p>
            <a:pPr marL="0" marR="0" lvl="0" indent="0" algn="l" rtl="0">
              <a:lnSpc>
                <a:spcPct val="114000"/>
              </a:lnSpc>
              <a:spcBef>
                <a:spcPts val="1001"/>
              </a:spcBef>
              <a:spcAft>
                <a:spcPts val="0"/>
              </a:spcAft>
              <a:buNone/>
            </a:pPr>
            <a:endParaRPr sz="1644" b="0" strike="noStrike" dirty="0">
              <a:solidFill>
                <a:schemeClr val="dk1"/>
              </a:solidFill>
              <a:ea typeface="Calibri"/>
              <a:cs typeface="Calibri"/>
              <a:sym typeface="Calibri"/>
            </a:endParaRPr>
          </a:p>
          <a:p>
            <a:pPr marL="0" marR="0" lvl="0" indent="0" algn="l" rtl="0">
              <a:lnSpc>
                <a:spcPct val="114000"/>
              </a:lnSpc>
              <a:spcBef>
                <a:spcPts val="1001"/>
              </a:spcBef>
              <a:spcAft>
                <a:spcPts val="0"/>
              </a:spcAft>
              <a:buNone/>
            </a:pPr>
            <a:r>
              <a:rPr lang="en-US" sz="1644" b="0" strike="noStrike" dirty="0">
                <a:solidFill>
                  <a:schemeClr val="dk1"/>
                </a:solidFill>
                <a:ea typeface="Arial"/>
                <a:cs typeface="Arial"/>
                <a:sym typeface="Arial"/>
              </a:rPr>
              <a:t>ensuring food security, nutrition and public health – making sure that everyone has access to sufficient, nutritious, sustainable food that upholds high standards of safety and quality, while meeting dietary needs and food preferences; </a:t>
            </a:r>
            <a:endParaRPr sz="1644" b="0" strike="noStrike" dirty="0">
              <a:solidFill>
                <a:schemeClr val="dk1"/>
              </a:solidFill>
              <a:ea typeface="Calibri"/>
              <a:cs typeface="Calibri"/>
              <a:sym typeface="Calibri"/>
            </a:endParaRPr>
          </a:p>
          <a:p>
            <a:pPr marL="0" marR="0" lvl="0" indent="0" algn="l" rtl="0">
              <a:lnSpc>
                <a:spcPct val="114000"/>
              </a:lnSpc>
              <a:spcBef>
                <a:spcPts val="1001"/>
              </a:spcBef>
              <a:spcAft>
                <a:spcPts val="0"/>
              </a:spcAft>
              <a:buNone/>
            </a:pPr>
            <a:endParaRPr sz="1644" b="0" strike="noStrike" dirty="0">
              <a:solidFill>
                <a:schemeClr val="dk1"/>
              </a:solidFill>
              <a:ea typeface="Calibri"/>
              <a:cs typeface="Calibri"/>
              <a:sym typeface="Calibri"/>
            </a:endParaRPr>
          </a:p>
          <a:p>
            <a:pPr marL="0" marR="0" lvl="0" indent="0" algn="l" rtl="0">
              <a:lnSpc>
                <a:spcPct val="114000"/>
              </a:lnSpc>
              <a:spcBef>
                <a:spcPts val="0"/>
              </a:spcBef>
              <a:spcAft>
                <a:spcPts val="0"/>
              </a:spcAft>
              <a:buNone/>
            </a:pPr>
            <a:r>
              <a:rPr lang="en-US" sz="1644" b="0" strike="noStrike" dirty="0">
                <a:solidFill>
                  <a:schemeClr val="dk1"/>
                </a:solidFill>
                <a:ea typeface="Arial"/>
                <a:cs typeface="Arial"/>
                <a:sym typeface="Arial"/>
              </a:rPr>
              <a:t>preserving the affordability of food, while generating fairer economic returns in the supply chain, so that ultimately the most sustainable food also becomes the most affordable</a:t>
            </a:r>
            <a:r>
              <a:rPr lang="en-US" sz="2466" b="0" strike="noStrike" dirty="0">
                <a:solidFill>
                  <a:schemeClr val="dk1"/>
                </a:solidFill>
                <a:ea typeface="Arial"/>
                <a:cs typeface="Arial"/>
                <a:sym typeface="Arial"/>
              </a:rPr>
              <a:t>.</a:t>
            </a:r>
            <a:endParaRPr sz="2466" b="0" strike="noStrike" dirty="0">
              <a:solidFill>
                <a:schemeClr val="dk1"/>
              </a:solidFill>
              <a:ea typeface="Calibri"/>
              <a:cs typeface="Calibri"/>
              <a:sym typeface="Calibri"/>
            </a:endParaRPr>
          </a:p>
          <a:p>
            <a:pPr marL="228600" marR="0" lvl="0" indent="-87120" algn="l" rtl="0">
              <a:lnSpc>
                <a:spcPct val="70000"/>
              </a:lnSpc>
              <a:spcBef>
                <a:spcPts val="0"/>
              </a:spcBef>
              <a:spcAft>
                <a:spcPts val="0"/>
              </a:spcAft>
              <a:buNone/>
            </a:pPr>
            <a:endParaRPr sz="2466" b="0" strike="noStrike" dirty="0">
              <a:solidFill>
                <a:schemeClr val="dk1"/>
              </a:solidFill>
              <a:ea typeface="Calibri"/>
              <a:cs typeface="Calibri"/>
              <a:sym typeface="Calibri"/>
            </a:endParaRPr>
          </a:p>
          <a:p>
            <a:pPr marL="0" marR="0" lvl="0" indent="0" algn="l" rtl="0">
              <a:lnSpc>
                <a:spcPct val="70000"/>
              </a:lnSpc>
              <a:spcBef>
                <a:spcPts val="0"/>
              </a:spcBef>
              <a:spcAft>
                <a:spcPts val="0"/>
              </a:spcAft>
              <a:buNone/>
            </a:pPr>
            <a:endParaRPr sz="2466" b="0" strike="noStrike" dirty="0">
              <a:solidFill>
                <a:schemeClr val="dk1"/>
              </a:solidFill>
              <a:ea typeface="Calibri"/>
              <a:cs typeface="Calibri"/>
              <a:sym typeface="Calibri"/>
            </a:endParaRPr>
          </a:p>
        </p:txBody>
      </p:sp>
      <p:pic>
        <p:nvPicPr>
          <p:cNvPr id="718" name="Google Shape;718;p27" descr="trees icon"/>
          <p:cNvPicPr preferRelativeResize="0"/>
          <p:nvPr/>
        </p:nvPicPr>
        <p:blipFill rotWithShape="1">
          <a:blip r:embed="rId3">
            <a:alphaModFix/>
          </a:blip>
          <a:srcRect/>
          <a:stretch/>
        </p:blipFill>
        <p:spPr>
          <a:xfrm>
            <a:off x="2148840" y="1362960"/>
            <a:ext cx="1142640" cy="1142640"/>
          </a:xfrm>
          <a:prstGeom prst="rect">
            <a:avLst/>
          </a:prstGeom>
          <a:noFill/>
          <a:ln>
            <a:noFill/>
          </a:ln>
        </p:spPr>
      </p:pic>
      <p:pic>
        <p:nvPicPr>
          <p:cNvPr id="719" name="Google Shape;719;p27" descr="climate change icon"/>
          <p:cNvPicPr preferRelativeResize="0"/>
          <p:nvPr/>
        </p:nvPicPr>
        <p:blipFill rotWithShape="1">
          <a:blip r:embed="rId4">
            <a:alphaModFix/>
          </a:blip>
          <a:srcRect/>
          <a:stretch/>
        </p:blipFill>
        <p:spPr>
          <a:xfrm>
            <a:off x="2360520" y="2377800"/>
            <a:ext cx="1142640" cy="1142640"/>
          </a:xfrm>
          <a:prstGeom prst="rect">
            <a:avLst/>
          </a:prstGeom>
          <a:noFill/>
          <a:ln>
            <a:noFill/>
          </a:ln>
        </p:spPr>
      </p:pic>
      <p:pic>
        <p:nvPicPr>
          <p:cNvPr id="720" name="Google Shape;720;p27" descr="farm icon"/>
          <p:cNvPicPr preferRelativeResize="0"/>
          <p:nvPr/>
        </p:nvPicPr>
        <p:blipFill rotWithShape="1">
          <a:blip r:embed="rId5">
            <a:alphaModFix/>
          </a:blip>
          <a:srcRect/>
          <a:stretch/>
        </p:blipFill>
        <p:spPr>
          <a:xfrm>
            <a:off x="2264400" y="3379320"/>
            <a:ext cx="1142640" cy="1142640"/>
          </a:xfrm>
          <a:prstGeom prst="rect">
            <a:avLst/>
          </a:prstGeom>
          <a:noFill/>
          <a:ln>
            <a:noFill/>
          </a:ln>
        </p:spPr>
      </p:pic>
      <p:pic>
        <p:nvPicPr>
          <p:cNvPr id="721" name="Google Shape;721;p27" descr="food icon"/>
          <p:cNvPicPr preferRelativeResize="0"/>
          <p:nvPr/>
        </p:nvPicPr>
        <p:blipFill rotWithShape="1">
          <a:blip r:embed="rId6">
            <a:alphaModFix/>
          </a:blip>
          <a:srcRect/>
          <a:stretch/>
        </p:blipFill>
        <p:spPr>
          <a:xfrm>
            <a:off x="2254680" y="4427640"/>
            <a:ext cx="1142640" cy="1142640"/>
          </a:xfrm>
          <a:prstGeom prst="rect">
            <a:avLst/>
          </a:prstGeom>
          <a:noFill/>
          <a:ln>
            <a:noFill/>
          </a:ln>
        </p:spPr>
      </p:pic>
    </p:spTree>
    <p:extLst>
      <p:ext uri="{BB962C8B-B14F-4D97-AF65-F5344CB8AC3E}">
        <p14:creationId xmlns:p14="http://schemas.microsoft.com/office/powerpoint/2010/main" val="2503182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25"/>
        <p:cNvGrpSpPr/>
        <p:nvPr/>
      </p:nvGrpSpPr>
      <p:grpSpPr>
        <a:xfrm>
          <a:off x="0" y="0"/>
          <a:ext cx="0" cy="0"/>
          <a:chOff x="0" y="0"/>
          <a:chExt cx="0" cy="0"/>
        </a:xfrm>
      </p:grpSpPr>
      <p:sp>
        <p:nvSpPr>
          <p:cNvPr id="726" name="Google Shape;726;p28"/>
          <p:cNvSpPr/>
          <p:nvPr/>
        </p:nvSpPr>
        <p:spPr>
          <a:xfrm>
            <a:off x="0" y="0"/>
            <a:ext cx="12191760" cy="1296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8"/>
          <p:cNvSpPr/>
          <p:nvPr/>
        </p:nvSpPr>
        <p:spPr>
          <a:xfrm>
            <a:off x="100440" y="0"/>
            <a:ext cx="11996640" cy="13626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None/>
            </a:pPr>
            <a:r>
              <a:rPr lang="en-US" sz="4800" b="1" strike="noStrike" dirty="0">
                <a:solidFill>
                  <a:srgbClr val="000000"/>
                </a:solidFill>
                <a:latin typeface="+mj-lt"/>
                <a:ea typeface="Arial"/>
                <a:cs typeface="Arial"/>
                <a:sym typeface="Arial"/>
              </a:rPr>
              <a:t> FARM2FORK-targets for 2030</a:t>
            </a:r>
            <a:endParaRPr sz="4800" b="0" strike="noStrike" dirty="0">
              <a:solidFill>
                <a:schemeClr val="dk1"/>
              </a:solidFill>
              <a:latin typeface="+mj-lt"/>
              <a:ea typeface="Calibri"/>
              <a:cs typeface="Calibri"/>
              <a:sym typeface="Calibri"/>
            </a:endParaRPr>
          </a:p>
        </p:txBody>
      </p:sp>
      <p:sp>
        <p:nvSpPr>
          <p:cNvPr id="728" name="Google Shape;728;p28"/>
          <p:cNvSpPr/>
          <p:nvPr/>
        </p:nvSpPr>
        <p:spPr>
          <a:xfrm>
            <a:off x="2221717" y="1163559"/>
            <a:ext cx="9069840" cy="4960800"/>
          </a:xfrm>
          <a:prstGeom prst="rect">
            <a:avLst/>
          </a:prstGeom>
          <a:noFill/>
          <a:ln>
            <a:noFill/>
          </a:ln>
        </p:spPr>
        <p:txBody>
          <a:bodyPr spcFirstLastPara="1" wrap="square" lIns="91425" tIns="45700" rIns="91425" bIns="45700" anchor="t" anchorCtr="0">
            <a:normAutofit/>
          </a:bodyPr>
          <a:lstStyle/>
          <a:p>
            <a:pPr marL="0" marR="0" lvl="0" indent="0" algn="l" rtl="0">
              <a:lnSpc>
                <a:spcPct val="80000"/>
              </a:lnSpc>
              <a:spcBef>
                <a:spcPts val="0"/>
              </a:spcBef>
              <a:spcAft>
                <a:spcPts val="0"/>
              </a:spcAft>
              <a:buNone/>
            </a:pPr>
            <a:endParaRPr sz="1656" b="0" strike="noStrike" dirty="0">
              <a:solidFill>
                <a:schemeClr val="dk1"/>
              </a:solidFill>
              <a:latin typeface="Calibri"/>
              <a:ea typeface="Calibri"/>
              <a:cs typeface="Calibri"/>
              <a:sym typeface="Calibri"/>
            </a:endParaRPr>
          </a:p>
          <a:p>
            <a:pPr marL="0" marR="0" lvl="0" indent="0" algn="l" rtl="0">
              <a:lnSpc>
                <a:spcPct val="80000"/>
              </a:lnSpc>
              <a:spcBef>
                <a:spcPts val="1001"/>
              </a:spcBef>
              <a:spcAft>
                <a:spcPts val="0"/>
              </a:spcAft>
              <a:buNone/>
            </a:pPr>
            <a:r>
              <a:rPr lang="en-US" sz="2300" b="0" strike="noStrike" dirty="0">
                <a:solidFill>
                  <a:srgbClr val="7F7F7F"/>
                </a:solidFill>
                <a:latin typeface="Arial"/>
                <a:ea typeface="Arial"/>
                <a:cs typeface="Arial"/>
                <a:sym typeface="Arial"/>
              </a:rPr>
              <a:t>            </a:t>
            </a:r>
            <a:r>
              <a:rPr lang="en-US" sz="2300" b="0" strike="noStrike" dirty="0">
                <a:solidFill>
                  <a:schemeClr val="dk1"/>
                </a:solidFill>
                <a:latin typeface="Arial"/>
                <a:ea typeface="Arial"/>
                <a:cs typeface="Arial"/>
                <a:sym typeface="Arial"/>
              </a:rPr>
              <a:t>50% reduction in the use and risk of pesticides </a:t>
            </a:r>
            <a:endParaRPr sz="2300" b="0" strike="noStrike" dirty="0">
              <a:solidFill>
                <a:schemeClr val="dk1"/>
              </a:solidFill>
              <a:latin typeface="Calibri"/>
              <a:ea typeface="Calibri"/>
              <a:cs typeface="Calibri"/>
              <a:sym typeface="Calibri"/>
            </a:endParaRPr>
          </a:p>
          <a:p>
            <a:pPr marL="0" marR="0" lvl="0" indent="0" algn="l" rtl="0">
              <a:lnSpc>
                <a:spcPct val="80000"/>
              </a:lnSpc>
              <a:spcBef>
                <a:spcPts val="1001"/>
              </a:spcBef>
              <a:spcAft>
                <a:spcPts val="0"/>
              </a:spcAft>
              <a:buNone/>
            </a:pPr>
            <a:endParaRPr sz="2300" b="0" strike="noStrike" dirty="0">
              <a:solidFill>
                <a:schemeClr val="dk1"/>
              </a:solidFill>
              <a:latin typeface="Calibri"/>
              <a:ea typeface="Calibri"/>
              <a:cs typeface="Calibri"/>
              <a:sym typeface="Calibri"/>
            </a:endParaRPr>
          </a:p>
          <a:p>
            <a:pPr marL="0" marR="0" lvl="0" indent="0" algn="l" rtl="0">
              <a:lnSpc>
                <a:spcPct val="80000"/>
              </a:lnSpc>
              <a:spcBef>
                <a:spcPts val="1001"/>
              </a:spcBef>
              <a:spcAft>
                <a:spcPts val="0"/>
              </a:spcAft>
              <a:buNone/>
            </a:pPr>
            <a:endParaRPr sz="2300" b="0" strike="noStrike" dirty="0">
              <a:solidFill>
                <a:schemeClr val="dk1"/>
              </a:solidFill>
              <a:latin typeface="Calibri"/>
              <a:ea typeface="Calibri"/>
              <a:cs typeface="Calibri"/>
              <a:sym typeface="Calibri"/>
            </a:endParaRPr>
          </a:p>
          <a:p>
            <a:pPr marL="0" marR="0" lvl="0" indent="0" algn="l" rtl="0">
              <a:lnSpc>
                <a:spcPct val="80000"/>
              </a:lnSpc>
              <a:spcBef>
                <a:spcPts val="1001"/>
              </a:spcBef>
              <a:spcAft>
                <a:spcPts val="0"/>
              </a:spcAft>
              <a:buNone/>
            </a:pPr>
            <a:r>
              <a:rPr lang="en-US" sz="2300" b="0" strike="noStrike" dirty="0">
                <a:solidFill>
                  <a:schemeClr val="dk1"/>
                </a:solidFill>
                <a:latin typeface="Arial"/>
                <a:ea typeface="Arial"/>
                <a:cs typeface="Arial"/>
                <a:sym typeface="Arial"/>
              </a:rPr>
              <a:t>             at least 20% reduction in the use of </a:t>
            </a:r>
            <a:r>
              <a:rPr lang="en-US" sz="2300" b="0" strike="noStrike" dirty="0" err="1">
                <a:solidFill>
                  <a:schemeClr val="dk1"/>
                </a:solidFill>
                <a:latin typeface="Arial"/>
                <a:ea typeface="Arial"/>
                <a:cs typeface="Arial"/>
                <a:sym typeface="Arial"/>
              </a:rPr>
              <a:t>fertilisers</a:t>
            </a:r>
            <a:endParaRPr sz="2300" b="0" strike="noStrike" dirty="0">
              <a:solidFill>
                <a:schemeClr val="dk1"/>
              </a:solidFill>
              <a:latin typeface="Calibri"/>
              <a:ea typeface="Calibri"/>
              <a:cs typeface="Calibri"/>
              <a:sym typeface="Calibri"/>
            </a:endParaRPr>
          </a:p>
          <a:p>
            <a:pPr marL="0" marR="0" lvl="0" indent="0" algn="l" rtl="0">
              <a:lnSpc>
                <a:spcPct val="80000"/>
              </a:lnSpc>
              <a:spcBef>
                <a:spcPts val="1001"/>
              </a:spcBef>
              <a:spcAft>
                <a:spcPts val="0"/>
              </a:spcAft>
              <a:buNone/>
            </a:pPr>
            <a:r>
              <a:rPr lang="en-US" sz="2300" b="0" strike="noStrike" dirty="0">
                <a:solidFill>
                  <a:schemeClr val="dk1"/>
                </a:solidFill>
                <a:latin typeface="Arial"/>
                <a:ea typeface="Arial"/>
                <a:cs typeface="Arial"/>
                <a:sym typeface="Arial"/>
              </a:rPr>
              <a:t> </a:t>
            </a:r>
            <a:endParaRPr sz="2300" b="0" strike="noStrike" dirty="0">
              <a:solidFill>
                <a:schemeClr val="dk1"/>
              </a:solidFill>
              <a:latin typeface="Calibri"/>
              <a:ea typeface="Calibri"/>
              <a:cs typeface="Calibri"/>
              <a:sym typeface="Calibri"/>
            </a:endParaRPr>
          </a:p>
          <a:p>
            <a:pPr marL="0" marR="0" lvl="0" indent="0" algn="l" rtl="0">
              <a:lnSpc>
                <a:spcPct val="80000"/>
              </a:lnSpc>
              <a:spcBef>
                <a:spcPts val="1001"/>
              </a:spcBef>
              <a:spcAft>
                <a:spcPts val="0"/>
              </a:spcAft>
              <a:buNone/>
            </a:pPr>
            <a:r>
              <a:rPr lang="en-US" sz="2300" b="0" strike="noStrike" dirty="0">
                <a:solidFill>
                  <a:schemeClr val="dk1"/>
                </a:solidFill>
                <a:latin typeface="Arial"/>
                <a:ea typeface="Arial"/>
                <a:cs typeface="Arial"/>
                <a:sym typeface="Arial"/>
              </a:rPr>
              <a:t>             50% reduction in sales of antimicrobials used for farmed </a:t>
            </a:r>
            <a:endParaRPr sz="2300" b="0" strike="noStrike" dirty="0">
              <a:solidFill>
                <a:schemeClr val="dk1"/>
              </a:solidFill>
              <a:latin typeface="Calibri"/>
              <a:ea typeface="Calibri"/>
              <a:cs typeface="Calibri"/>
              <a:sym typeface="Calibri"/>
            </a:endParaRPr>
          </a:p>
          <a:p>
            <a:pPr marL="0" marR="0" lvl="0" indent="0" algn="l" rtl="0">
              <a:lnSpc>
                <a:spcPct val="80000"/>
              </a:lnSpc>
              <a:spcBef>
                <a:spcPts val="1001"/>
              </a:spcBef>
              <a:spcAft>
                <a:spcPts val="0"/>
              </a:spcAft>
              <a:buNone/>
            </a:pPr>
            <a:r>
              <a:rPr lang="en-US" sz="2300" b="0" strike="noStrike" dirty="0">
                <a:solidFill>
                  <a:schemeClr val="dk1"/>
                </a:solidFill>
                <a:latin typeface="Arial"/>
                <a:ea typeface="Arial"/>
                <a:cs typeface="Arial"/>
                <a:sym typeface="Arial"/>
              </a:rPr>
              <a:t>             animals and aquaculture  </a:t>
            </a:r>
            <a:endParaRPr sz="2300" b="0" strike="noStrike" dirty="0">
              <a:solidFill>
                <a:schemeClr val="dk1"/>
              </a:solidFill>
              <a:latin typeface="Calibri"/>
              <a:ea typeface="Calibri"/>
              <a:cs typeface="Calibri"/>
              <a:sym typeface="Calibri"/>
            </a:endParaRPr>
          </a:p>
          <a:p>
            <a:pPr marL="0" marR="0" lvl="0" indent="0" algn="l" rtl="0">
              <a:lnSpc>
                <a:spcPct val="80000"/>
              </a:lnSpc>
              <a:spcBef>
                <a:spcPts val="1001"/>
              </a:spcBef>
              <a:spcAft>
                <a:spcPts val="0"/>
              </a:spcAft>
              <a:buNone/>
            </a:pPr>
            <a:endParaRPr sz="2300" b="0" strike="noStrike" dirty="0">
              <a:solidFill>
                <a:schemeClr val="dk1"/>
              </a:solidFill>
              <a:latin typeface="Calibri"/>
              <a:ea typeface="Calibri"/>
              <a:cs typeface="Calibri"/>
              <a:sym typeface="Calibri"/>
            </a:endParaRPr>
          </a:p>
          <a:p>
            <a:pPr marL="0" marR="0" lvl="0" indent="0" algn="l" rtl="0">
              <a:lnSpc>
                <a:spcPct val="80000"/>
              </a:lnSpc>
              <a:spcBef>
                <a:spcPts val="1001"/>
              </a:spcBef>
              <a:spcAft>
                <a:spcPts val="0"/>
              </a:spcAft>
              <a:buNone/>
            </a:pPr>
            <a:endParaRPr sz="2300" b="0" strike="noStrike" dirty="0">
              <a:solidFill>
                <a:schemeClr val="dk1"/>
              </a:solidFill>
              <a:latin typeface="Calibri"/>
              <a:ea typeface="Calibri"/>
              <a:cs typeface="Calibri"/>
              <a:sym typeface="Calibri"/>
            </a:endParaRPr>
          </a:p>
          <a:p>
            <a:pPr marL="0" marR="0" lvl="0" indent="0" algn="l" rtl="0">
              <a:lnSpc>
                <a:spcPct val="80000"/>
              </a:lnSpc>
              <a:spcBef>
                <a:spcPts val="1001"/>
              </a:spcBef>
              <a:spcAft>
                <a:spcPts val="0"/>
              </a:spcAft>
              <a:buNone/>
            </a:pPr>
            <a:r>
              <a:rPr lang="en-US" sz="2300" b="0" strike="noStrike" dirty="0">
                <a:solidFill>
                  <a:schemeClr val="dk1"/>
                </a:solidFill>
                <a:latin typeface="Arial"/>
                <a:ea typeface="Arial"/>
                <a:cs typeface="Arial"/>
                <a:sym typeface="Arial"/>
              </a:rPr>
              <a:t>            25% of agricultural land to be used for organic farming</a:t>
            </a:r>
            <a:endParaRPr sz="2300" b="0" strike="noStrike" dirty="0">
              <a:solidFill>
                <a:schemeClr val="dk1"/>
              </a:solidFill>
              <a:latin typeface="Calibri"/>
              <a:ea typeface="Calibri"/>
              <a:cs typeface="Calibri"/>
              <a:sym typeface="Calibri"/>
            </a:endParaRPr>
          </a:p>
          <a:p>
            <a:pPr marL="0" marR="0" lvl="0" indent="0" algn="l" rtl="0">
              <a:lnSpc>
                <a:spcPct val="80000"/>
              </a:lnSpc>
              <a:spcBef>
                <a:spcPts val="1001"/>
              </a:spcBef>
              <a:spcAft>
                <a:spcPts val="0"/>
              </a:spcAft>
              <a:buNone/>
            </a:pPr>
            <a:r>
              <a:rPr lang="en-US" sz="2300" b="0" strike="noStrike" dirty="0">
                <a:solidFill>
                  <a:srgbClr val="7F7F7F"/>
                </a:solidFill>
                <a:latin typeface="Arial"/>
                <a:ea typeface="Arial"/>
                <a:cs typeface="Arial"/>
                <a:sym typeface="Arial"/>
              </a:rPr>
              <a:t>             </a:t>
            </a:r>
            <a:endParaRPr sz="2300" b="0" strike="noStrike" dirty="0">
              <a:solidFill>
                <a:schemeClr val="dk1"/>
              </a:solidFill>
              <a:latin typeface="Calibri"/>
              <a:ea typeface="Calibri"/>
              <a:cs typeface="Calibri"/>
              <a:sym typeface="Calibri"/>
            </a:endParaRPr>
          </a:p>
          <a:p>
            <a:pPr marL="228600" marR="0" lvl="0" indent="-16919" algn="l" rtl="0">
              <a:lnSpc>
                <a:spcPct val="80000"/>
              </a:lnSpc>
              <a:spcBef>
                <a:spcPts val="1001"/>
              </a:spcBef>
              <a:spcAft>
                <a:spcPts val="0"/>
              </a:spcAft>
              <a:buNone/>
            </a:pPr>
            <a:endParaRPr sz="2300" b="0" strike="noStrike" dirty="0">
              <a:solidFill>
                <a:schemeClr val="dk1"/>
              </a:solidFill>
              <a:latin typeface="Calibri"/>
              <a:ea typeface="Calibri"/>
              <a:cs typeface="Calibri"/>
              <a:sym typeface="Calibri"/>
            </a:endParaRPr>
          </a:p>
          <a:p>
            <a:pPr marL="228600" marR="0" lvl="0" indent="-87120" algn="l" rtl="0">
              <a:lnSpc>
                <a:spcPct val="80000"/>
              </a:lnSpc>
              <a:spcBef>
                <a:spcPts val="0"/>
              </a:spcBef>
              <a:spcAft>
                <a:spcPts val="0"/>
              </a:spcAft>
              <a:buNone/>
            </a:pPr>
            <a:endParaRPr sz="2300" b="0" strike="noStrike" dirty="0">
              <a:solidFill>
                <a:schemeClr val="dk1"/>
              </a:solidFill>
              <a:latin typeface="Calibri"/>
              <a:ea typeface="Calibri"/>
              <a:cs typeface="Calibri"/>
              <a:sym typeface="Calibri"/>
            </a:endParaRPr>
          </a:p>
          <a:p>
            <a:pPr marL="0" marR="0" lvl="0" indent="0" algn="l" rtl="0">
              <a:lnSpc>
                <a:spcPct val="80000"/>
              </a:lnSpc>
              <a:spcBef>
                <a:spcPts val="0"/>
              </a:spcBef>
              <a:spcAft>
                <a:spcPts val="0"/>
              </a:spcAft>
              <a:buNone/>
            </a:pPr>
            <a:endParaRPr sz="2300" b="0" strike="noStrike" dirty="0">
              <a:solidFill>
                <a:schemeClr val="dk1"/>
              </a:solidFill>
              <a:latin typeface="Calibri"/>
              <a:ea typeface="Calibri"/>
              <a:cs typeface="Calibri"/>
              <a:sym typeface="Calibri"/>
            </a:endParaRPr>
          </a:p>
        </p:txBody>
      </p:sp>
      <p:pic>
        <p:nvPicPr>
          <p:cNvPr id="729" name="Google Shape;729;p28" descr="pesticides icon"/>
          <p:cNvPicPr preferRelativeResize="0"/>
          <p:nvPr/>
        </p:nvPicPr>
        <p:blipFill rotWithShape="1">
          <a:blip r:embed="rId3">
            <a:alphaModFix/>
          </a:blip>
          <a:srcRect/>
          <a:stretch/>
        </p:blipFill>
        <p:spPr>
          <a:xfrm>
            <a:off x="1760215" y="1163559"/>
            <a:ext cx="1142640" cy="1142640"/>
          </a:xfrm>
          <a:prstGeom prst="rect">
            <a:avLst/>
          </a:prstGeom>
          <a:noFill/>
          <a:ln>
            <a:noFill/>
          </a:ln>
        </p:spPr>
      </p:pic>
      <p:pic>
        <p:nvPicPr>
          <p:cNvPr id="730" name="Google Shape;730;p28" descr="nutrients icon"/>
          <p:cNvPicPr preferRelativeResize="0"/>
          <p:nvPr/>
        </p:nvPicPr>
        <p:blipFill rotWithShape="1">
          <a:blip r:embed="rId4">
            <a:alphaModFix/>
          </a:blip>
          <a:srcRect/>
          <a:stretch/>
        </p:blipFill>
        <p:spPr>
          <a:xfrm>
            <a:off x="1760215" y="2372799"/>
            <a:ext cx="1142640" cy="1142640"/>
          </a:xfrm>
          <a:prstGeom prst="rect">
            <a:avLst/>
          </a:prstGeom>
          <a:noFill/>
          <a:ln>
            <a:noFill/>
          </a:ln>
        </p:spPr>
      </p:pic>
      <p:pic>
        <p:nvPicPr>
          <p:cNvPr id="731" name="Google Shape;731;p28" descr="chemicals icon"/>
          <p:cNvPicPr preferRelativeResize="0"/>
          <p:nvPr/>
        </p:nvPicPr>
        <p:blipFill rotWithShape="1">
          <a:blip r:embed="rId5">
            <a:alphaModFix/>
          </a:blip>
          <a:srcRect/>
          <a:stretch/>
        </p:blipFill>
        <p:spPr>
          <a:xfrm>
            <a:off x="1760215" y="3537078"/>
            <a:ext cx="1142640" cy="1142640"/>
          </a:xfrm>
          <a:prstGeom prst="rect">
            <a:avLst/>
          </a:prstGeom>
          <a:noFill/>
          <a:ln>
            <a:noFill/>
          </a:ln>
        </p:spPr>
      </p:pic>
      <p:pic>
        <p:nvPicPr>
          <p:cNvPr id="732" name="Google Shape;732;p28" descr="farm icon"/>
          <p:cNvPicPr preferRelativeResize="0"/>
          <p:nvPr/>
        </p:nvPicPr>
        <p:blipFill rotWithShape="1">
          <a:blip r:embed="rId6">
            <a:alphaModFix/>
          </a:blip>
          <a:srcRect/>
          <a:stretch/>
        </p:blipFill>
        <p:spPr>
          <a:xfrm>
            <a:off x="1760215" y="4725039"/>
            <a:ext cx="1142640" cy="1142640"/>
          </a:xfrm>
          <a:prstGeom prst="rect">
            <a:avLst/>
          </a:prstGeom>
          <a:noFill/>
          <a:ln>
            <a:noFill/>
          </a:ln>
        </p:spPr>
      </p:pic>
    </p:spTree>
    <p:extLst>
      <p:ext uri="{BB962C8B-B14F-4D97-AF65-F5344CB8AC3E}">
        <p14:creationId xmlns:p14="http://schemas.microsoft.com/office/powerpoint/2010/main" val="19753302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36"/>
        <p:cNvGrpSpPr/>
        <p:nvPr/>
      </p:nvGrpSpPr>
      <p:grpSpPr>
        <a:xfrm>
          <a:off x="0" y="0"/>
          <a:ext cx="0" cy="0"/>
          <a:chOff x="0" y="0"/>
          <a:chExt cx="0" cy="0"/>
        </a:xfrm>
      </p:grpSpPr>
      <p:sp>
        <p:nvSpPr>
          <p:cNvPr id="737" name="Google Shape;737;p29"/>
          <p:cNvSpPr/>
          <p:nvPr/>
        </p:nvSpPr>
        <p:spPr>
          <a:xfrm>
            <a:off x="0" y="0"/>
            <a:ext cx="12191760" cy="12960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738" name="Google Shape;738;p29"/>
          <p:cNvSpPr/>
          <p:nvPr/>
        </p:nvSpPr>
        <p:spPr>
          <a:xfrm>
            <a:off x="0" y="0"/>
            <a:ext cx="12191760" cy="13626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000000"/>
              </a:buClr>
              <a:buSzPts val="4800"/>
              <a:buFont typeface="Arial"/>
              <a:buNone/>
            </a:pPr>
            <a:r>
              <a:rPr lang="en-US" sz="4800" b="1" strike="noStrike" dirty="0">
                <a:solidFill>
                  <a:srgbClr val="000000"/>
                </a:solidFill>
                <a:latin typeface="+mj-lt"/>
                <a:ea typeface="Arial"/>
                <a:cs typeface="Arial"/>
                <a:sym typeface="Arial"/>
              </a:rPr>
              <a:t> </a:t>
            </a:r>
            <a:r>
              <a:rPr lang="en-US" sz="4400" b="1" dirty="0">
                <a:solidFill>
                  <a:srgbClr val="000000"/>
                </a:solidFill>
                <a:latin typeface="+mj-lt"/>
                <a:ea typeface="Arial"/>
                <a:cs typeface="Arial"/>
                <a:sym typeface="Arial"/>
              </a:rPr>
              <a:t>Farm to Fork Actions</a:t>
            </a:r>
            <a:endParaRPr sz="4800" b="0" strike="noStrike" dirty="0">
              <a:solidFill>
                <a:schemeClr val="dk1"/>
              </a:solidFill>
              <a:latin typeface="+mj-lt"/>
              <a:ea typeface="Calibri"/>
              <a:cs typeface="Calibri"/>
              <a:sym typeface="Calibri"/>
            </a:endParaRPr>
          </a:p>
        </p:txBody>
      </p:sp>
      <p:grpSp>
        <p:nvGrpSpPr>
          <p:cNvPr id="739" name="Google Shape;739;p29"/>
          <p:cNvGrpSpPr/>
          <p:nvPr/>
        </p:nvGrpSpPr>
        <p:grpSpPr>
          <a:xfrm>
            <a:off x="5712133" y="3543812"/>
            <a:ext cx="792747" cy="796248"/>
            <a:chOff x="6232494" y="3942599"/>
            <a:chExt cx="1037963" cy="1042547"/>
          </a:xfrm>
        </p:grpSpPr>
        <p:sp>
          <p:nvSpPr>
            <p:cNvPr id="740" name="Google Shape;740;p29"/>
            <p:cNvSpPr/>
            <p:nvPr/>
          </p:nvSpPr>
          <p:spPr>
            <a:xfrm>
              <a:off x="6772649" y="4596538"/>
              <a:ext cx="471165" cy="388608"/>
            </a:xfrm>
            <a:custGeom>
              <a:avLst/>
              <a:gdLst/>
              <a:ahLst/>
              <a:cxnLst/>
              <a:rect l="l" t="t" r="r" b="b"/>
              <a:pathLst>
                <a:path w="684786" h="564799" extrusionOk="0">
                  <a:moveTo>
                    <a:pt x="684787" y="83113"/>
                  </a:moveTo>
                  <a:cubicBezTo>
                    <a:pt x="605252" y="199413"/>
                    <a:pt x="525719" y="315808"/>
                    <a:pt x="446090" y="432108"/>
                  </a:cubicBezTo>
                  <a:cubicBezTo>
                    <a:pt x="424563" y="463636"/>
                    <a:pt x="394941" y="477447"/>
                    <a:pt x="356459" y="474209"/>
                  </a:cubicBezTo>
                  <a:cubicBezTo>
                    <a:pt x="305882" y="469923"/>
                    <a:pt x="255018" y="469065"/>
                    <a:pt x="204727" y="462779"/>
                  </a:cubicBezTo>
                  <a:cubicBezTo>
                    <a:pt x="171674" y="458588"/>
                    <a:pt x="158531" y="466780"/>
                    <a:pt x="160340" y="501641"/>
                  </a:cubicBezTo>
                  <a:cubicBezTo>
                    <a:pt x="161483" y="522501"/>
                    <a:pt x="165293" y="545170"/>
                    <a:pt x="155959" y="564601"/>
                  </a:cubicBezTo>
                  <a:cubicBezTo>
                    <a:pt x="138718" y="566506"/>
                    <a:pt x="137861" y="554219"/>
                    <a:pt x="134146" y="546885"/>
                  </a:cubicBezTo>
                  <a:cubicBezTo>
                    <a:pt x="91950" y="463541"/>
                    <a:pt x="50898" y="379626"/>
                    <a:pt x="8512" y="296377"/>
                  </a:cubicBezTo>
                  <a:cubicBezTo>
                    <a:pt x="-2633" y="274470"/>
                    <a:pt x="-4062" y="256563"/>
                    <a:pt x="11655" y="235322"/>
                  </a:cubicBezTo>
                  <a:cubicBezTo>
                    <a:pt x="64424" y="163884"/>
                    <a:pt x="115191" y="91113"/>
                    <a:pt x="167102" y="19105"/>
                  </a:cubicBezTo>
                  <a:cubicBezTo>
                    <a:pt x="173198" y="10722"/>
                    <a:pt x="177865" y="-3565"/>
                    <a:pt x="191296" y="816"/>
                  </a:cubicBezTo>
                  <a:cubicBezTo>
                    <a:pt x="205870" y="5484"/>
                    <a:pt x="198344" y="19866"/>
                    <a:pt x="198344" y="29772"/>
                  </a:cubicBezTo>
                  <a:cubicBezTo>
                    <a:pt x="197963" y="100829"/>
                    <a:pt x="197774" y="99686"/>
                    <a:pt x="272259" y="104068"/>
                  </a:cubicBezTo>
                  <a:cubicBezTo>
                    <a:pt x="330742" y="107497"/>
                    <a:pt x="389035" y="114069"/>
                    <a:pt x="447423" y="119498"/>
                  </a:cubicBezTo>
                  <a:cubicBezTo>
                    <a:pt x="528957" y="127023"/>
                    <a:pt x="607349" y="116640"/>
                    <a:pt x="684787" y="83113"/>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741" name="Google Shape;741;p29"/>
            <p:cNvSpPr/>
            <p:nvPr/>
          </p:nvSpPr>
          <p:spPr>
            <a:xfrm>
              <a:off x="6232494" y="4377085"/>
              <a:ext cx="355317" cy="482095"/>
            </a:xfrm>
            <a:custGeom>
              <a:avLst/>
              <a:gdLst/>
              <a:ahLst/>
              <a:cxnLst/>
              <a:rect l="l" t="t" r="r" b="b"/>
              <a:pathLst>
                <a:path w="516414" h="700671" extrusionOk="0">
                  <a:moveTo>
                    <a:pt x="231591" y="700671"/>
                  </a:moveTo>
                  <a:cubicBezTo>
                    <a:pt x="213399" y="694385"/>
                    <a:pt x="210732" y="677335"/>
                    <a:pt x="203588" y="664952"/>
                  </a:cubicBezTo>
                  <a:cubicBezTo>
                    <a:pt x="141295" y="558463"/>
                    <a:pt x="80239" y="451116"/>
                    <a:pt x="17850" y="344626"/>
                  </a:cubicBezTo>
                  <a:cubicBezTo>
                    <a:pt x="-5295" y="305193"/>
                    <a:pt x="-6629" y="268331"/>
                    <a:pt x="17946" y="228898"/>
                  </a:cubicBezTo>
                  <a:cubicBezTo>
                    <a:pt x="44616" y="185940"/>
                    <a:pt x="67285" y="140410"/>
                    <a:pt x="94241" y="97643"/>
                  </a:cubicBezTo>
                  <a:cubicBezTo>
                    <a:pt x="109005" y="74307"/>
                    <a:pt x="105195" y="62496"/>
                    <a:pt x="80620" y="51733"/>
                  </a:cubicBezTo>
                  <a:cubicBezTo>
                    <a:pt x="59475" y="42493"/>
                    <a:pt x="39949" y="29539"/>
                    <a:pt x="21851" y="19443"/>
                  </a:cubicBezTo>
                  <a:cubicBezTo>
                    <a:pt x="22899" y="2488"/>
                    <a:pt x="31947" y="3631"/>
                    <a:pt x="39377" y="3536"/>
                  </a:cubicBezTo>
                  <a:cubicBezTo>
                    <a:pt x="136056" y="2298"/>
                    <a:pt x="232734" y="1536"/>
                    <a:pt x="329413" y="12"/>
                  </a:cubicBezTo>
                  <a:cubicBezTo>
                    <a:pt x="350083" y="-274"/>
                    <a:pt x="365228" y="4489"/>
                    <a:pt x="375895" y="24586"/>
                  </a:cubicBezTo>
                  <a:cubicBezTo>
                    <a:pt x="419234" y="105454"/>
                    <a:pt x="463906" y="185654"/>
                    <a:pt x="507912" y="266140"/>
                  </a:cubicBezTo>
                  <a:cubicBezTo>
                    <a:pt x="513055" y="275475"/>
                    <a:pt x="522771" y="286333"/>
                    <a:pt x="510388" y="295382"/>
                  </a:cubicBezTo>
                  <a:cubicBezTo>
                    <a:pt x="501435" y="301954"/>
                    <a:pt x="492958" y="291763"/>
                    <a:pt x="485052" y="287286"/>
                  </a:cubicBezTo>
                  <a:cubicBezTo>
                    <a:pt x="422187" y="252329"/>
                    <a:pt x="422187" y="252234"/>
                    <a:pt x="385230" y="315956"/>
                  </a:cubicBezTo>
                  <a:cubicBezTo>
                    <a:pt x="351797" y="373392"/>
                    <a:pt x="317888" y="430542"/>
                    <a:pt x="285313" y="488454"/>
                  </a:cubicBezTo>
                  <a:cubicBezTo>
                    <a:pt x="213018" y="601325"/>
                    <a:pt x="232163" y="656951"/>
                    <a:pt x="231591" y="70067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742" name="Google Shape;742;p29"/>
            <p:cNvSpPr/>
            <p:nvPr/>
          </p:nvSpPr>
          <p:spPr>
            <a:xfrm>
              <a:off x="6403280" y="4681173"/>
              <a:ext cx="327340" cy="254660"/>
            </a:xfrm>
            <a:custGeom>
              <a:avLst/>
              <a:gdLst/>
              <a:ahLst/>
              <a:cxnLst/>
              <a:rect l="l" t="t" r="r" b="b"/>
              <a:pathLst>
                <a:path w="475752" h="370120" extrusionOk="0">
                  <a:moveTo>
                    <a:pt x="211305" y="871"/>
                  </a:moveTo>
                  <a:cubicBezTo>
                    <a:pt x="284267" y="585"/>
                    <a:pt x="357133" y="775"/>
                    <a:pt x="430095" y="13"/>
                  </a:cubicBezTo>
                  <a:cubicBezTo>
                    <a:pt x="455526" y="-272"/>
                    <a:pt x="471909" y="3823"/>
                    <a:pt x="471814" y="36018"/>
                  </a:cubicBezTo>
                  <a:cubicBezTo>
                    <a:pt x="471529" y="132697"/>
                    <a:pt x="473719" y="229375"/>
                    <a:pt x="475719" y="326054"/>
                  </a:cubicBezTo>
                  <a:cubicBezTo>
                    <a:pt x="476196" y="351391"/>
                    <a:pt x="471814" y="370250"/>
                    <a:pt x="440667" y="369869"/>
                  </a:cubicBezTo>
                  <a:cubicBezTo>
                    <a:pt x="342369" y="368631"/>
                    <a:pt x="243690" y="373203"/>
                    <a:pt x="145964" y="365583"/>
                  </a:cubicBezTo>
                  <a:cubicBezTo>
                    <a:pt x="35950" y="357010"/>
                    <a:pt x="-6531" y="300527"/>
                    <a:pt x="803" y="191085"/>
                  </a:cubicBezTo>
                  <a:cubicBezTo>
                    <a:pt x="28902" y="59926"/>
                    <a:pt x="72621" y="1347"/>
                    <a:pt x="211305" y="871"/>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743" name="Google Shape;743;p29"/>
            <p:cNvSpPr/>
            <p:nvPr/>
          </p:nvSpPr>
          <p:spPr>
            <a:xfrm>
              <a:off x="6942796" y="4318001"/>
              <a:ext cx="327661" cy="351381"/>
            </a:xfrm>
            <a:custGeom>
              <a:avLst/>
              <a:gdLst/>
              <a:ahLst/>
              <a:cxnLst/>
              <a:rect l="l" t="t" r="r" b="b"/>
              <a:pathLst>
                <a:path w="476219" h="510693" extrusionOk="0">
                  <a:moveTo>
                    <a:pt x="127934" y="438690"/>
                  </a:moveTo>
                  <a:cubicBezTo>
                    <a:pt x="95453" y="353441"/>
                    <a:pt x="50019" y="273050"/>
                    <a:pt x="8681" y="191325"/>
                  </a:cubicBezTo>
                  <a:cubicBezTo>
                    <a:pt x="-5607" y="163132"/>
                    <a:pt x="-4273" y="147891"/>
                    <a:pt x="28016" y="133223"/>
                  </a:cubicBezTo>
                  <a:cubicBezTo>
                    <a:pt x="114313" y="93980"/>
                    <a:pt x="199276" y="51784"/>
                    <a:pt x="283477" y="8160"/>
                  </a:cubicBezTo>
                  <a:cubicBezTo>
                    <a:pt x="311290" y="-6223"/>
                    <a:pt x="325196" y="-2318"/>
                    <a:pt x="338055" y="25686"/>
                  </a:cubicBezTo>
                  <a:cubicBezTo>
                    <a:pt x="376345" y="108934"/>
                    <a:pt x="417874" y="190564"/>
                    <a:pt x="455117" y="274288"/>
                  </a:cubicBezTo>
                  <a:cubicBezTo>
                    <a:pt x="504552" y="385540"/>
                    <a:pt x="466261" y="466598"/>
                    <a:pt x="349390" y="500412"/>
                  </a:cubicBezTo>
                  <a:cubicBezTo>
                    <a:pt x="239947" y="526510"/>
                    <a:pt x="152031" y="501841"/>
                    <a:pt x="127934" y="43869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744" name="Google Shape;744;p29"/>
            <p:cNvSpPr/>
            <p:nvPr/>
          </p:nvSpPr>
          <p:spPr>
            <a:xfrm>
              <a:off x="6664733" y="3942718"/>
              <a:ext cx="440982" cy="397357"/>
            </a:xfrm>
            <a:custGeom>
              <a:avLst/>
              <a:gdLst/>
              <a:ahLst/>
              <a:cxnLst/>
              <a:rect l="l" t="t" r="r" b="b"/>
              <a:pathLst>
                <a:path w="640918" h="577514" extrusionOk="0">
                  <a:moveTo>
                    <a:pt x="0" y="0"/>
                  </a:moveTo>
                  <a:cubicBezTo>
                    <a:pt x="137064" y="32956"/>
                    <a:pt x="274129" y="65818"/>
                    <a:pt x="411099" y="98774"/>
                  </a:cubicBezTo>
                  <a:cubicBezTo>
                    <a:pt x="448246" y="107728"/>
                    <a:pt x="471678" y="130397"/>
                    <a:pt x="482346" y="167545"/>
                  </a:cubicBezTo>
                  <a:cubicBezTo>
                    <a:pt x="496348" y="216313"/>
                    <a:pt x="513683" y="264224"/>
                    <a:pt x="525685" y="313468"/>
                  </a:cubicBezTo>
                  <a:cubicBezTo>
                    <a:pt x="533590" y="345853"/>
                    <a:pt x="545878" y="355283"/>
                    <a:pt x="577786" y="341090"/>
                  </a:cubicBezTo>
                  <a:cubicBezTo>
                    <a:pt x="596836" y="332613"/>
                    <a:pt x="616743" y="320897"/>
                    <a:pt x="638174" y="322802"/>
                  </a:cubicBezTo>
                  <a:cubicBezTo>
                    <a:pt x="646081" y="338233"/>
                    <a:pt x="634936" y="343471"/>
                    <a:pt x="629412" y="349472"/>
                  </a:cubicBezTo>
                  <a:cubicBezTo>
                    <a:pt x="566547" y="418529"/>
                    <a:pt x="502729" y="486823"/>
                    <a:pt x="440055" y="556070"/>
                  </a:cubicBezTo>
                  <a:cubicBezTo>
                    <a:pt x="423577" y="574262"/>
                    <a:pt x="407384" y="581977"/>
                    <a:pt x="381858" y="574929"/>
                  </a:cubicBezTo>
                  <a:cubicBezTo>
                    <a:pt x="296323" y="551117"/>
                    <a:pt x="210217" y="529495"/>
                    <a:pt x="124492" y="506635"/>
                  </a:cubicBezTo>
                  <a:cubicBezTo>
                    <a:pt x="114490" y="503968"/>
                    <a:pt x="99536" y="504634"/>
                    <a:pt x="98774" y="490538"/>
                  </a:cubicBezTo>
                  <a:cubicBezTo>
                    <a:pt x="97917" y="475297"/>
                    <a:pt x="114110" y="477107"/>
                    <a:pt x="123349" y="473678"/>
                  </a:cubicBezTo>
                  <a:cubicBezTo>
                    <a:pt x="189929" y="448723"/>
                    <a:pt x="188881" y="449294"/>
                    <a:pt x="166497" y="378142"/>
                  </a:cubicBezTo>
                  <a:cubicBezTo>
                    <a:pt x="148875" y="322231"/>
                    <a:pt x="134303" y="265462"/>
                    <a:pt x="118586" y="208979"/>
                  </a:cubicBezTo>
                  <a:cubicBezTo>
                    <a:pt x="96488" y="129921"/>
                    <a:pt x="58769" y="60388"/>
                    <a:pt x="0"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745" name="Google Shape;745;p29"/>
            <p:cNvSpPr/>
            <p:nvPr/>
          </p:nvSpPr>
          <p:spPr>
            <a:xfrm>
              <a:off x="6381195" y="3942599"/>
              <a:ext cx="350223" cy="361938"/>
            </a:xfrm>
            <a:custGeom>
              <a:avLst/>
              <a:gdLst/>
              <a:ahLst/>
              <a:cxnLst/>
              <a:rect l="l" t="t" r="r" b="b"/>
              <a:pathLst>
                <a:path w="509010" h="526037" extrusionOk="0">
                  <a:moveTo>
                    <a:pt x="476195" y="306972"/>
                  </a:moveTo>
                  <a:cubicBezTo>
                    <a:pt x="408091" y="367646"/>
                    <a:pt x="349132" y="438703"/>
                    <a:pt x="287504" y="506521"/>
                  </a:cubicBezTo>
                  <a:cubicBezTo>
                    <a:pt x="266264" y="529952"/>
                    <a:pt x="251500" y="534048"/>
                    <a:pt x="226259" y="509092"/>
                  </a:cubicBezTo>
                  <a:cubicBezTo>
                    <a:pt x="158822" y="442513"/>
                    <a:pt x="89194" y="378028"/>
                    <a:pt x="18423" y="314878"/>
                  </a:cubicBezTo>
                  <a:cubicBezTo>
                    <a:pt x="-4913" y="294018"/>
                    <a:pt x="-6246" y="279635"/>
                    <a:pt x="15375" y="257632"/>
                  </a:cubicBezTo>
                  <a:cubicBezTo>
                    <a:pt x="79479" y="192291"/>
                    <a:pt x="141105" y="124282"/>
                    <a:pt x="205970" y="59798"/>
                  </a:cubicBezTo>
                  <a:cubicBezTo>
                    <a:pt x="292362" y="-26022"/>
                    <a:pt x="381707" y="-19069"/>
                    <a:pt x="454954" y="78086"/>
                  </a:cubicBezTo>
                  <a:cubicBezTo>
                    <a:pt x="518390" y="170955"/>
                    <a:pt x="526677" y="261919"/>
                    <a:pt x="476195" y="3069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grpSp>
      <p:sp>
        <p:nvSpPr>
          <p:cNvPr id="746" name="Google Shape;746;p29"/>
          <p:cNvSpPr/>
          <p:nvPr/>
        </p:nvSpPr>
        <p:spPr>
          <a:xfrm rot="7648837">
            <a:off x="5165772" y="3038857"/>
            <a:ext cx="1875099" cy="1779769"/>
          </a:xfrm>
          <a:custGeom>
            <a:avLst/>
            <a:gdLst/>
            <a:ahLst/>
            <a:cxnLst/>
            <a:rect l="l" t="t" r="r" b="b"/>
            <a:pathLst>
              <a:path w="1875099" h="1779769" extrusionOk="0">
                <a:moveTo>
                  <a:pt x="1072977" y="257239"/>
                </a:moveTo>
                <a:lnTo>
                  <a:pt x="1232685" y="0"/>
                </a:lnTo>
                <a:lnTo>
                  <a:pt x="1207019" y="301703"/>
                </a:lnTo>
                <a:lnTo>
                  <a:pt x="1144086" y="273649"/>
                </a:lnTo>
                <a:close/>
                <a:moveTo>
                  <a:pt x="1582351" y="960092"/>
                </a:moveTo>
                <a:lnTo>
                  <a:pt x="1586270" y="850317"/>
                </a:lnTo>
                <a:lnTo>
                  <a:pt x="1581387" y="819447"/>
                </a:lnTo>
                <a:lnTo>
                  <a:pt x="1875099" y="889885"/>
                </a:lnTo>
                <a:close/>
                <a:moveTo>
                  <a:pt x="490343" y="422861"/>
                </a:moveTo>
                <a:lnTo>
                  <a:pt x="367056" y="145883"/>
                </a:lnTo>
                <a:lnTo>
                  <a:pt x="602558" y="336816"/>
                </a:lnTo>
                <a:lnTo>
                  <a:pt x="542114" y="374181"/>
                </a:lnTo>
                <a:close/>
                <a:moveTo>
                  <a:pt x="1272540" y="1442953"/>
                </a:moveTo>
                <a:lnTo>
                  <a:pt x="1332985" y="1405586"/>
                </a:lnTo>
                <a:lnTo>
                  <a:pt x="1384754" y="1356909"/>
                </a:lnTo>
                <a:lnTo>
                  <a:pt x="1508040" y="1633885"/>
                </a:lnTo>
                <a:close/>
                <a:moveTo>
                  <a:pt x="0" y="889884"/>
                </a:moveTo>
                <a:lnTo>
                  <a:pt x="292748" y="819677"/>
                </a:lnTo>
                <a:lnTo>
                  <a:pt x="288829" y="929451"/>
                </a:lnTo>
                <a:lnTo>
                  <a:pt x="293713" y="960323"/>
                </a:lnTo>
                <a:close/>
                <a:moveTo>
                  <a:pt x="642414" y="1779769"/>
                </a:moveTo>
                <a:lnTo>
                  <a:pt x="668080" y="1478064"/>
                </a:lnTo>
                <a:lnTo>
                  <a:pt x="731013" y="1506119"/>
                </a:lnTo>
                <a:lnTo>
                  <a:pt x="802123" y="1522529"/>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0"/>
              <a:buFont typeface="Arial"/>
              <a:buNone/>
            </a:pPr>
            <a:endParaRPr sz="2700">
              <a:solidFill>
                <a:schemeClr val="lt1"/>
              </a:solidFill>
              <a:latin typeface="Arial"/>
              <a:ea typeface="Arial"/>
              <a:cs typeface="Arial"/>
              <a:sym typeface="Arial"/>
            </a:endParaRPr>
          </a:p>
        </p:txBody>
      </p:sp>
      <p:sp>
        <p:nvSpPr>
          <p:cNvPr id="747" name="Google Shape;747;p29"/>
          <p:cNvSpPr/>
          <p:nvPr/>
        </p:nvSpPr>
        <p:spPr>
          <a:xfrm>
            <a:off x="5392523" y="3230304"/>
            <a:ext cx="1406954" cy="1406954"/>
          </a:xfrm>
          <a:prstGeom prst="donut">
            <a:avLst>
              <a:gd name="adj" fmla="val 8288"/>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748" name="Google Shape;748;p29"/>
          <p:cNvSpPr/>
          <p:nvPr/>
        </p:nvSpPr>
        <p:spPr>
          <a:xfrm>
            <a:off x="6478958" y="2043265"/>
            <a:ext cx="1075283" cy="1075283"/>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0"/>
              <a:buFont typeface="Arial"/>
              <a:buNone/>
            </a:pPr>
            <a:endParaRPr sz="2700">
              <a:solidFill>
                <a:schemeClr val="lt1"/>
              </a:solidFill>
              <a:latin typeface="Arial"/>
              <a:ea typeface="Arial"/>
              <a:cs typeface="Arial"/>
              <a:sym typeface="Arial"/>
            </a:endParaRPr>
          </a:p>
        </p:txBody>
      </p:sp>
      <p:sp>
        <p:nvSpPr>
          <p:cNvPr id="749" name="Google Shape;749;p29"/>
          <p:cNvSpPr/>
          <p:nvPr/>
        </p:nvSpPr>
        <p:spPr>
          <a:xfrm>
            <a:off x="7278578" y="3395168"/>
            <a:ext cx="1075283" cy="1075283"/>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0"/>
              <a:buFont typeface="Arial"/>
              <a:buNone/>
            </a:pPr>
            <a:endParaRPr sz="2700">
              <a:solidFill>
                <a:schemeClr val="lt1"/>
              </a:solidFill>
              <a:latin typeface="Arial"/>
              <a:ea typeface="Arial"/>
              <a:cs typeface="Arial"/>
              <a:sym typeface="Arial"/>
            </a:endParaRPr>
          </a:p>
        </p:txBody>
      </p:sp>
      <p:sp>
        <p:nvSpPr>
          <p:cNvPr id="750" name="Google Shape;750;p29"/>
          <p:cNvSpPr/>
          <p:nvPr/>
        </p:nvSpPr>
        <p:spPr>
          <a:xfrm>
            <a:off x="6478958" y="4748766"/>
            <a:ext cx="1075283" cy="1075283"/>
          </a:xfrm>
          <a:prstGeom prst="ellipse">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0"/>
              <a:buFont typeface="Arial"/>
              <a:buNone/>
            </a:pPr>
            <a:endParaRPr sz="2700">
              <a:solidFill>
                <a:schemeClr val="lt1"/>
              </a:solidFill>
              <a:latin typeface="Arial"/>
              <a:ea typeface="Arial"/>
              <a:cs typeface="Arial"/>
              <a:sym typeface="Arial"/>
            </a:endParaRPr>
          </a:p>
        </p:txBody>
      </p:sp>
      <p:sp>
        <p:nvSpPr>
          <p:cNvPr id="751" name="Google Shape;751;p29"/>
          <p:cNvSpPr/>
          <p:nvPr/>
        </p:nvSpPr>
        <p:spPr>
          <a:xfrm>
            <a:off x="4630594" y="4748766"/>
            <a:ext cx="1075283" cy="1075283"/>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0"/>
              <a:buFont typeface="Arial"/>
              <a:buNone/>
            </a:pPr>
            <a:endParaRPr sz="2700">
              <a:solidFill>
                <a:schemeClr val="lt1"/>
              </a:solidFill>
              <a:latin typeface="Arial"/>
              <a:ea typeface="Arial"/>
              <a:cs typeface="Arial"/>
              <a:sym typeface="Arial"/>
            </a:endParaRPr>
          </a:p>
        </p:txBody>
      </p:sp>
      <p:sp>
        <p:nvSpPr>
          <p:cNvPr id="752" name="Google Shape;752;p29"/>
          <p:cNvSpPr/>
          <p:nvPr/>
        </p:nvSpPr>
        <p:spPr>
          <a:xfrm>
            <a:off x="3838141" y="3395168"/>
            <a:ext cx="1075283" cy="1075283"/>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0"/>
              <a:buFont typeface="Arial"/>
              <a:buNone/>
            </a:pPr>
            <a:endParaRPr sz="2700">
              <a:solidFill>
                <a:schemeClr val="lt1"/>
              </a:solidFill>
              <a:latin typeface="Arial"/>
              <a:ea typeface="Arial"/>
              <a:cs typeface="Arial"/>
              <a:sym typeface="Arial"/>
            </a:endParaRPr>
          </a:p>
        </p:txBody>
      </p:sp>
      <p:sp>
        <p:nvSpPr>
          <p:cNvPr id="753" name="Google Shape;753;p29"/>
          <p:cNvSpPr/>
          <p:nvPr/>
        </p:nvSpPr>
        <p:spPr>
          <a:xfrm>
            <a:off x="4630594" y="2043265"/>
            <a:ext cx="1075283" cy="1075283"/>
          </a:xfrm>
          <a:prstGeom prst="ellipse">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0"/>
              <a:buFont typeface="Arial"/>
              <a:buNone/>
            </a:pPr>
            <a:endParaRPr sz="2700">
              <a:solidFill>
                <a:schemeClr val="lt1"/>
              </a:solidFill>
              <a:latin typeface="Arial"/>
              <a:ea typeface="Arial"/>
              <a:cs typeface="Arial"/>
              <a:sym typeface="Arial"/>
            </a:endParaRPr>
          </a:p>
        </p:txBody>
      </p:sp>
      <p:grpSp>
        <p:nvGrpSpPr>
          <p:cNvPr id="754" name="Google Shape;754;p29"/>
          <p:cNvGrpSpPr/>
          <p:nvPr/>
        </p:nvGrpSpPr>
        <p:grpSpPr>
          <a:xfrm>
            <a:off x="290739" y="1488916"/>
            <a:ext cx="4338776" cy="1497584"/>
            <a:chOff x="680500" y="1469416"/>
            <a:chExt cx="2175465" cy="1497584"/>
          </a:xfrm>
        </p:grpSpPr>
        <p:sp>
          <p:nvSpPr>
            <p:cNvPr id="755" name="Google Shape;755;p29"/>
            <p:cNvSpPr txBox="1"/>
            <p:nvPr/>
          </p:nvSpPr>
          <p:spPr>
            <a:xfrm>
              <a:off x="680500" y="1469416"/>
              <a:ext cx="2175465" cy="338514"/>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Clr>
                  <a:srgbClr val="3F3F3F"/>
                </a:buClr>
                <a:buSzPts val="1600"/>
                <a:buFont typeface="Arial"/>
                <a:buNone/>
              </a:pPr>
              <a:r>
                <a:rPr lang="en-US" sz="1600" b="1">
                  <a:solidFill>
                    <a:srgbClr val="3F3F3F"/>
                  </a:solidFill>
                  <a:latin typeface="Arial"/>
                  <a:ea typeface="Arial"/>
                  <a:cs typeface="Arial"/>
                  <a:sym typeface="Arial"/>
                </a:rPr>
                <a:t>Food Packaging </a:t>
              </a:r>
              <a:endParaRPr sz="1600" b="1">
                <a:solidFill>
                  <a:srgbClr val="3F3F3F"/>
                </a:solidFill>
                <a:latin typeface="Arial"/>
                <a:ea typeface="Arial"/>
                <a:cs typeface="Arial"/>
                <a:sym typeface="Arial"/>
              </a:endParaRPr>
            </a:p>
          </p:txBody>
        </p:sp>
        <p:sp>
          <p:nvSpPr>
            <p:cNvPr id="756" name="Google Shape;756;p29"/>
            <p:cNvSpPr txBox="1"/>
            <p:nvPr/>
          </p:nvSpPr>
          <p:spPr>
            <a:xfrm>
              <a:off x="680501" y="1797489"/>
              <a:ext cx="2175464" cy="11695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3F3F3F"/>
                </a:buClr>
                <a:buSzPts val="1400"/>
                <a:buFont typeface="Arial"/>
                <a:buNone/>
              </a:pPr>
              <a:r>
                <a:rPr lang="en-US" sz="1400">
                  <a:solidFill>
                    <a:srgbClr val="3F3F3F"/>
                  </a:solidFill>
                  <a:latin typeface="Arial"/>
                  <a:ea typeface="Arial"/>
                  <a:cs typeface="Arial"/>
                  <a:sym typeface="Arial"/>
                </a:rPr>
                <a:t>Supporting the use of innovative and sustainable packaging, environmentally-friendly, reusable and recyclable materials. Currently working on legislation on reuse in food service to substitute single-use food packaging/cutlery</a:t>
              </a:r>
              <a:endParaRPr sz="1400">
                <a:solidFill>
                  <a:srgbClr val="3F3F3F"/>
                </a:solidFill>
                <a:latin typeface="Arial"/>
                <a:ea typeface="Arial"/>
                <a:cs typeface="Arial"/>
                <a:sym typeface="Arial"/>
              </a:endParaRPr>
            </a:p>
          </p:txBody>
        </p:sp>
      </p:grpSp>
      <p:grpSp>
        <p:nvGrpSpPr>
          <p:cNvPr id="757" name="Google Shape;757;p29"/>
          <p:cNvGrpSpPr/>
          <p:nvPr/>
        </p:nvGrpSpPr>
        <p:grpSpPr>
          <a:xfrm>
            <a:off x="599608" y="3233432"/>
            <a:ext cx="3213442" cy="851253"/>
            <a:chOff x="680500" y="1469416"/>
            <a:chExt cx="2175465" cy="851253"/>
          </a:xfrm>
        </p:grpSpPr>
        <p:sp>
          <p:nvSpPr>
            <p:cNvPr id="758" name="Google Shape;758;p29"/>
            <p:cNvSpPr txBox="1"/>
            <p:nvPr/>
          </p:nvSpPr>
          <p:spPr>
            <a:xfrm>
              <a:off x="680500" y="1469416"/>
              <a:ext cx="2175465" cy="338514"/>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Clr>
                  <a:srgbClr val="3F3F3F"/>
                </a:buClr>
                <a:buSzPts val="1600"/>
                <a:buFont typeface="Arial"/>
                <a:buNone/>
              </a:pPr>
              <a:r>
                <a:rPr lang="en-US" sz="1600" b="1">
                  <a:solidFill>
                    <a:srgbClr val="3F3F3F"/>
                  </a:solidFill>
                  <a:latin typeface="Arial"/>
                  <a:ea typeface="Arial"/>
                  <a:cs typeface="Arial"/>
                  <a:sym typeface="Arial"/>
                </a:rPr>
                <a:t>Targets </a:t>
              </a:r>
              <a:endParaRPr sz="1600" b="1">
                <a:solidFill>
                  <a:srgbClr val="3F3F3F"/>
                </a:solidFill>
                <a:latin typeface="Arial"/>
                <a:ea typeface="Arial"/>
                <a:cs typeface="Arial"/>
                <a:sym typeface="Arial"/>
              </a:endParaRPr>
            </a:p>
          </p:txBody>
        </p:sp>
        <p:sp>
          <p:nvSpPr>
            <p:cNvPr id="759" name="Google Shape;759;p29"/>
            <p:cNvSpPr txBox="1"/>
            <p:nvPr/>
          </p:nvSpPr>
          <p:spPr>
            <a:xfrm>
              <a:off x="680501" y="1797489"/>
              <a:ext cx="2175464"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3F3F3F"/>
                </a:buClr>
                <a:buSzPts val="1400"/>
                <a:buFont typeface="Arial"/>
                <a:buNone/>
              </a:pPr>
              <a:r>
                <a:rPr lang="en-US" sz="1400">
                  <a:solidFill>
                    <a:srgbClr val="3F3F3F"/>
                  </a:solidFill>
                  <a:latin typeface="Arial"/>
                  <a:ea typeface="Arial"/>
                  <a:cs typeface="Arial"/>
                  <a:sym typeface="Arial"/>
                </a:rPr>
                <a:t>Binding target of cutting food waste by 30% by 2025 and 50% by 2030.</a:t>
              </a:r>
              <a:endParaRPr sz="1400">
                <a:solidFill>
                  <a:srgbClr val="3F3F3F"/>
                </a:solidFill>
                <a:latin typeface="Arial"/>
                <a:ea typeface="Arial"/>
                <a:cs typeface="Arial"/>
                <a:sym typeface="Arial"/>
              </a:endParaRPr>
            </a:p>
          </p:txBody>
        </p:sp>
      </p:grpSp>
      <p:grpSp>
        <p:nvGrpSpPr>
          <p:cNvPr id="760" name="Google Shape;760;p29"/>
          <p:cNvGrpSpPr/>
          <p:nvPr/>
        </p:nvGrpSpPr>
        <p:grpSpPr>
          <a:xfrm>
            <a:off x="368004" y="4650028"/>
            <a:ext cx="4219099" cy="1497584"/>
            <a:chOff x="680500" y="1469416"/>
            <a:chExt cx="2175465" cy="1497584"/>
          </a:xfrm>
        </p:grpSpPr>
        <p:sp>
          <p:nvSpPr>
            <p:cNvPr id="761" name="Google Shape;761;p29"/>
            <p:cNvSpPr txBox="1"/>
            <p:nvPr/>
          </p:nvSpPr>
          <p:spPr>
            <a:xfrm>
              <a:off x="680500" y="1469416"/>
              <a:ext cx="2175465" cy="338514"/>
            </a:xfrm>
            <a:prstGeom prst="rect">
              <a:avLst/>
            </a:prstGeom>
            <a:noFill/>
            <a:ln>
              <a:noFill/>
            </a:ln>
          </p:spPr>
          <p:txBody>
            <a:bodyPr spcFirstLastPara="1" wrap="square" lIns="91425" tIns="45700" rIns="91425" bIns="45700" anchor="ctr" anchorCtr="0">
              <a:spAutoFit/>
            </a:bodyPr>
            <a:lstStyle/>
            <a:p>
              <a:pPr marL="0" marR="0" lvl="0" indent="0" algn="r" rtl="0">
                <a:spcBef>
                  <a:spcPts val="0"/>
                </a:spcBef>
                <a:spcAft>
                  <a:spcPts val="0"/>
                </a:spcAft>
                <a:buClr>
                  <a:srgbClr val="3F3F3F"/>
                </a:buClr>
                <a:buSzPts val="1600"/>
                <a:buFont typeface="Arial"/>
                <a:buNone/>
              </a:pPr>
              <a:r>
                <a:rPr lang="en-US" sz="1600" b="1">
                  <a:solidFill>
                    <a:srgbClr val="3F3F3F"/>
                  </a:solidFill>
                  <a:latin typeface="Arial"/>
                  <a:ea typeface="Arial"/>
                  <a:cs typeface="Arial"/>
                  <a:sym typeface="Arial"/>
                </a:rPr>
                <a:t>‘Use by’ and ‘Best before’ dates</a:t>
              </a:r>
              <a:endParaRPr sz="1600" b="1">
                <a:solidFill>
                  <a:srgbClr val="3F3F3F"/>
                </a:solidFill>
                <a:latin typeface="Arial"/>
                <a:ea typeface="Arial"/>
                <a:cs typeface="Arial"/>
                <a:sym typeface="Arial"/>
              </a:endParaRPr>
            </a:p>
          </p:txBody>
        </p:sp>
        <p:sp>
          <p:nvSpPr>
            <p:cNvPr id="762" name="Google Shape;762;p29"/>
            <p:cNvSpPr txBox="1"/>
            <p:nvPr/>
          </p:nvSpPr>
          <p:spPr>
            <a:xfrm>
              <a:off x="680501" y="1797489"/>
              <a:ext cx="2175464" cy="11695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3F3F3F"/>
                </a:buClr>
                <a:buSzPts val="1400"/>
                <a:buFont typeface="Arial"/>
                <a:buNone/>
              </a:pPr>
              <a:r>
                <a:rPr lang="en-US" sz="1400">
                  <a:solidFill>
                    <a:srgbClr val="3F3F3F"/>
                  </a:solidFill>
                  <a:latin typeface="Arial"/>
                  <a:ea typeface="Arial"/>
                  <a:cs typeface="Arial"/>
                  <a:sym typeface="Arial"/>
                </a:rPr>
                <a:t>Proposals for a revision of EU rules on date marking, this should be commencing in 2022, so keep an eye out! Until then, find out if your country has any relaxation on distributing past sell-by food, such as France and Italy</a:t>
              </a:r>
              <a:endParaRPr sz="1400">
                <a:solidFill>
                  <a:srgbClr val="3F3F3F"/>
                </a:solidFill>
                <a:latin typeface="Arial"/>
                <a:ea typeface="Arial"/>
                <a:cs typeface="Arial"/>
                <a:sym typeface="Arial"/>
              </a:endParaRPr>
            </a:p>
          </p:txBody>
        </p:sp>
      </p:grpSp>
      <p:grpSp>
        <p:nvGrpSpPr>
          <p:cNvPr id="763" name="Google Shape;763;p29"/>
          <p:cNvGrpSpPr/>
          <p:nvPr/>
        </p:nvGrpSpPr>
        <p:grpSpPr>
          <a:xfrm>
            <a:off x="7541953" y="1429490"/>
            <a:ext cx="4484120" cy="1497584"/>
            <a:chOff x="6310076" y="1474777"/>
            <a:chExt cx="2175465" cy="1497584"/>
          </a:xfrm>
        </p:grpSpPr>
        <p:sp>
          <p:nvSpPr>
            <p:cNvPr id="764" name="Google Shape;764;p29"/>
            <p:cNvSpPr txBox="1"/>
            <p:nvPr/>
          </p:nvSpPr>
          <p:spPr>
            <a:xfrm>
              <a:off x="6310076" y="1474777"/>
              <a:ext cx="2175465" cy="338514"/>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Clr>
                  <a:srgbClr val="3F3F3F"/>
                </a:buClr>
                <a:buSzPts val="1600"/>
                <a:buFont typeface="Arial"/>
                <a:buNone/>
              </a:pPr>
              <a:r>
                <a:rPr lang="en-US" sz="1600" b="1">
                  <a:solidFill>
                    <a:srgbClr val="3F3F3F"/>
                  </a:solidFill>
                  <a:latin typeface="Arial"/>
                  <a:ea typeface="Arial"/>
                  <a:cs typeface="Arial"/>
                  <a:sym typeface="Arial"/>
                </a:rPr>
                <a:t>Sustainable food labelling framework</a:t>
              </a:r>
              <a:endParaRPr sz="1600" b="1">
                <a:solidFill>
                  <a:srgbClr val="3F3F3F"/>
                </a:solidFill>
                <a:latin typeface="Arial"/>
                <a:ea typeface="Arial"/>
                <a:cs typeface="Arial"/>
                <a:sym typeface="Arial"/>
              </a:endParaRPr>
            </a:p>
          </p:txBody>
        </p:sp>
        <p:sp>
          <p:nvSpPr>
            <p:cNvPr id="765" name="Google Shape;765;p29"/>
            <p:cNvSpPr txBox="1"/>
            <p:nvPr/>
          </p:nvSpPr>
          <p:spPr>
            <a:xfrm>
              <a:off x="6310077" y="1802850"/>
              <a:ext cx="2175464" cy="11695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3F3F3F"/>
                </a:buClr>
                <a:buSzPts val="1400"/>
                <a:buFont typeface="Arial"/>
                <a:buNone/>
              </a:pPr>
              <a:r>
                <a:rPr lang="en-US" sz="1400">
                  <a:solidFill>
                    <a:srgbClr val="3F3F3F"/>
                  </a:solidFill>
                  <a:latin typeface="Arial"/>
                  <a:ea typeface="Arial"/>
                  <a:cs typeface="Arial"/>
                  <a:sym typeface="Arial"/>
                </a:rPr>
                <a:t>Proposal for a sustainable food labelling framework, not due to commence until 2024, but aims to empower buyers to understand how sustainable their food is, your hospitality business could take one step ahead right now and consider carbon labelling on menus</a:t>
              </a:r>
              <a:endParaRPr sz="1400">
                <a:solidFill>
                  <a:srgbClr val="3F3F3F"/>
                </a:solidFill>
                <a:latin typeface="Arial"/>
                <a:ea typeface="Arial"/>
                <a:cs typeface="Arial"/>
                <a:sym typeface="Arial"/>
              </a:endParaRPr>
            </a:p>
          </p:txBody>
        </p:sp>
      </p:grpSp>
      <p:grpSp>
        <p:nvGrpSpPr>
          <p:cNvPr id="766" name="Google Shape;766;p29"/>
          <p:cNvGrpSpPr/>
          <p:nvPr/>
        </p:nvGrpSpPr>
        <p:grpSpPr>
          <a:xfrm>
            <a:off x="8515825" y="3103226"/>
            <a:ext cx="3510247" cy="1452533"/>
            <a:chOff x="6384809" y="1304384"/>
            <a:chExt cx="2100732" cy="1452533"/>
          </a:xfrm>
        </p:grpSpPr>
        <p:sp>
          <p:nvSpPr>
            <p:cNvPr id="767" name="Google Shape;767;p29"/>
            <p:cNvSpPr txBox="1"/>
            <p:nvPr/>
          </p:nvSpPr>
          <p:spPr>
            <a:xfrm>
              <a:off x="6384809" y="1304384"/>
              <a:ext cx="2100732" cy="584735"/>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Clr>
                  <a:srgbClr val="3F3F3F"/>
                </a:buClr>
                <a:buSzPts val="1600"/>
                <a:buFont typeface="Arial"/>
                <a:buNone/>
              </a:pPr>
              <a:r>
                <a:rPr lang="en-US" sz="1600" b="1">
                  <a:solidFill>
                    <a:srgbClr val="3F3F3F"/>
                  </a:solidFill>
                  <a:latin typeface="Arial"/>
                  <a:ea typeface="Arial"/>
                  <a:cs typeface="Arial"/>
                  <a:sym typeface="Arial"/>
                </a:rPr>
                <a:t>Responsible business and marketing conduct </a:t>
              </a:r>
              <a:endParaRPr sz="1600" b="1">
                <a:solidFill>
                  <a:srgbClr val="3F3F3F"/>
                </a:solidFill>
                <a:latin typeface="Arial"/>
                <a:ea typeface="Arial"/>
                <a:cs typeface="Arial"/>
                <a:sym typeface="Arial"/>
              </a:endParaRPr>
            </a:p>
          </p:txBody>
        </p:sp>
        <p:sp>
          <p:nvSpPr>
            <p:cNvPr id="768" name="Google Shape;768;p29"/>
            <p:cNvSpPr txBox="1"/>
            <p:nvPr/>
          </p:nvSpPr>
          <p:spPr>
            <a:xfrm>
              <a:off x="6384809" y="1802850"/>
              <a:ext cx="2100732" cy="95406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3F3F3F"/>
                </a:buClr>
                <a:buSzPts val="1400"/>
                <a:buFont typeface="Arial"/>
                <a:buNone/>
              </a:pPr>
              <a:r>
                <a:rPr lang="en-US" sz="1400">
                  <a:solidFill>
                    <a:srgbClr val="3F3F3F"/>
                  </a:solidFill>
                  <a:latin typeface="Arial"/>
                  <a:ea typeface="Arial"/>
                  <a:cs typeface="Arial"/>
                  <a:sym typeface="Arial"/>
                </a:rPr>
                <a:t>Currently developing an EU code and monitoring framework for responsible business and marketing conduct in the food supply chain</a:t>
              </a:r>
              <a:endParaRPr sz="1400">
                <a:solidFill>
                  <a:srgbClr val="3F3F3F"/>
                </a:solidFill>
                <a:latin typeface="Arial"/>
                <a:ea typeface="Arial"/>
                <a:cs typeface="Arial"/>
                <a:sym typeface="Arial"/>
              </a:endParaRPr>
            </a:p>
          </p:txBody>
        </p:sp>
      </p:grpSp>
      <p:grpSp>
        <p:nvGrpSpPr>
          <p:cNvPr id="769" name="Google Shape;769;p29"/>
          <p:cNvGrpSpPr/>
          <p:nvPr/>
        </p:nvGrpSpPr>
        <p:grpSpPr>
          <a:xfrm>
            <a:off x="7668932" y="4747071"/>
            <a:ext cx="3816148" cy="1282140"/>
            <a:chOff x="6310076" y="1474777"/>
            <a:chExt cx="2175465" cy="1282140"/>
          </a:xfrm>
        </p:grpSpPr>
        <p:sp>
          <p:nvSpPr>
            <p:cNvPr id="770" name="Google Shape;770;p29"/>
            <p:cNvSpPr txBox="1"/>
            <p:nvPr/>
          </p:nvSpPr>
          <p:spPr>
            <a:xfrm>
              <a:off x="6310076" y="1474777"/>
              <a:ext cx="2175465" cy="338514"/>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Clr>
                  <a:srgbClr val="3F3F3F"/>
                </a:buClr>
                <a:buSzPts val="1600"/>
                <a:buFont typeface="Arial"/>
                <a:buNone/>
              </a:pPr>
              <a:r>
                <a:rPr lang="en-US" sz="1600" b="1">
                  <a:solidFill>
                    <a:srgbClr val="3F3F3F"/>
                  </a:solidFill>
                  <a:latin typeface="Arial"/>
                  <a:ea typeface="Arial"/>
                  <a:cs typeface="Arial"/>
                  <a:sym typeface="Arial"/>
                </a:rPr>
                <a:t>Circular Business Models</a:t>
              </a:r>
              <a:endParaRPr sz="1600" b="1">
                <a:solidFill>
                  <a:srgbClr val="3F3F3F"/>
                </a:solidFill>
                <a:latin typeface="Arial"/>
                <a:ea typeface="Arial"/>
                <a:cs typeface="Arial"/>
                <a:sym typeface="Arial"/>
              </a:endParaRPr>
            </a:p>
          </p:txBody>
        </p:sp>
        <p:sp>
          <p:nvSpPr>
            <p:cNvPr id="771" name="Google Shape;771;p29"/>
            <p:cNvSpPr txBox="1"/>
            <p:nvPr/>
          </p:nvSpPr>
          <p:spPr>
            <a:xfrm>
              <a:off x="6310077" y="1802850"/>
              <a:ext cx="2175464" cy="95406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3F3F3F"/>
                </a:buClr>
                <a:buSzPts val="1400"/>
                <a:buFont typeface="Arial"/>
                <a:buNone/>
              </a:pPr>
              <a:r>
                <a:rPr lang="en-US" sz="1400">
                  <a:solidFill>
                    <a:srgbClr val="3F3F3F"/>
                  </a:solidFill>
                  <a:latin typeface="Arial"/>
                  <a:ea typeface="Arial"/>
                  <a:cs typeface="Arial"/>
                  <a:sym typeface="Arial"/>
                </a:rPr>
                <a:t>Scale-up and promote sustainable and socially responsible production methods and circular business models in processing, retail and hospitality. .</a:t>
              </a:r>
              <a:endParaRPr sz="1400">
                <a:solidFill>
                  <a:srgbClr val="3F3F3F"/>
                </a:solidFill>
                <a:latin typeface="Arial"/>
                <a:ea typeface="Arial"/>
                <a:cs typeface="Arial"/>
                <a:sym typeface="Arial"/>
              </a:endParaRPr>
            </a:p>
          </p:txBody>
        </p:sp>
      </p:grpSp>
      <p:pic>
        <p:nvPicPr>
          <p:cNvPr id="772" name="Google Shape;772;p29" descr="Water Bottle with solid fill"/>
          <p:cNvPicPr preferRelativeResize="0"/>
          <p:nvPr/>
        </p:nvPicPr>
        <p:blipFill rotWithShape="1">
          <a:blip r:embed="rId3">
            <a:alphaModFix/>
          </a:blip>
          <a:srcRect/>
          <a:stretch/>
        </p:blipFill>
        <p:spPr>
          <a:xfrm>
            <a:off x="4711035" y="2085120"/>
            <a:ext cx="914400" cy="914400"/>
          </a:xfrm>
          <a:prstGeom prst="rect">
            <a:avLst/>
          </a:prstGeom>
          <a:noFill/>
          <a:ln>
            <a:noFill/>
          </a:ln>
        </p:spPr>
      </p:pic>
      <p:pic>
        <p:nvPicPr>
          <p:cNvPr id="773" name="Google Shape;773;p29" descr="Bullseye with solid fill"/>
          <p:cNvPicPr preferRelativeResize="0"/>
          <p:nvPr/>
        </p:nvPicPr>
        <p:blipFill rotWithShape="1">
          <a:blip r:embed="rId4">
            <a:alphaModFix/>
          </a:blip>
          <a:srcRect/>
          <a:stretch/>
        </p:blipFill>
        <p:spPr>
          <a:xfrm>
            <a:off x="3886011" y="3452635"/>
            <a:ext cx="914400" cy="914400"/>
          </a:xfrm>
          <a:prstGeom prst="rect">
            <a:avLst/>
          </a:prstGeom>
          <a:noFill/>
          <a:ln>
            <a:noFill/>
          </a:ln>
        </p:spPr>
      </p:pic>
      <p:pic>
        <p:nvPicPr>
          <p:cNvPr id="774" name="Google Shape;774;p29" descr="Monthly calendar with solid fill"/>
          <p:cNvPicPr preferRelativeResize="0"/>
          <p:nvPr/>
        </p:nvPicPr>
        <p:blipFill rotWithShape="1">
          <a:blip r:embed="rId5">
            <a:alphaModFix/>
          </a:blip>
          <a:srcRect/>
          <a:stretch/>
        </p:blipFill>
        <p:spPr>
          <a:xfrm>
            <a:off x="4730433" y="4848660"/>
            <a:ext cx="914400" cy="914400"/>
          </a:xfrm>
          <a:prstGeom prst="rect">
            <a:avLst/>
          </a:prstGeom>
          <a:noFill/>
          <a:ln>
            <a:noFill/>
          </a:ln>
        </p:spPr>
      </p:pic>
      <p:pic>
        <p:nvPicPr>
          <p:cNvPr id="775" name="Google Shape;775;p29" descr="Tag with solid fill"/>
          <p:cNvPicPr preferRelativeResize="0"/>
          <p:nvPr/>
        </p:nvPicPr>
        <p:blipFill rotWithShape="1">
          <a:blip r:embed="rId6">
            <a:alphaModFix/>
          </a:blip>
          <a:srcRect/>
          <a:stretch/>
        </p:blipFill>
        <p:spPr>
          <a:xfrm>
            <a:off x="6640920" y="2132726"/>
            <a:ext cx="914400" cy="914400"/>
          </a:xfrm>
          <a:prstGeom prst="rect">
            <a:avLst/>
          </a:prstGeom>
          <a:noFill/>
          <a:ln>
            <a:noFill/>
          </a:ln>
        </p:spPr>
      </p:pic>
      <p:pic>
        <p:nvPicPr>
          <p:cNvPr id="776" name="Google Shape;776;p29" descr="Document with solid fill"/>
          <p:cNvPicPr preferRelativeResize="0"/>
          <p:nvPr/>
        </p:nvPicPr>
        <p:blipFill rotWithShape="1">
          <a:blip r:embed="rId7">
            <a:alphaModFix/>
          </a:blip>
          <a:srcRect/>
          <a:stretch/>
        </p:blipFill>
        <p:spPr>
          <a:xfrm>
            <a:off x="7362390" y="3480015"/>
            <a:ext cx="914400" cy="914400"/>
          </a:xfrm>
          <a:prstGeom prst="rect">
            <a:avLst/>
          </a:prstGeom>
          <a:noFill/>
          <a:ln>
            <a:noFill/>
          </a:ln>
        </p:spPr>
      </p:pic>
      <p:pic>
        <p:nvPicPr>
          <p:cNvPr id="777" name="Google Shape;777;p29" descr="Circular flowchart with solid fill"/>
          <p:cNvPicPr preferRelativeResize="0"/>
          <p:nvPr/>
        </p:nvPicPr>
        <p:blipFill rotWithShape="1">
          <a:blip r:embed="rId8">
            <a:alphaModFix/>
          </a:blip>
          <a:srcRect/>
          <a:stretch/>
        </p:blipFill>
        <p:spPr>
          <a:xfrm>
            <a:off x="6581208" y="4848660"/>
            <a:ext cx="914400" cy="914400"/>
          </a:xfrm>
          <a:prstGeom prst="rect">
            <a:avLst/>
          </a:prstGeom>
          <a:noFill/>
          <a:ln>
            <a:noFill/>
          </a:ln>
        </p:spPr>
      </p:pic>
    </p:spTree>
    <p:extLst>
      <p:ext uri="{BB962C8B-B14F-4D97-AF65-F5344CB8AC3E}">
        <p14:creationId xmlns:p14="http://schemas.microsoft.com/office/powerpoint/2010/main" val="39762344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782" name="Google Shape;782;p30"/>
          <p:cNvSpPr/>
          <p:nvPr/>
        </p:nvSpPr>
        <p:spPr>
          <a:xfrm>
            <a:off x="0" y="-59810"/>
            <a:ext cx="12191760" cy="129600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dirty="0">
              <a:solidFill>
                <a:schemeClr val="dk1"/>
              </a:solidFill>
              <a:latin typeface="+mj-lt"/>
              <a:ea typeface="Arial"/>
              <a:cs typeface="Arial"/>
              <a:sym typeface="Arial"/>
            </a:endParaRPr>
          </a:p>
        </p:txBody>
      </p:sp>
      <p:sp>
        <p:nvSpPr>
          <p:cNvPr id="783" name="Google Shape;783;p30"/>
          <p:cNvSpPr/>
          <p:nvPr/>
        </p:nvSpPr>
        <p:spPr>
          <a:xfrm>
            <a:off x="0" y="0"/>
            <a:ext cx="12191760" cy="13626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000000"/>
              </a:buClr>
              <a:buSzPts val="4400"/>
              <a:buFont typeface="Arial"/>
              <a:buNone/>
            </a:pPr>
            <a:r>
              <a:rPr lang="en-US" sz="4400" b="1" strike="noStrike" dirty="0">
                <a:solidFill>
                  <a:srgbClr val="000000"/>
                </a:solidFill>
                <a:latin typeface="+mj-lt"/>
                <a:ea typeface="Arial"/>
                <a:cs typeface="Arial"/>
                <a:sym typeface="Arial"/>
              </a:rPr>
              <a:t> How can the hospitality sector apply the Farm to Fork strategy and actions? </a:t>
            </a:r>
            <a:endParaRPr sz="4400" b="0" strike="noStrike" dirty="0">
              <a:solidFill>
                <a:schemeClr val="dk1"/>
              </a:solidFill>
              <a:latin typeface="+mj-lt"/>
              <a:ea typeface="Calibri"/>
              <a:cs typeface="Calibri"/>
              <a:sym typeface="Calibri"/>
            </a:endParaRPr>
          </a:p>
        </p:txBody>
      </p:sp>
      <p:sp>
        <p:nvSpPr>
          <p:cNvPr id="784" name="Google Shape;784;p30"/>
          <p:cNvSpPr/>
          <p:nvPr/>
        </p:nvSpPr>
        <p:spPr>
          <a:xfrm>
            <a:off x="5289811" y="1670871"/>
            <a:ext cx="512114" cy="512112"/>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1"/>
              <a:buFont typeface="Arial"/>
              <a:buNone/>
            </a:pPr>
            <a:endParaRPr sz="2701" dirty="0">
              <a:solidFill>
                <a:schemeClr val="lt1"/>
              </a:solidFill>
              <a:latin typeface="Arial"/>
              <a:ea typeface="Arial"/>
              <a:cs typeface="Arial"/>
              <a:sym typeface="Arial"/>
            </a:endParaRPr>
          </a:p>
        </p:txBody>
      </p:sp>
      <p:sp>
        <p:nvSpPr>
          <p:cNvPr id="785" name="Google Shape;785;p30"/>
          <p:cNvSpPr txBox="1"/>
          <p:nvPr/>
        </p:nvSpPr>
        <p:spPr>
          <a:xfrm>
            <a:off x="5283796" y="1751459"/>
            <a:ext cx="489205" cy="338554"/>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Clr>
                <a:schemeClr val="lt1"/>
              </a:buClr>
              <a:buSzPts val="1600"/>
              <a:buFont typeface="Arial"/>
              <a:buNone/>
            </a:pPr>
            <a:r>
              <a:rPr lang="en-US" sz="1600" b="1" dirty="0">
                <a:solidFill>
                  <a:schemeClr val="lt1"/>
                </a:solidFill>
                <a:latin typeface="Arial"/>
                <a:ea typeface="Arial"/>
                <a:cs typeface="Arial"/>
                <a:sym typeface="Arial"/>
              </a:rPr>
              <a:t>01</a:t>
            </a:r>
            <a:endParaRPr sz="1600" b="1" dirty="0">
              <a:solidFill>
                <a:schemeClr val="lt1"/>
              </a:solidFill>
              <a:latin typeface="Arial"/>
              <a:ea typeface="Arial"/>
              <a:cs typeface="Arial"/>
              <a:sym typeface="Arial"/>
            </a:endParaRPr>
          </a:p>
        </p:txBody>
      </p:sp>
      <p:sp>
        <p:nvSpPr>
          <p:cNvPr id="786" name="Google Shape;786;p30"/>
          <p:cNvSpPr txBox="1"/>
          <p:nvPr/>
        </p:nvSpPr>
        <p:spPr>
          <a:xfrm>
            <a:off x="5305300" y="2978737"/>
            <a:ext cx="489205" cy="338554"/>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Clr>
                <a:schemeClr val="lt1"/>
              </a:buClr>
              <a:buSzPts val="1600"/>
              <a:buFont typeface="Arial"/>
              <a:buNone/>
            </a:pPr>
            <a:r>
              <a:rPr lang="en-US" sz="1600" b="1">
                <a:solidFill>
                  <a:schemeClr val="lt1"/>
                </a:solidFill>
                <a:latin typeface="Arial"/>
                <a:ea typeface="Arial"/>
                <a:cs typeface="Arial"/>
                <a:sym typeface="Arial"/>
              </a:rPr>
              <a:t>02</a:t>
            </a:r>
            <a:endParaRPr sz="1600" b="1">
              <a:solidFill>
                <a:schemeClr val="lt1"/>
              </a:solidFill>
              <a:latin typeface="Arial"/>
              <a:ea typeface="Arial"/>
              <a:cs typeface="Arial"/>
              <a:sym typeface="Arial"/>
            </a:endParaRPr>
          </a:p>
        </p:txBody>
      </p:sp>
      <p:sp>
        <p:nvSpPr>
          <p:cNvPr id="787" name="Google Shape;787;p30"/>
          <p:cNvSpPr/>
          <p:nvPr/>
        </p:nvSpPr>
        <p:spPr>
          <a:xfrm>
            <a:off x="5291058" y="2891957"/>
            <a:ext cx="512114" cy="512112"/>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1"/>
              <a:buFont typeface="Arial"/>
              <a:buNone/>
            </a:pPr>
            <a:endParaRPr sz="2701">
              <a:solidFill>
                <a:schemeClr val="lt1"/>
              </a:solidFill>
              <a:latin typeface="Arial"/>
              <a:ea typeface="Arial"/>
              <a:cs typeface="Arial"/>
              <a:sym typeface="Arial"/>
            </a:endParaRPr>
          </a:p>
        </p:txBody>
      </p:sp>
      <p:sp>
        <p:nvSpPr>
          <p:cNvPr id="788" name="Google Shape;788;p30"/>
          <p:cNvSpPr txBox="1"/>
          <p:nvPr/>
        </p:nvSpPr>
        <p:spPr>
          <a:xfrm>
            <a:off x="5289811" y="2991117"/>
            <a:ext cx="489205" cy="338554"/>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Clr>
                <a:schemeClr val="lt1"/>
              </a:buClr>
              <a:buSzPts val="1600"/>
              <a:buFont typeface="Arial"/>
              <a:buNone/>
            </a:pPr>
            <a:r>
              <a:rPr lang="en-US" sz="1600" b="1">
                <a:solidFill>
                  <a:schemeClr val="lt1"/>
                </a:solidFill>
                <a:latin typeface="Arial"/>
                <a:ea typeface="Arial"/>
                <a:cs typeface="Arial"/>
                <a:sym typeface="Arial"/>
              </a:rPr>
              <a:t>02</a:t>
            </a:r>
            <a:endParaRPr sz="1600" b="1">
              <a:solidFill>
                <a:schemeClr val="lt1"/>
              </a:solidFill>
              <a:latin typeface="Arial"/>
              <a:ea typeface="Arial"/>
              <a:cs typeface="Arial"/>
              <a:sym typeface="Arial"/>
            </a:endParaRPr>
          </a:p>
        </p:txBody>
      </p:sp>
      <p:sp>
        <p:nvSpPr>
          <p:cNvPr id="789" name="Google Shape;789;p30"/>
          <p:cNvSpPr/>
          <p:nvPr/>
        </p:nvSpPr>
        <p:spPr>
          <a:xfrm>
            <a:off x="5305300" y="4076030"/>
            <a:ext cx="512114" cy="512112"/>
          </a:xfrm>
          <a:prstGeom prst="ellipse">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1"/>
              <a:buFont typeface="Arial"/>
              <a:buNone/>
            </a:pPr>
            <a:endParaRPr sz="2701">
              <a:solidFill>
                <a:schemeClr val="lt1"/>
              </a:solidFill>
              <a:latin typeface="Arial"/>
              <a:ea typeface="Arial"/>
              <a:cs typeface="Arial"/>
              <a:sym typeface="Arial"/>
            </a:endParaRPr>
          </a:p>
        </p:txBody>
      </p:sp>
      <p:sp>
        <p:nvSpPr>
          <p:cNvPr id="790" name="Google Shape;790;p30"/>
          <p:cNvSpPr txBox="1"/>
          <p:nvPr/>
        </p:nvSpPr>
        <p:spPr>
          <a:xfrm>
            <a:off x="5305300" y="4162809"/>
            <a:ext cx="489205" cy="338554"/>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Clr>
                <a:schemeClr val="lt1"/>
              </a:buClr>
              <a:buSzPts val="1600"/>
              <a:buFont typeface="Arial"/>
              <a:buNone/>
            </a:pPr>
            <a:r>
              <a:rPr lang="en-US" sz="1600" b="1">
                <a:solidFill>
                  <a:schemeClr val="lt1"/>
                </a:solidFill>
                <a:latin typeface="Arial"/>
                <a:ea typeface="Arial"/>
                <a:cs typeface="Arial"/>
                <a:sym typeface="Arial"/>
              </a:rPr>
              <a:t>03</a:t>
            </a:r>
            <a:endParaRPr sz="1600" b="1">
              <a:solidFill>
                <a:schemeClr val="lt1"/>
              </a:solidFill>
              <a:latin typeface="Arial"/>
              <a:ea typeface="Arial"/>
              <a:cs typeface="Arial"/>
              <a:sym typeface="Arial"/>
            </a:endParaRPr>
          </a:p>
        </p:txBody>
      </p:sp>
      <p:sp>
        <p:nvSpPr>
          <p:cNvPr id="791" name="Google Shape;791;p30"/>
          <p:cNvSpPr/>
          <p:nvPr/>
        </p:nvSpPr>
        <p:spPr>
          <a:xfrm>
            <a:off x="5284700" y="5344582"/>
            <a:ext cx="512114" cy="512112"/>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701"/>
              <a:buFont typeface="Arial"/>
              <a:buNone/>
            </a:pPr>
            <a:endParaRPr sz="2701">
              <a:solidFill>
                <a:schemeClr val="lt1"/>
              </a:solidFill>
              <a:latin typeface="Arial"/>
              <a:ea typeface="Arial"/>
              <a:cs typeface="Arial"/>
              <a:sym typeface="Arial"/>
            </a:endParaRPr>
          </a:p>
        </p:txBody>
      </p:sp>
      <p:sp>
        <p:nvSpPr>
          <p:cNvPr id="792" name="Google Shape;792;p30"/>
          <p:cNvSpPr txBox="1"/>
          <p:nvPr/>
        </p:nvSpPr>
        <p:spPr>
          <a:xfrm>
            <a:off x="5282654" y="5421784"/>
            <a:ext cx="489205" cy="338554"/>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Clr>
                <a:schemeClr val="lt1"/>
              </a:buClr>
              <a:buSzPts val="1600"/>
              <a:buFont typeface="Arial"/>
              <a:buNone/>
            </a:pPr>
            <a:r>
              <a:rPr lang="en-US" sz="1600" b="1" dirty="0">
                <a:solidFill>
                  <a:schemeClr val="lt1"/>
                </a:solidFill>
                <a:latin typeface="Arial"/>
                <a:ea typeface="Arial"/>
                <a:cs typeface="Arial"/>
                <a:sym typeface="Arial"/>
              </a:rPr>
              <a:t>04</a:t>
            </a:r>
            <a:endParaRPr sz="1600" b="1" dirty="0">
              <a:solidFill>
                <a:schemeClr val="lt1"/>
              </a:solidFill>
              <a:latin typeface="Arial"/>
              <a:ea typeface="Arial"/>
              <a:cs typeface="Arial"/>
              <a:sym typeface="Arial"/>
            </a:endParaRPr>
          </a:p>
        </p:txBody>
      </p:sp>
      <p:grpSp>
        <p:nvGrpSpPr>
          <p:cNvPr id="2" name="Group 1">
            <a:extLst>
              <a:ext uri="{FF2B5EF4-FFF2-40B4-BE49-F238E27FC236}">
                <a16:creationId xmlns:a16="http://schemas.microsoft.com/office/drawing/2014/main" id="{06B2E3E2-349F-C5B2-7F6A-FC6B4CC242A0}"/>
              </a:ext>
            </a:extLst>
          </p:cNvPr>
          <p:cNvGrpSpPr/>
          <p:nvPr/>
        </p:nvGrpSpPr>
        <p:grpSpPr>
          <a:xfrm>
            <a:off x="5998827" y="1392320"/>
            <a:ext cx="1022118" cy="4268389"/>
            <a:chOff x="6010538" y="1472253"/>
            <a:chExt cx="1022118" cy="4268389"/>
          </a:xfrm>
        </p:grpSpPr>
        <p:sp>
          <p:nvSpPr>
            <p:cNvPr id="793" name="Google Shape;793;p30"/>
            <p:cNvSpPr txBox="1"/>
            <p:nvPr/>
          </p:nvSpPr>
          <p:spPr>
            <a:xfrm>
              <a:off x="6025993" y="1472253"/>
              <a:ext cx="983640" cy="369332"/>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Clr>
                  <a:schemeClr val="accent4"/>
                </a:buClr>
                <a:buSzPts val="1800"/>
                <a:buFont typeface="Arial"/>
                <a:buNone/>
              </a:pPr>
              <a:r>
                <a:rPr lang="en-US" sz="1800" b="1" dirty="0">
                  <a:solidFill>
                    <a:schemeClr val="accent4"/>
                  </a:solidFill>
                  <a:latin typeface="Arial"/>
                  <a:ea typeface="Arial"/>
                  <a:cs typeface="Arial"/>
                  <a:sym typeface="Arial"/>
                </a:rPr>
                <a:t>STEP 1</a:t>
              </a:r>
              <a:endParaRPr sz="1800" b="1" dirty="0">
                <a:solidFill>
                  <a:schemeClr val="accent4"/>
                </a:solidFill>
                <a:latin typeface="Arial"/>
                <a:ea typeface="Arial"/>
                <a:cs typeface="Arial"/>
                <a:sym typeface="Arial"/>
              </a:endParaRPr>
            </a:p>
          </p:txBody>
        </p:sp>
        <p:sp>
          <p:nvSpPr>
            <p:cNvPr id="794" name="Google Shape;794;p30"/>
            <p:cNvSpPr txBox="1"/>
            <p:nvPr/>
          </p:nvSpPr>
          <p:spPr>
            <a:xfrm>
              <a:off x="6025993" y="2541091"/>
              <a:ext cx="983640" cy="369332"/>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Clr>
                  <a:schemeClr val="accent3"/>
                </a:buClr>
                <a:buSzPts val="1800"/>
                <a:buFont typeface="Arial"/>
                <a:buNone/>
              </a:pPr>
              <a:r>
                <a:rPr lang="en-US" sz="1800" b="1" dirty="0">
                  <a:solidFill>
                    <a:schemeClr val="accent3"/>
                  </a:solidFill>
                  <a:latin typeface="Arial"/>
                  <a:ea typeface="Arial"/>
                  <a:cs typeface="Arial"/>
                  <a:sym typeface="Arial"/>
                </a:rPr>
                <a:t>STEP 2</a:t>
              </a:r>
              <a:endParaRPr sz="1800" b="1" dirty="0">
                <a:solidFill>
                  <a:schemeClr val="accent3"/>
                </a:solidFill>
                <a:latin typeface="Arial"/>
                <a:ea typeface="Arial"/>
                <a:cs typeface="Arial"/>
                <a:sym typeface="Arial"/>
              </a:endParaRPr>
            </a:p>
          </p:txBody>
        </p:sp>
        <p:sp>
          <p:nvSpPr>
            <p:cNvPr id="795" name="Google Shape;795;p30"/>
            <p:cNvSpPr txBox="1"/>
            <p:nvPr/>
          </p:nvSpPr>
          <p:spPr>
            <a:xfrm>
              <a:off x="6010538" y="4081011"/>
              <a:ext cx="983640" cy="369332"/>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Clr>
                  <a:schemeClr val="accent2"/>
                </a:buClr>
                <a:buSzPts val="1800"/>
                <a:buFont typeface="Arial"/>
                <a:buNone/>
              </a:pPr>
              <a:r>
                <a:rPr lang="en-US" sz="1800" b="1" dirty="0">
                  <a:solidFill>
                    <a:schemeClr val="accent2"/>
                  </a:solidFill>
                  <a:latin typeface="Arial"/>
                  <a:ea typeface="Arial"/>
                  <a:cs typeface="Arial"/>
                  <a:sym typeface="Arial"/>
                </a:rPr>
                <a:t>STEP 3</a:t>
              </a:r>
              <a:endParaRPr sz="1800" b="1" dirty="0">
                <a:solidFill>
                  <a:schemeClr val="accent2"/>
                </a:solidFill>
                <a:latin typeface="Arial"/>
                <a:ea typeface="Arial"/>
                <a:cs typeface="Arial"/>
                <a:sym typeface="Arial"/>
              </a:endParaRPr>
            </a:p>
          </p:txBody>
        </p:sp>
        <p:sp>
          <p:nvSpPr>
            <p:cNvPr id="796" name="Google Shape;796;p30"/>
            <p:cNvSpPr txBox="1"/>
            <p:nvPr/>
          </p:nvSpPr>
          <p:spPr>
            <a:xfrm>
              <a:off x="6049016" y="5371310"/>
              <a:ext cx="983640" cy="369332"/>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Clr>
                  <a:schemeClr val="accent1"/>
                </a:buClr>
                <a:buSzPts val="1800"/>
                <a:buFont typeface="Arial"/>
                <a:buNone/>
              </a:pPr>
              <a:r>
                <a:rPr lang="en-US" sz="1800" b="1">
                  <a:solidFill>
                    <a:schemeClr val="accent1"/>
                  </a:solidFill>
                  <a:latin typeface="Arial"/>
                  <a:ea typeface="Arial"/>
                  <a:cs typeface="Arial"/>
                  <a:sym typeface="Arial"/>
                </a:rPr>
                <a:t>STEP 4</a:t>
              </a:r>
              <a:endParaRPr sz="1800" b="1">
                <a:solidFill>
                  <a:schemeClr val="accent1"/>
                </a:solidFill>
                <a:latin typeface="Arial"/>
                <a:ea typeface="Arial"/>
                <a:cs typeface="Arial"/>
                <a:sym typeface="Arial"/>
              </a:endParaRPr>
            </a:p>
          </p:txBody>
        </p:sp>
      </p:grpSp>
      <p:grpSp>
        <p:nvGrpSpPr>
          <p:cNvPr id="797" name="Google Shape;797;p30"/>
          <p:cNvGrpSpPr/>
          <p:nvPr/>
        </p:nvGrpSpPr>
        <p:grpSpPr>
          <a:xfrm>
            <a:off x="6044726" y="1670871"/>
            <a:ext cx="5651861" cy="743846"/>
            <a:chOff x="7403815" y="2279166"/>
            <a:chExt cx="3732743" cy="743846"/>
          </a:xfrm>
        </p:grpSpPr>
        <p:sp>
          <p:nvSpPr>
            <p:cNvPr id="798" name="Google Shape;798;p30"/>
            <p:cNvSpPr txBox="1"/>
            <p:nvPr/>
          </p:nvSpPr>
          <p:spPr>
            <a:xfrm>
              <a:off x="7403815" y="2279166"/>
              <a:ext cx="3732743" cy="289270"/>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3F3F3F"/>
                </a:buClr>
                <a:buSzPts val="1800"/>
                <a:buFont typeface="Arial"/>
                <a:buNone/>
              </a:pPr>
              <a:r>
                <a:rPr lang="en-US" sz="1600">
                  <a:solidFill>
                    <a:srgbClr val="3F3F3F"/>
                  </a:solidFill>
                  <a:latin typeface="Arial"/>
                  <a:ea typeface="Arial"/>
                  <a:cs typeface="Arial"/>
                  <a:sym typeface="Arial"/>
                </a:rPr>
                <a:t>Keep up to date</a:t>
              </a:r>
              <a:endParaRPr sz="1600">
                <a:solidFill>
                  <a:srgbClr val="3F3F3F"/>
                </a:solidFill>
                <a:latin typeface="Arial"/>
                <a:ea typeface="Arial"/>
                <a:cs typeface="Arial"/>
                <a:sym typeface="Arial"/>
              </a:endParaRPr>
            </a:p>
          </p:txBody>
        </p:sp>
        <p:sp>
          <p:nvSpPr>
            <p:cNvPr id="799" name="Google Shape;799;p30"/>
            <p:cNvSpPr txBox="1"/>
            <p:nvPr/>
          </p:nvSpPr>
          <p:spPr>
            <a:xfrm>
              <a:off x="7854354" y="2561388"/>
              <a:ext cx="3197069"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3F3F3F"/>
                </a:buClr>
                <a:buSzPts val="1400"/>
                <a:buFont typeface="Arial"/>
                <a:buNone/>
              </a:pPr>
              <a:r>
                <a:rPr lang="en-US" sz="1200" dirty="0">
                  <a:solidFill>
                    <a:srgbClr val="3F3F3F"/>
                  </a:solidFill>
                  <a:latin typeface="Arial"/>
                  <a:ea typeface="Arial"/>
                  <a:cs typeface="Arial"/>
                  <a:sym typeface="Arial"/>
                </a:rPr>
                <a:t>Keep up to date and discuss areas of relevance, approaches, ideas and concepts with all members of staff.</a:t>
              </a:r>
              <a:endParaRPr dirty="0">
                <a:solidFill>
                  <a:srgbClr val="3F3F3F"/>
                </a:solidFill>
                <a:latin typeface="Arial"/>
                <a:ea typeface="Arial"/>
                <a:cs typeface="Arial"/>
                <a:sym typeface="Arial"/>
              </a:endParaRPr>
            </a:p>
          </p:txBody>
        </p:sp>
      </p:grpSp>
      <p:grpSp>
        <p:nvGrpSpPr>
          <p:cNvPr id="800" name="Google Shape;800;p30"/>
          <p:cNvGrpSpPr/>
          <p:nvPr/>
        </p:nvGrpSpPr>
        <p:grpSpPr>
          <a:xfrm>
            <a:off x="6044726" y="2740899"/>
            <a:ext cx="5742813" cy="1071281"/>
            <a:chOff x="7382535" y="2172900"/>
            <a:chExt cx="3792811" cy="1071281"/>
          </a:xfrm>
        </p:grpSpPr>
        <p:sp>
          <p:nvSpPr>
            <p:cNvPr id="801" name="Google Shape;801;p30"/>
            <p:cNvSpPr txBox="1"/>
            <p:nvPr/>
          </p:nvSpPr>
          <p:spPr>
            <a:xfrm>
              <a:off x="7382535" y="2172900"/>
              <a:ext cx="3732600" cy="289270"/>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3F3F3F"/>
                </a:buClr>
                <a:buSzPts val="1800"/>
                <a:buFont typeface="Arial"/>
                <a:buNone/>
              </a:pPr>
              <a:r>
                <a:rPr lang="en-US" sz="1600">
                  <a:solidFill>
                    <a:srgbClr val="3F3F3F"/>
                  </a:solidFill>
                  <a:latin typeface="Arial"/>
                  <a:ea typeface="Arial"/>
                  <a:cs typeface="Arial"/>
                  <a:sym typeface="Arial"/>
                </a:rPr>
                <a:t>Measure your food waste</a:t>
              </a:r>
              <a:endParaRPr sz="1600">
                <a:solidFill>
                  <a:srgbClr val="3F3F3F"/>
                </a:solidFill>
                <a:latin typeface="Arial"/>
                <a:ea typeface="Arial"/>
                <a:cs typeface="Arial"/>
                <a:sym typeface="Arial"/>
              </a:endParaRPr>
            </a:p>
          </p:txBody>
        </p:sp>
        <p:sp>
          <p:nvSpPr>
            <p:cNvPr id="802" name="Google Shape;802;p30"/>
            <p:cNvSpPr txBox="1"/>
            <p:nvPr/>
          </p:nvSpPr>
          <p:spPr>
            <a:xfrm>
              <a:off x="7833074" y="2413225"/>
              <a:ext cx="3342272"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3F3F3F"/>
                </a:buClr>
                <a:buSzPts val="1400"/>
                <a:buFont typeface="Arial"/>
                <a:buNone/>
              </a:pPr>
              <a:r>
                <a:rPr lang="en-US" sz="1200" dirty="0">
                  <a:solidFill>
                    <a:srgbClr val="3F3F3F"/>
                  </a:solidFill>
                  <a:latin typeface="Arial"/>
                  <a:ea typeface="Arial"/>
                  <a:cs typeface="Arial"/>
                  <a:sym typeface="Arial"/>
                </a:rPr>
                <a:t>A common theme in both the waste directive and farm to fork is meeting targets in waste reduction, measuring your food waste is vital to help contribute to this target and reduce your waste (for detail about how to measure your food waste view Module 2, unit 2.1, 2.2, 2.3 )</a:t>
              </a:r>
              <a:endParaRPr dirty="0">
                <a:solidFill>
                  <a:srgbClr val="3F3F3F"/>
                </a:solidFill>
                <a:latin typeface="Arial"/>
                <a:ea typeface="Arial"/>
                <a:cs typeface="Arial"/>
                <a:sym typeface="Arial"/>
              </a:endParaRPr>
            </a:p>
          </p:txBody>
        </p:sp>
      </p:grpSp>
      <p:grpSp>
        <p:nvGrpSpPr>
          <p:cNvPr id="803" name="Google Shape;803;p30"/>
          <p:cNvGrpSpPr/>
          <p:nvPr/>
        </p:nvGrpSpPr>
        <p:grpSpPr>
          <a:xfrm>
            <a:off x="6037305" y="4316149"/>
            <a:ext cx="5744791" cy="1097690"/>
            <a:chOff x="7395558" y="2278378"/>
            <a:chExt cx="3794117" cy="1097690"/>
          </a:xfrm>
        </p:grpSpPr>
        <p:sp>
          <p:nvSpPr>
            <p:cNvPr id="804" name="Google Shape;804;p30"/>
            <p:cNvSpPr txBox="1"/>
            <p:nvPr/>
          </p:nvSpPr>
          <p:spPr>
            <a:xfrm>
              <a:off x="7395558" y="2278378"/>
              <a:ext cx="3732743" cy="289270"/>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3F3F3F"/>
                </a:buClr>
                <a:buSzPts val="1800"/>
                <a:buFont typeface="Arial"/>
                <a:buNone/>
              </a:pPr>
              <a:r>
                <a:rPr lang="en-US" sz="1600" dirty="0">
                  <a:solidFill>
                    <a:srgbClr val="3F3F3F"/>
                  </a:solidFill>
                  <a:latin typeface="Arial"/>
                  <a:ea typeface="Arial"/>
                  <a:cs typeface="Arial"/>
                  <a:sym typeface="Arial"/>
                </a:rPr>
                <a:t>Circular Business model</a:t>
              </a:r>
              <a:endParaRPr sz="1600" dirty="0">
                <a:solidFill>
                  <a:srgbClr val="3F3F3F"/>
                </a:solidFill>
                <a:latin typeface="Arial"/>
                <a:ea typeface="Arial"/>
                <a:cs typeface="Arial"/>
                <a:sym typeface="Arial"/>
              </a:endParaRPr>
            </a:p>
          </p:txBody>
        </p:sp>
        <p:sp>
          <p:nvSpPr>
            <p:cNvPr id="805" name="Google Shape;805;p30"/>
            <p:cNvSpPr txBox="1"/>
            <p:nvPr/>
          </p:nvSpPr>
          <p:spPr>
            <a:xfrm>
              <a:off x="7850998" y="2545112"/>
              <a:ext cx="3338677"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3F3F3F"/>
                </a:buClr>
                <a:buSzPts val="1400"/>
                <a:buFont typeface="Arial"/>
                <a:buNone/>
              </a:pPr>
              <a:r>
                <a:rPr lang="en-US" sz="1200" dirty="0">
                  <a:solidFill>
                    <a:srgbClr val="3F3F3F"/>
                  </a:solidFill>
                  <a:latin typeface="Arial"/>
                  <a:ea typeface="Arial"/>
                  <a:cs typeface="Arial"/>
                  <a:sym typeface="Arial"/>
                </a:rPr>
                <a:t>Explore your current business model and assess how you can integrate circular practices; this could involve communication with your suppliers and your customers, reusable packaging? Refillable packaging? Taking left over food home?</a:t>
              </a:r>
              <a:endParaRPr dirty="0">
                <a:solidFill>
                  <a:srgbClr val="3F3F3F"/>
                </a:solidFill>
                <a:latin typeface="Arial"/>
                <a:ea typeface="Arial"/>
                <a:cs typeface="Arial"/>
                <a:sym typeface="Arial"/>
              </a:endParaRPr>
            </a:p>
          </p:txBody>
        </p:sp>
      </p:grpSp>
      <p:grpSp>
        <p:nvGrpSpPr>
          <p:cNvPr id="806" name="Google Shape;806;p30"/>
          <p:cNvGrpSpPr/>
          <p:nvPr/>
        </p:nvGrpSpPr>
        <p:grpSpPr>
          <a:xfrm>
            <a:off x="6095391" y="5568732"/>
            <a:ext cx="5651863" cy="837896"/>
            <a:chOff x="7375119" y="2411647"/>
            <a:chExt cx="3732743" cy="837896"/>
          </a:xfrm>
        </p:grpSpPr>
        <p:sp>
          <p:nvSpPr>
            <p:cNvPr id="807" name="Google Shape;807;p30"/>
            <p:cNvSpPr txBox="1"/>
            <p:nvPr/>
          </p:nvSpPr>
          <p:spPr>
            <a:xfrm>
              <a:off x="7375119" y="2411647"/>
              <a:ext cx="3732743" cy="289270"/>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3F3F3F"/>
                </a:buClr>
                <a:buSzPts val="1800"/>
                <a:buFont typeface="Arial"/>
                <a:buNone/>
              </a:pPr>
              <a:r>
                <a:rPr lang="en-US" sz="1600">
                  <a:solidFill>
                    <a:srgbClr val="3F3F3F"/>
                  </a:solidFill>
                  <a:latin typeface="Arial"/>
                  <a:ea typeface="Arial"/>
                  <a:cs typeface="Arial"/>
                  <a:sym typeface="Arial"/>
                </a:rPr>
                <a:t>Donation</a:t>
              </a:r>
              <a:endParaRPr sz="1600">
                <a:solidFill>
                  <a:srgbClr val="3F3F3F"/>
                </a:solidFill>
                <a:latin typeface="Arial"/>
                <a:ea typeface="Arial"/>
                <a:cs typeface="Arial"/>
                <a:sym typeface="Arial"/>
              </a:endParaRPr>
            </a:p>
          </p:txBody>
        </p:sp>
        <p:sp>
          <p:nvSpPr>
            <p:cNvPr id="808" name="Google Shape;808;p30"/>
            <p:cNvSpPr txBox="1"/>
            <p:nvPr/>
          </p:nvSpPr>
          <p:spPr>
            <a:xfrm>
              <a:off x="7759004" y="2603253"/>
              <a:ext cx="2682554"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3F3F3F"/>
                </a:buClr>
                <a:buSzPts val="1400"/>
                <a:buFont typeface="Arial"/>
                <a:buNone/>
              </a:pPr>
              <a:r>
                <a:rPr lang="en-US" sz="1200" dirty="0">
                  <a:solidFill>
                    <a:srgbClr val="3F3F3F"/>
                  </a:solidFill>
                  <a:latin typeface="Arial"/>
                  <a:ea typeface="Arial"/>
                  <a:cs typeface="Arial"/>
                  <a:sym typeface="Arial"/>
                </a:rPr>
                <a:t>What is your country’s donation of food past its sell-by date? Explore options of teaming up with a local charity and get donating your food!</a:t>
              </a:r>
              <a:endParaRPr dirty="0">
                <a:solidFill>
                  <a:srgbClr val="3F3F3F"/>
                </a:solidFill>
                <a:latin typeface="Arial"/>
                <a:ea typeface="Arial"/>
                <a:cs typeface="Arial"/>
                <a:sym typeface="Arial"/>
              </a:endParaRPr>
            </a:p>
          </p:txBody>
        </p:sp>
      </p:grpSp>
      <p:sp>
        <p:nvSpPr>
          <p:cNvPr id="809" name="Google Shape;809;p30"/>
          <p:cNvSpPr/>
          <p:nvPr/>
        </p:nvSpPr>
        <p:spPr>
          <a:xfrm>
            <a:off x="403971" y="1611752"/>
            <a:ext cx="4431016" cy="4485950"/>
          </a:xfrm>
          <a:prstGeom prst="roundRect">
            <a:avLst>
              <a:gd name="adj" fmla="val 16667"/>
            </a:avLst>
          </a:prstGeom>
          <a:solidFill>
            <a:schemeClr val="accent1"/>
          </a:solidFill>
          <a:ln w="25400" cap="flat" cmpd="sng">
            <a:solidFill>
              <a:srgbClr val="809C4E"/>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600"/>
              <a:buFont typeface="Arial"/>
              <a:buNone/>
            </a:pPr>
            <a:endParaRPr sz="1600" dirty="0">
              <a:solidFill>
                <a:schemeClr val="bg1"/>
              </a:solidFill>
              <a:latin typeface="Arial"/>
              <a:ea typeface="Arial"/>
              <a:cs typeface="Arial"/>
              <a:sym typeface="Arial"/>
            </a:endParaRPr>
          </a:p>
          <a:p>
            <a:pPr marL="0" marR="0" lvl="0" indent="0" algn="ctr" rtl="0">
              <a:spcBef>
                <a:spcPts val="0"/>
              </a:spcBef>
              <a:spcAft>
                <a:spcPts val="0"/>
              </a:spcAft>
              <a:buClr>
                <a:schemeClr val="dk1"/>
              </a:buClr>
              <a:buSzPts val="1600"/>
              <a:buFont typeface="Arial"/>
              <a:buNone/>
            </a:pPr>
            <a:r>
              <a:rPr lang="en-US" sz="1600" dirty="0">
                <a:solidFill>
                  <a:schemeClr val="bg1"/>
                </a:solidFill>
                <a:latin typeface="Arial"/>
                <a:ea typeface="Arial"/>
                <a:cs typeface="Arial"/>
                <a:sym typeface="Arial"/>
              </a:rPr>
              <a:t>Keeping in mind the Farm to Fork strategy actions and some of the steps that the hospitality sector can apply, create a brief Farm to Fork Action Plan for your business. </a:t>
            </a:r>
            <a:endParaRPr sz="1800" dirty="0">
              <a:solidFill>
                <a:schemeClr val="bg1"/>
              </a:solidFill>
              <a:latin typeface="Arial"/>
              <a:ea typeface="Arial"/>
              <a:cs typeface="Arial"/>
              <a:sym typeface="Arial"/>
            </a:endParaRPr>
          </a:p>
          <a:p>
            <a:pPr marL="0" marR="0" lvl="0" indent="0" algn="ctr" rtl="0">
              <a:spcBef>
                <a:spcPts val="0"/>
              </a:spcBef>
              <a:spcAft>
                <a:spcPts val="0"/>
              </a:spcAft>
              <a:buClr>
                <a:schemeClr val="dk1"/>
              </a:buClr>
              <a:buSzPts val="1600"/>
              <a:buFont typeface="Arial"/>
              <a:buNone/>
            </a:pPr>
            <a:endParaRPr sz="1600" dirty="0">
              <a:solidFill>
                <a:schemeClr val="bg1"/>
              </a:solidFill>
              <a:latin typeface="Arial"/>
              <a:ea typeface="Arial"/>
              <a:cs typeface="Arial"/>
              <a:sym typeface="Arial"/>
            </a:endParaRPr>
          </a:p>
          <a:p>
            <a:pPr marL="285750" marR="0" lvl="0" indent="-285750" algn="ctr" rtl="0">
              <a:spcBef>
                <a:spcPts val="0"/>
              </a:spcBef>
              <a:spcAft>
                <a:spcPts val="0"/>
              </a:spcAft>
              <a:buClr>
                <a:schemeClr val="dk1"/>
              </a:buClr>
              <a:buSzPts val="1600"/>
              <a:buFont typeface="Arial"/>
              <a:buChar char="•"/>
            </a:pPr>
            <a:r>
              <a:rPr lang="en-US" sz="1600" dirty="0">
                <a:solidFill>
                  <a:schemeClr val="bg1"/>
                </a:solidFill>
                <a:latin typeface="Arial"/>
                <a:ea typeface="Arial"/>
                <a:cs typeface="Arial"/>
                <a:sym typeface="Arial"/>
              </a:rPr>
              <a:t>What would be the first actions you would want to implement?</a:t>
            </a:r>
            <a:endParaRPr sz="1800" dirty="0">
              <a:solidFill>
                <a:schemeClr val="bg1"/>
              </a:solidFill>
              <a:latin typeface="Arial"/>
              <a:ea typeface="Arial"/>
              <a:cs typeface="Arial"/>
              <a:sym typeface="Arial"/>
            </a:endParaRPr>
          </a:p>
          <a:p>
            <a:pPr marL="285750" marR="0" lvl="0" indent="-184150" algn="ctr" rtl="0">
              <a:spcBef>
                <a:spcPts val="0"/>
              </a:spcBef>
              <a:spcAft>
                <a:spcPts val="0"/>
              </a:spcAft>
              <a:buClr>
                <a:schemeClr val="dk1"/>
              </a:buClr>
              <a:buSzPts val="1600"/>
              <a:buFont typeface="Arial"/>
              <a:buNone/>
            </a:pPr>
            <a:endParaRPr sz="1600" dirty="0">
              <a:solidFill>
                <a:schemeClr val="bg1"/>
              </a:solidFill>
              <a:latin typeface="Arial"/>
              <a:ea typeface="Arial"/>
              <a:cs typeface="Arial"/>
              <a:sym typeface="Arial"/>
            </a:endParaRPr>
          </a:p>
          <a:p>
            <a:pPr marL="285750" marR="0" lvl="0" indent="-285750" algn="ctr" rtl="0">
              <a:spcBef>
                <a:spcPts val="0"/>
              </a:spcBef>
              <a:spcAft>
                <a:spcPts val="0"/>
              </a:spcAft>
              <a:buClr>
                <a:schemeClr val="dk1"/>
              </a:buClr>
              <a:buSzPts val="1600"/>
              <a:buFont typeface="Arial"/>
              <a:buChar char="•"/>
            </a:pPr>
            <a:r>
              <a:rPr lang="en-US" sz="1600" dirty="0">
                <a:solidFill>
                  <a:schemeClr val="bg1"/>
                </a:solidFill>
                <a:latin typeface="Arial"/>
                <a:ea typeface="Arial"/>
                <a:cs typeface="Arial"/>
                <a:sym typeface="Arial"/>
              </a:rPr>
              <a:t>Who would be responsible for their implementation?</a:t>
            </a:r>
            <a:endParaRPr sz="1800" dirty="0">
              <a:solidFill>
                <a:schemeClr val="bg1"/>
              </a:solidFill>
              <a:latin typeface="Arial"/>
              <a:ea typeface="Arial"/>
              <a:cs typeface="Arial"/>
              <a:sym typeface="Arial"/>
            </a:endParaRPr>
          </a:p>
          <a:p>
            <a:pPr marL="285750" marR="0" lvl="0" indent="-184150" algn="ctr" rtl="0">
              <a:spcBef>
                <a:spcPts val="0"/>
              </a:spcBef>
              <a:spcAft>
                <a:spcPts val="0"/>
              </a:spcAft>
              <a:buClr>
                <a:schemeClr val="dk1"/>
              </a:buClr>
              <a:buSzPts val="1600"/>
              <a:buFont typeface="Arial"/>
              <a:buNone/>
            </a:pPr>
            <a:endParaRPr sz="1600" dirty="0">
              <a:solidFill>
                <a:schemeClr val="bg1"/>
              </a:solidFill>
              <a:latin typeface="Arial"/>
              <a:ea typeface="Arial"/>
              <a:cs typeface="Arial"/>
              <a:sym typeface="Arial"/>
            </a:endParaRPr>
          </a:p>
          <a:p>
            <a:pPr marL="285750" marR="0" lvl="0" indent="-285750" algn="ctr" rtl="0">
              <a:spcBef>
                <a:spcPts val="0"/>
              </a:spcBef>
              <a:spcAft>
                <a:spcPts val="0"/>
              </a:spcAft>
              <a:buClr>
                <a:schemeClr val="dk1"/>
              </a:buClr>
              <a:buSzPts val="1600"/>
              <a:buFont typeface="Arial"/>
              <a:buChar char="•"/>
            </a:pPr>
            <a:r>
              <a:rPr lang="en-US" sz="1600" dirty="0">
                <a:solidFill>
                  <a:schemeClr val="bg1"/>
                </a:solidFill>
                <a:latin typeface="Arial"/>
                <a:ea typeface="Arial"/>
                <a:cs typeface="Arial"/>
                <a:sym typeface="Arial"/>
              </a:rPr>
              <a:t>What difficulties do you think there could be in trying to implement this? And how are you going to overcome this?</a:t>
            </a:r>
            <a:endParaRPr sz="1800" dirty="0">
              <a:solidFill>
                <a:schemeClr val="bg1"/>
              </a:solidFill>
              <a:latin typeface="Arial"/>
              <a:ea typeface="Arial"/>
              <a:cs typeface="Arial"/>
              <a:sym typeface="Arial"/>
            </a:endParaRPr>
          </a:p>
          <a:p>
            <a:pPr marL="285750" marR="0" lvl="0" indent="-171450" algn="ctr" rtl="0">
              <a:spcBef>
                <a:spcPts val="0"/>
              </a:spcBef>
              <a:spcAft>
                <a:spcPts val="0"/>
              </a:spcAft>
              <a:buClr>
                <a:schemeClr val="dk1"/>
              </a:buClr>
              <a:buSzPts val="1800"/>
              <a:buFont typeface="Arial"/>
              <a:buNone/>
            </a:pPr>
            <a:endParaRPr sz="1800" dirty="0">
              <a:solidFill>
                <a:schemeClr val="bg1"/>
              </a:solidFill>
              <a:latin typeface="Arial"/>
              <a:ea typeface="Arial"/>
              <a:cs typeface="Arial"/>
              <a:sym typeface="Arial"/>
            </a:endParaRPr>
          </a:p>
        </p:txBody>
      </p:sp>
    </p:spTree>
    <p:extLst>
      <p:ext uri="{BB962C8B-B14F-4D97-AF65-F5344CB8AC3E}">
        <p14:creationId xmlns:p14="http://schemas.microsoft.com/office/powerpoint/2010/main" val="16277789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14"/>
        <p:cNvGrpSpPr/>
        <p:nvPr/>
      </p:nvGrpSpPr>
      <p:grpSpPr>
        <a:xfrm>
          <a:off x="0" y="0"/>
          <a:ext cx="0" cy="0"/>
          <a:chOff x="0" y="0"/>
          <a:chExt cx="0" cy="0"/>
        </a:xfrm>
      </p:grpSpPr>
      <p:sp>
        <p:nvSpPr>
          <p:cNvPr id="815" name="Google Shape;815;p31"/>
          <p:cNvSpPr/>
          <p:nvPr/>
        </p:nvSpPr>
        <p:spPr>
          <a:xfrm>
            <a:off x="0" y="0"/>
            <a:ext cx="12191400" cy="129564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816" name="Google Shape;816;p31"/>
          <p:cNvSpPr/>
          <p:nvPr/>
        </p:nvSpPr>
        <p:spPr>
          <a:xfrm>
            <a:off x="1878840" y="15388"/>
            <a:ext cx="8433720" cy="136224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rgbClr val="000000"/>
              </a:buClr>
              <a:buSzPts val="4400"/>
              <a:buFont typeface="Arial"/>
              <a:buNone/>
            </a:pPr>
            <a:r>
              <a:rPr lang="en-US" sz="4400" b="1" strike="noStrike" dirty="0">
                <a:solidFill>
                  <a:srgbClr val="000000"/>
                </a:solidFill>
                <a:latin typeface="+mj-lt"/>
                <a:ea typeface="Arial"/>
                <a:cs typeface="Arial"/>
                <a:sym typeface="Arial"/>
              </a:rPr>
              <a:t>Case Study – Accor Hotels </a:t>
            </a:r>
            <a:endParaRPr sz="4400" b="0" strike="noStrike" dirty="0">
              <a:solidFill>
                <a:schemeClr val="dk1"/>
              </a:solidFill>
              <a:latin typeface="+mj-lt"/>
              <a:ea typeface="Calibri"/>
              <a:cs typeface="Calibri"/>
              <a:sym typeface="Calibri"/>
            </a:endParaRPr>
          </a:p>
        </p:txBody>
      </p:sp>
      <p:grpSp>
        <p:nvGrpSpPr>
          <p:cNvPr id="817" name="Google Shape;817;p31"/>
          <p:cNvGrpSpPr/>
          <p:nvPr/>
        </p:nvGrpSpPr>
        <p:grpSpPr>
          <a:xfrm>
            <a:off x="449088" y="1062856"/>
            <a:ext cx="11044216" cy="4947271"/>
            <a:chOff x="58652" y="401675"/>
            <a:chExt cx="11044216" cy="4947271"/>
          </a:xfrm>
        </p:grpSpPr>
        <p:sp>
          <p:nvSpPr>
            <p:cNvPr id="818" name="Google Shape;818;p31"/>
            <p:cNvSpPr/>
            <p:nvPr/>
          </p:nvSpPr>
          <p:spPr>
            <a:xfrm>
              <a:off x="58652" y="401675"/>
              <a:ext cx="2366136" cy="2366136"/>
            </a:xfrm>
            <a:prstGeom prst="roundRect">
              <a:avLst>
                <a:gd name="adj" fmla="val 10000"/>
              </a:avLst>
            </a:prstGeom>
            <a:blipFill rotWithShape="1">
              <a:blip r:embed="rId3">
                <a:alphaModFix/>
              </a:blip>
              <a:stretch>
                <a:fillRect l="-7996" r="-7997"/>
              </a:stretch>
            </a:blip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819" name="Google Shape;819;p31"/>
            <p:cNvSpPr/>
            <p:nvPr/>
          </p:nvSpPr>
          <p:spPr>
            <a:xfrm>
              <a:off x="184166" y="2546022"/>
              <a:ext cx="2773608" cy="2738968"/>
            </a:xfrm>
            <a:prstGeom prst="roundRect">
              <a:avLst>
                <a:gd name="adj" fmla="val 10000"/>
              </a:avLst>
            </a:prstGeom>
            <a:solidFill>
              <a:srgbClr val="AFD56B"/>
            </a:solidFill>
            <a:ln w="25400" cap="flat" cmpd="sng">
              <a:solidFill>
                <a:schemeClr val="lt1"/>
              </a:solidFill>
              <a:prstDash val="solid"/>
              <a:miter lim="8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820" name="Google Shape;820;p31"/>
            <p:cNvSpPr txBox="1"/>
            <p:nvPr/>
          </p:nvSpPr>
          <p:spPr>
            <a:xfrm>
              <a:off x="264388" y="2626244"/>
              <a:ext cx="2613164" cy="2578524"/>
            </a:xfrm>
            <a:prstGeom prst="rect">
              <a:avLst/>
            </a:prstGeom>
            <a:noFill/>
            <a:ln>
              <a:noFill/>
            </a:ln>
          </p:spPr>
          <p:txBody>
            <a:bodyPr spcFirstLastPara="1" wrap="square" lIns="68575" tIns="68575" rIns="68575" bIns="68575" anchor="t" anchorCtr="0">
              <a:noAutofit/>
            </a:bodyPr>
            <a:lstStyle/>
            <a:p>
              <a:pPr marL="0" marR="0" lvl="0" indent="0" algn="l" rtl="0">
                <a:lnSpc>
                  <a:spcPct val="90000"/>
                </a:lnSpc>
                <a:spcBef>
                  <a:spcPts val="0"/>
                </a:spcBef>
                <a:spcAft>
                  <a:spcPts val="0"/>
                </a:spcAft>
                <a:buClr>
                  <a:schemeClr val="dk1"/>
                </a:buClr>
                <a:buSzPts val="1800"/>
                <a:buFont typeface="Arial"/>
                <a:buNone/>
              </a:pPr>
              <a:r>
                <a:rPr lang="en-US" sz="1800" b="1">
                  <a:solidFill>
                    <a:schemeClr val="dk1"/>
                  </a:solidFill>
                  <a:latin typeface="Arial"/>
                  <a:ea typeface="Arial"/>
                  <a:cs typeface="Arial"/>
                  <a:sym typeface="Arial"/>
                </a:rPr>
                <a:t>Who?</a:t>
              </a:r>
              <a:endParaRPr sz="1800">
                <a:solidFill>
                  <a:schemeClr val="dk1"/>
                </a:solidFill>
                <a:latin typeface="Arial"/>
                <a:ea typeface="Arial"/>
                <a:cs typeface="Arial"/>
                <a:sym typeface="Arial"/>
              </a:endParaRPr>
            </a:p>
            <a:p>
              <a:pPr marL="114300" marR="0" lvl="1" indent="-114300" algn="l" rtl="0">
                <a:lnSpc>
                  <a:spcPct val="90000"/>
                </a:lnSpc>
                <a:spcBef>
                  <a:spcPts val="630"/>
                </a:spcBef>
                <a:spcAft>
                  <a:spcPts val="0"/>
                </a:spcAft>
                <a:buClr>
                  <a:schemeClr val="dk1"/>
                </a:buClr>
                <a:buSzPts val="1500"/>
                <a:buFont typeface="Arial"/>
                <a:buChar char="•"/>
              </a:pPr>
              <a:r>
                <a:rPr lang="en-US" sz="1500" b="0" i="0" u="none" strike="noStrike" cap="none">
                  <a:solidFill>
                    <a:schemeClr val="dk1"/>
                  </a:solidFill>
                  <a:latin typeface="Arial"/>
                  <a:ea typeface="Arial"/>
                  <a:cs typeface="Arial"/>
                  <a:sym typeface="Arial"/>
                </a:rPr>
                <a:t>Accor Hotels serve 150 million meals a year </a:t>
              </a:r>
              <a:endParaRPr sz="1800" b="0" i="0" u="none" strike="noStrike" cap="none">
                <a:solidFill>
                  <a:schemeClr val="dk1"/>
                </a:solidFill>
                <a:latin typeface="Arial"/>
                <a:ea typeface="Arial"/>
                <a:cs typeface="Arial"/>
                <a:sym typeface="Arial"/>
              </a:endParaRPr>
            </a:p>
            <a:p>
              <a:pPr marL="114300" marR="0" lvl="1" indent="-114300" algn="l" rtl="0">
                <a:lnSpc>
                  <a:spcPct val="90000"/>
                </a:lnSpc>
                <a:spcBef>
                  <a:spcPts val="225"/>
                </a:spcBef>
                <a:spcAft>
                  <a:spcPts val="0"/>
                </a:spcAft>
                <a:buClr>
                  <a:schemeClr val="dk1"/>
                </a:buClr>
                <a:buSzPts val="1500"/>
                <a:buFont typeface="Arial"/>
                <a:buChar char="•"/>
              </a:pPr>
              <a:r>
                <a:rPr lang="en-US" sz="1500" b="0" i="0" u="none" strike="noStrike" cap="none">
                  <a:solidFill>
                    <a:schemeClr val="dk1"/>
                  </a:solidFill>
                  <a:latin typeface="Arial"/>
                  <a:ea typeface="Arial"/>
                  <a:cs typeface="Arial"/>
                  <a:sym typeface="Arial"/>
                </a:rPr>
                <a:t>5,000+ Hotels </a:t>
              </a:r>
              <a:endParaRPr sz="1800" b="0" i="0" u="none" strike="noStrike" cap="none">
                <a:solidFill>
                  <a:schemeClr val="dk1"/>
                </a:solidFill>
                <a:latin typeface="Arial"/>
                <a:ea typeface="Arial"/>
                <a:cs typeface="Arial"/>
                <a:sym typeface="Arial"/>
              </a:endParaRPr>
            </a:p>
            <a:p>
              <a:pPr marL="114300" marR="0" lvl="1" indent="-114300" algn="l" rtl="0">
                <a:lnSpc>
                  <a:spcPct val="90000"/>
                </a:lnSpc>
                <a:spcBef>
                  <a:spcPts val="225"/>
                </a:spcBef>
                <a:spcAft>
                  <a:spcPts val="0"/>
                </a:spcAft>
                <a:buClr>
                  <a:schemeClr val="dk1"/>
                </a:buClr>
                <a:buSzPts val="1500"/>
                <a:buFont typeface="Arial"/>
                <a:buChar char="•"/>
              </a:pPr>
              <a:r>
                <a:rPr lang="en-US" sz="1500" b="0" i="0" u="none" strike="noStrike" cap="none">
                  <a:solidFill>
                    <a:schemeClr val="dk1"/>
                  </a:solidFill>
                  <a:latin typeface="Arial"/>
                  <a:ea typeface="Arial"/>
                  <a:cs typeface="Arial"/>
                  <a:sym typeface="Arial"/>
                </a:rPr>
                <a:t>110 countries</a:t>
              </a:r>
              <a:endParaRPr sz="1800" b="0" i="0" u="none" strike="noStrike" cap="none">
                <a:solidFill>
                  <a:schemeClr val="dk1"/>
                </a:solidFill>
                <a:latin typeface="Arial"/>
                <a:ea typeface="Arial"/>
                <a:cs typeface="Arial"/>
                <a:sym typeface="Arial"/>
              </a:endParaRPr>
            </a:p>
            <a:p>
              <a:pPr marL="114300" marR="0" lvl="1" indent="-19050" algn="l" rtl="0">
                <a:lnSpc>
                  <a:spcPct val="90000"/>
                </a:lnSpc>
                <a:spcBef>
                  <a:spcPts val="225"/>
                </a:spcBef>
                <a:spcAft>
                  <a:spcPts val="0"/>
                </a:spcAft>
                <a:buClr>
                  <a:schemeClr val="dk1"/>
                </a:buClr>
                <a:buSzPts val="1500"/>
                <a:buFont typeface="Arial"/>
                <a:buNone/>
              </a:pPr>
              <a:endParaRPr sz="1500" b="0" i="0" u="none" strike="noStrike" cap="none">
                <a:solidFill>
                  <a:schemeClr val="lt1"/>
                </a:solidFill>
                <a:latin typeface="Arial"/>
                <a:ea typeface="Arial"/>
                <a:cs typeface="Arial"/>
                <a:sym typeface="Arial"/>
              </a:endParaRPr>
            </a:p>
            <a:p>
              <a:pPr marL="114300" marR="0" lvl="1" indent="-19050" algn="l" rtl="0">
                <a:lnSpc>
                  <a:spcPct val="90000"/>
                </a:lnSpc>
                <a:spcBef>
                  <a:spcPts val="225"/>
                </a:spcBef>
                <a:spcAft>
                  <a:spcPts val="0"/>
                </a:spcAft>
                <a:buClr>
                  <a:schemeClr val="dk1"/>
                </a:buClr>
                <a:buSzPts val="1500"/>
                <a:buFont typeface="Arial"/>
                <a:buNone/>
              </a:pPr>
              <a:endParaRPr sz="1500" b="0" i="0" u="none" strike="noStrike" cap="none">
                <a:solidFill>
                  <a:schemeClr val="lt1"/>
                </a:solidFill>
                <a:latin typeface="Arial"/>
                <a:ea typeface="Arial"/>
                <a:cs typeface="Arial"/>
                <a:sym typeface="Arial"/>
              </a:endParaRPr>
            </a:p>
            <a:p>
              <a:pPr marL="114300" marR="0" lvl="1" indent="-19050" algn="l" rtl="0">
                <a:lnSpc>
                  <a:spcPct val="90000"/>
                </a:lnSpc>
                <a:spcBef>
                  <a:spcPts val="225"/>
                </a:spcBef>
                <a:spcAft>
                  <a:spcPts val="0"/>
                </a:spcAft>
                <a:buClr>
                  <a:schemeClr val="dk1"/>
                </a:buClr>
                <a:buSzPts val="1500"/>
                <a:buFont typeface="Arial"/>
                <a:buNone/>
              </a:pPr>
              <a:endParaRPr sz="1500" b="0" i="0" u="none" strike="noStrike" cap="none">
                <a:solidFill>
                  <a:schemeClr val="lt1"/>
                </a:solidFill>
                <a:latin typeface="Arial"/>
                <a:ea typeface="Arial"/>
                <a:cs typeface="Arial"/>
                <a:sym typeface="Arial"/>
              </a:endParaRPr>
            </a:p>
          </p:txBody>
        </p:sp>
        <p:sp>
          <p:nvSpPr>
            <p:cNvPr id="821" name="Google Shape;821;p31"/>
            <p:cNvSpPr/>
            <p:nvPr/>
          </p:nvSpPr>
          <p:spPr>
            <a:xfrm>
              <a:off x="2894969" y="1608576"/>
              <a:ext cx="462411" cy="568549"/>
            </a:xfrm>
            <a:prstGeom prst="rightArrow">
              <a:avLst>
                <a:gd name="adj1" fmla="val 60000"/>
                <a:gd name="adj2" fmla="val 50000"/>
              </a:avLst>
            </a:prstGeom>
            <a:solidFill>
              <a:srgbClr val="D4E7B7"/>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822" name="Google Shape;822;p31"/>
            <p:cNvSpPr txBox="1"/>
            <p:nvPr/>
          </p:nvSpPr>
          <p:spPr>
            <a:xfrm>
              <a:off x="2894969" y="1722286"/>
              <a:ext cx="323688" cy="34112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2500"/>
                <a:buFont typeface="Arial"/>
                <a:buNone/>
              </a:pPr>
              <a:endParaRPr sz="2500">
                <a:solidFill>
                  <a:schemeClr val="lt1"/>
                </a:solidFill>
                <a:latin typeface="Arial"/>
                <a:ea typeface="Arial"/>
                <a:cs typeface="Arial"/>
                <a:sym typeface="Arial"/>
              </a:endParaRPr>
            </a:p>
          </p:txBody>
        </p:sp>
        <p:sp>
          <p:nvSpPr>
            <p:cNvPr id="823" name="Google Shape;823;p31"/>
            <p:cNvSpPr/>
            <p:nvPr/>
          </p:nvSpPr>
          <p:spPr>
            <a:xfrm>
              <a:off x="3737552" y="818789"/>
              <a:ext cx="2366136" cy="2366136"/>
            </a:xfrm>
            <a:prstGeom prst="roundRect">
              <a:avLst>
                <a:gd name="adj" fmla="val 10000"/>
              </a:avLst>
            </a:prstGeom>
            <a:blipFill rotWithShape="1">
              <a:blip r:embed="rId4">
                <a:alphaModFix/>
              </a:blip>
              <a:stretch>
                <a:fillRect l="-50000" r="-50000"/>
              </a:stretch>
            </a:blipFill>
            <a:ln w="25400" cap="flat" cmpd="sng">
              <a:solidFill>
                <a:schemeClr val="lt1"/>
              </a:solidFill>
              <a:prstDash val="solid"/>
              <a:miter lim="8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824" name="Google Shape;824;p31"/>
            <p:cNvSpPr/>
            <p:nvPr/>
          </p:nvSpPr>
          <p:spPr>
            <a:xfrm>
              <a:off x="3874790" y="2439368"/>
              <a:ext cx="3250976" cy="2881173"/>
            </a:xfrm>
            <a:prstGeom prst="roundRect">
              <a:avLst>
                <a:gd name="adj" fmla="val 10000"/>
              </a:avLst>
            </a:prstGeom>
            <a:solidFill>
              <a:srgbClr val="AFD56B"/>
            </a:solidFill>
            <a:ln w="25400" cap="flat" cmpd="sng">
              <a:solidFill>
                <a:schemeClr val="lt1"/>
              </a:solidFill>
              <a:prstDash val="solid"/>
              <a:miter lim="8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825" name="Google Shape;825;p31"/>
            <p:cNvSpPr txBox="1"/>
            <p:nvPr/>
          </p:nvSpPr>
          <p:spPr>
            <a:xfrm>
              <a:off x="4000101" y="2435156"/>
              <a:ext cx="3082200" cy="2889600"/>
            </a:xfrm>
            <a:prstGeom prst="rect">
              <a:avLst/>
            </a:prstGeom>
            <a:noFill/>
            <a:ln>
              <a:noFill/>
            </a:ln>
          </p:spPr>
          <p:txBody>
            <a:bodyPr spcFirstLastPara="1" wrap="square" lIns="68575" tIns="68575" rIns="68575" bIns="68575" anchor="t" anchorCtr="0">
              <a:noAutofit/>
            </a:bodyPr>
            <a:lstStyle/>
            <a:p>
              <a:pPr marL="0" marR="0" lvl="0" indent="0" algn="l" rtl="0">
                <a:lnSpc>
                  <a:spcPct val="90000"/>
                </a:lnSpc>
                <a:spcBef>
                  <a:spcPts val="0"/>
                </a:spcBef>
                <a:spcAft>
                  <a:spcPts val="0"/>
                </a:spcAft>
                <a:buClr>
                  <a:schemeClr val="dk1"/>
                </a:buClr>
                <a:buSzPts val="1800"/>
                <a:buFont typeface="Arial"/>
                <a:buNone/>
              </a:pPr>
              <a:r>
                <a:rPr lang="en-US" sz="1800" b="1">
                  <a:solidFill>
                    <a:schemeClr val="dk1"/>
                  </a:solidFill>
                  <a:latin typeface="Arial"/>
                  <a:ea typeface="Arial"/>
                  <a:cs typeface="Arial"/>
                  <a:sym typeface="Arial"/>
                </a:rPr>
                <a:t>What have they implemented?</a:t>
              </a:r>
              <a:endParaRPr sz="1800">
                <a:solidFill>
                  <a:schemeClr val="dk1"/>
                </a:solidFill>
                <a:latin typeface="Arial"/>
                <a:ea typeface="Arial"/>
                <a:cs typeface="Arial"/>
                <a:sym typeface="Arial"/>
              </a:endParaRPr>
            </a:p>
            <a:p>
              <a:pPr marL="114300" marR="0" lvl="1" indent="-114300" algn="l" rtl="0">
                <a:lnSpc>
                  <a:spcPct val="90000"/>
                </a:lnSpc>
                <a:spcBef>
                  <a:spcPts val="630"/>
                </a:spcBef>
                <a:spcAft>
                  <a:spcPts val="0"/>
                </a:spcAft>
                <a:buClr>
                  <a:schemeClr val="dk1"/>
                </a:buClr>
                <a:buSzPts val="1500"/>
                <a:buFont typeface="Arial"/>
                <a:buChar char="•"/>
              </a:pPr>
              <a:r>
                <a:rPr lang="en-US" sz="1500" b="0" i="0" u="none" strike="noStrike" cap="none">
                  <a:solidFill>
                    <a:schemeClr val="dk1"/>
                  </a:solidFill>
                  <a:latin typeface="Arial"/>
                  <a:ea typeface="Arial"/>
                  <a:cs typeface="Arial"/>
                  <a:sym typeface="Arial"/>
                </a:rPr>
                <a:t>(France) : reuses unconsumed breakfast pastries to make puddings.</a:t>
              </a:r>
              <a:endParaRPr sz="1500" b="0" i="0" u="none" strike="noStrike" cap="none">
                <a:solidFill>
                  <a:schemeClr val="dk1"/>
                </a:solidFill>
                <a:latin typeface="Arial"/>
                <a:ea typeface="Arial"/>
                <a:cs typeface="Arial"/>
                <a:sym typeface="Arial"/>
              </a:endParaRPr>
            </a:p>
            <a:p>
              <a:pPr marL="114300" marR="0" lvl="1" indent="-114300" algn="l" rtl="0">
                <a:lnSpc>
                  <a:spcPct val="90000"/>
                </a:lnSpc>
                <a:spcBef>
                  <a:spcPts val="225"/>
                </a:spcBef>
                <a:spcAft>
                  <a:spcPts val="0"/>
                </a:spcAft>
                <a:buClr>
                  <a:schemeClr val="dk1"/>
                </a:buClr>
                <a:buSzPts val="1500"/>
                <a:buFont typeface="Arial"/>
                <a:buChar char="•"/>
              </a:pPr>
              <a:r>
                <a:rPr lang="en-US" sz="1500" b="0" i="0" u="none" strike="noStrike" cap="none">
                  <a:solidFill>
                    <a:schemeClr val="dk1"/>
                  </a:solidFill>
                  <a:latin typeface="Arial"/>
                  <a:ea typeface="Arial"/>
                  <a:cs typeface="Arial"/>
                  <a:sym typeface="Arial"/>
                </a:rPr>
                <a:t>New Zealand) : transforms its unconsumed milk into cheese.</a:t>
              </a:r>
              <a:endParaRPr sz="1500" b="0" i="0" u="none" strike="noStrike" cap="none">
                <a:solidFill>
                  <a:schemeClr val="dk1"/>
                </a:solidFill>
                <a:latin typeface="Arial"/>
                <a:ea typeface="Arial"/>
                <a:cs typeface="Arial"/>
                <a:sym typeface="Arial"/>
              </a:endParaRPr>
            </a:p>
            <a:p>
              <a:pPr marL="114300" marR="0" lvl="1" indent="-114300" algn="l" rtl="0">
                <a:lnSpc>
                  <a:spcPct val="90000"/>
                </a:lnSpc>
                <a:spcBef>
                  <a:spcPts val="225"/>
                </a:spcBef>
                <a:spcAft>
                  <a:spcPts val="0"/>
                </a:spcAft>
                <a:buClr>
                  <a:schemeClr val="dk1"/>
                </a:buClr>
                <a:buSzPts val="1500"/>
                <a:buFont typeface="Arial"/>
                <a:buChar char="•"/>
              </a:pPr>
              <a:r>
                <a:rPr lang="en-US" sz="1500" b="0" i="0" u="none" strike="noStrike" cap="none">
                  <a:solidFill>
                    <a:schemeClr val="dk1"/>
                  </a:solidFill>
                  <a:latin typeface="Arial"/>
                  <a:ea typeface="Arial"/>
                  <a:cs typeface="Arial"/>
                  <a:sym typeface="Arial"/>
                </a:rPr>
                <a:t>raise employees’ and guests’ awareness of food waste</a:t>
              </a:r>
              <a:endParaRPr sz="1500" b="0" i="0" u="none" strike="noStrike" cap="none">
                <a:solidFill>
                  <a:schemeClr val="dk1"/>
                </a:solidFill>
                <a:latin typeface="Arial"/>
                <a:ea typeface="Arial"/>
                <a:cs typeface="Arial"/>
                <a:sym typeface="Arial"/>
              </a:endParaRPr>
            </a:p>
            <a:p>
              <a:pPr marL="114300" marR="0" lvl="1" indent="-114300" algn="l" rtl="0">
                <a:lnSpc>
                  <a:spcPct val="90000"/>
                </a:lnSpc>
                <a:spcBef>
                  <a:spcPts val="225"/>
                </a:spcBef>
                <a:spcAft>
                  <a:spcPts val="0"/>
                </a:spcAft>
                <a:buClr>
                  <a:schemeClr val="dk1"/>
                </a:buClr>
                <a:buSzPts val="1500"/>
                <a:buFont typeface="Arial"/>
                <a:buChar char="•"/>
              </a:pPr>
              <a:r>
                <a:rPr lang="en-US" sz="1500" b="0" i="0" u="none" strike="noStrike" cap="none">
                  <a:solidFill>
                    <a:schemeClr val="dk1"/>
                  </a:solidFill>
                  <a:latin typeface="Arial"/>
                  <a:ea typeface="Arial"/>
                  <a:cs typeface="Arial"/>
                  <a:sym typeface="Arial"/>
                </a:rPr>
                <a:t>Launched an action plan for all hotels to use</a:t>
              </a:r>
              <a:endParaRPr sz="1800" b="0" i="0" u="none" strike="noStrike" cap="none">
                <a:solidFill>
                  <a:schemeClr val="dk1"/>
                </a:solidFill>
                <a:latin typeface="Arial"/>
                <a:ea typeface="Arial"/>
                <a:cs typeface="Arial"/>
                <a:sym typeface="Arial"/>
              </a:endParaRPr>
            </a:p>
            <a:p>
              <a:pPr marL="114300" marR="0" lvl="1" indent="-114300" algn="l" rtl="0">
                <a:lnSpc>
                  <a:spcPct val="90000"/>
                </a:lnSpc>
                <a:spcBef>
                  <a:spcPts val="225"/>
                </a:spcBef>
                <a:spcAft>
                  <a:spcPts val="0"/>
                </a:spcAft>
                <a:buClr>
                  <a:schemeClr val="dk1"/>
                </a:buClr>
                <a:buSzPts val="1500"/>
                <a:buFont typeface="Arial"/>
                <a:buChar char="•"/>
              </a:pPr>
              <a:r>
                <a:rPr lang="en-US" sz="1500" b="0" i="0" u="none" strike="noStrike" cap="none">
                  <a:solidFill>
                    <a:schemeClr val="dk1"/>
                  </a:solidFill>
                  <a:latin typeface="Arial"/>
                  <a:ea typeface="Arial"/>
                  <a:cs typeface="Arial"/>
                  <a:sym typeface="Arial"/>
                </a:rPr>
                <a:t>Urban vegetable gardens </a:t>
              </a:r>
              <a:endParaRPr sz="1800" b="0" i="0" u="none" strike="noStrike" cap="none">
                <a:solidFill>
                  <a:schemeClr val="dk1"/>
                </a:solidFill>
                <a:latin typeface="Arial"/>
                <a:ea typeface="Arial"/>
                <a:cs typeface="Arial"/>
                <a:sym typeface="Arial"/>
              </a:endParaRPr>
            </a:p>
          </p:txBody>
        </p:sp>
        <p:sp>
          <p:nvSpPr>
            <p:cNvPr id="826" name="Google Shape;826;p31"/>
            <p:cNvSpPr/>
            <p:nvPr/>
          </p:nvSpPr>
          <p:spPr>
            <a:xfrm rot="10074">
              <a:off x="6763645" y="1418026"/>
              <a:ext cx="586313" cy="568549"/>
            </a:xfrm>
            <a:prstGeom prst="rightArrow">
              <a:avLst>
                <a:gd name="adj1" fmla="val 60000"/>
                <a:gd name="adj2" fmla="val 50000"/>
              </a:avLst>
            </a:prstGeom>
            <a:solidFill>
              <a:srgbClr val="D4E7B7"/>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827" name="Google Shape;827;p31"/>
            <p:cNvSpPr txBox="1"/>
            <p:nvPr/>
          </p:nvSpPr>
          <p:spPr>
            <a:xfrm rot="10074">
              <a:off x="6763645" y="1531486"/>
              <a:ext cx="415748" cy="34112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2500"/>
                <a:buFont typeface="Arial"/>
                <a:buNone/>
              </a:pPr>
              <a:endParaRPr sz="2500">
                <a:solidFill>
                  <a:schemeClr val="lt1"/>
                </a:solidFill>
                <a:latin typeface="Arial"/>
                <a:ea typeface="Arial"/>
                <a:cs typeface="Arial"/>
                <a:sym typeface="Arial"/>
              </a:endParaRPr>
            </a:p>
          </p:txBody>
        </p:sp>
        <p:sp>
          <p:nvSpPr>
            <p:cNvPr id="828" name="Google Shape;828;p31"/>
            <p:cNvSpPr/>
            <p:nvPr/>
          </p:nvSpPr>
          <p:spPr>
            <a:xfrm>
              <a:off x="7778863" y="830632"/>
              <a:ext cx="2366136" cy="2366136"/>
            </a:xfrm>
            <a:prstGeom prst="roundRect">
              <a:avLst>
                <a:gd name="adj" fmla="val 10000"/>
              </a:avLst>
            </a:prstGeom>
            <a:blipFill rotWithShape="1">
              <a:blip r:embed="rId5">
                <a:alphaModFix/>
              </a:blip>
              <a:stretch>
                <a:fillRect l="-24995" r="-24994"/>
              </a:stretch>
            </a:blipFill>
            <a:ln w="25400" cap="flat" cmpd="sng">
              <a:solidFill>
                <a:schemeClr val="lt1"/>
              </a:solidFill>
              <a:prstDash val="solid"/>
              <a:miter lim="8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829" name="Google Shape;829;p31"/>
            <p:cNvSpPr/>
            <p:nvPr/>
          </p:nvSpPr>
          <p:spPr>
            <a:xfrm>
              <a:off x="8124636" y="2459492"/>
              <a:ext cx="2978232" cy="2889454"/>
            </a:xfrm>
            <a:prstGeom prst="roundRect">
              <a:avLst>
                <a:gd name="adj" fmla="val 10000"/>
              </a:avLst>
            </a:prstGeom>
            <a:solidFill>
              <a:srgbClr val="AFD56B"/>
            </a:solidFill>
            <a:ln w="25400" cap="flat" cmpd="sng">
              <a:solidFill>
                <a:schemeClr val="lt1"/>
              </a:solidFill>
              <a:prstDash val="solid"/>
              <a:miter lim="8000"/>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830" name="Google Shape;830;p31"/>
            <p:cNvSpPr txBox="1"/>
            <p:nvPr/>
          </p:nvSpPr>
          <p:spPr>
            <a:xfrm>
              <a:off x="8209265" y="2544121"/>
              <a:ext cx="2808974" cy="2720196"/>
            </a:xfrm>
            <a:prstGeom prst="rect">
              <a:avLst/>
            </a:prstGeom>
            <a:noFill/>
            <a:ln>
              <a:noFill/>
            </a:ln>
          </p:spPr>
          <p:txBody>
            <a:bodyPr spcFirstLastPara="1" wrap="square" lIns="68575" tIns="68575" rIns="68575" bIns="68575" anchor="t" anchorCtr="0">
              <a:noAutofit/>
            </a:bodyPr>
            <a:lstStyle/>
            <a:p>
              <a:pPr marL="0" marR="0" lvl="0" indent="0" algn="l" rtl="0">
                <a:lnSpc>
                  <a:spcPct val="90000"/>
                </a:lnSpc>
                <a:spcBef>
                  <a:spcPts val="0"/>
                </a:spcBef>
                <a:spcAft>
                  <a:spcPts val="0"/>
                </a:spcAft>
                <a:buClr>
                  <a:schemeClr val="dk1"/>
                </a:buClr>
                <a:buSzPts val="1800"/>
                <a:buFont typeface="Arial"/>
                <a:buNone/>
              </a:pPr>
              <a:r>
                <a:rPr lang="en-US" sz="1800" b="1">
                  <a:solidFill>
                    <a:schemeClr val="dk1"/>
                  </a:solidFill>
                  <a:latin typeface="Arial"/>
                  <a:ea typeface="Arial"/>
                  <a:cs typeface="Arial"/>
                  <a:sym typeface="Arial"/>
                </a:rPr>
                <a:t>Results</a:t>
              </a:r>
              <a:endParaRPr sz="1800">
                <a:solidFill>
                  <a:schemeClr val="dk1"/>
                </a:solidFill>
                <a:latin typeface="Arial"/>
                <a:ea typeface="Arial"/>
                <a:cs typeface="Arial"/>
                <a:sym typeface="Arial"/>
              </a:endParaRPr>
            </a:p>
            <a:p>
              <a:pPr marL="114300" marR="0" lvl="1" indent="-114300" algn="l" rtl="0">
                <a:lnSpc>
                  <a:spcPct val="90000"/>
                </a:lnSpc>
                <a:spcBef>
                  <a:spcPts val="630"/>
                </a:spcBef>
                <a:spcAft>
                  <a:spcPts val="0"/>
                </a:spcAft>
                <a:buClr>
                  <a:schemeClr val="dk1"/>
                </a:buClr>
                <a:buSzPts val="1500"/>
                <a:buFont typeface="Arial"/>
                <a:buChar char="•"/>
              </a:pPr>
              <a:r>
                <a:rPr lang="en-US" sz="1500" b="0" i="0" u="none" strike="noStrike" cap="none">
                  <a:solidFill>
                    <a:schemeClr val="dk1"/>
                  </a:solidFill>
                  <a:latin typeface="Arial"/>
                  <a:ea typeface="Arial"/>
                  <a:cs typeface="Arial"/>
                  <a:sym typeface="Arial"/>
                </a:rPr>
                <a:t>A 50% reduction in food waste in value</a:t>
              </a:r>
              <a:endParaRPr sz="1500" b="0" i="0" u="none" strike="noStrike" cap="none">
                <a:solidFill>
                  <a:schemeClr val="dk1"/>
                </a:solidFill>
                <a:latin typeface="Arial"/>
                <a:ea typeface="Arial"/>
                <a:cs typeface="Arial"/>
                <a:sym typeface="Arial"/>
              </a:endParaRPr>
            </a:p>
            <a:p>
              <a:pPr marL="114300" marR="0" lvl="1" indent="-114300" algn="l" rtl="0">
                <a:lnSpc>
                  <a:spcPct val="90000"/>
                </a:lnSpc>
                <a:spcBef>
                  <a:spcPts val="225"/>
                </a:spcBef>
                <a:spcAft>
                  <a:spcPts val="0"/>
                </a:spcAft>
                <a:buClr>
                  <a:schemeClr val="dk1"/>
                </a:buClr>
                <a:buSzPts val="1500"/>
                <a:buFont typeface="Arial"/>
                <a:buChar char="•"/>
              </a:pPr>
              <a:r>
                <a:rPr lang="en-US" sz="1500" b="0" i="0" u="none" strike="noStrike" cap="none">
                  <a:solidFill>
                    <a:schemeClr val="dk1"/>
                  </a:solidFill>
                  <a:latin typeface="Arial"/>
                  <a:ea typeface="Arial"/>
                  <a:cs typeface="Arial"/>
                  <a:sym typeface="Arial"/>
                </a:rPr>
                <a:t>$60,000 in estimated annual savings</a:t>
              </a:r>
              <a:endParaRPr sz="1800" b="0" i="0" u="none" strike="noStrike" cap="none">
                <a:solidFill>
                  <a:schemeClr val="dk1"/>
                </a:solidFill>
                <a:latin typeface="Arial"/>
                <a:ea typeface="Arial"/>
                <a:cs typeface="Arial"/>
                <a:sym typeface="Arial"/>
              </a:endParaRPr>
            </a:p>
            <a:p>
              <a:pPr marL="114300" marR="0" lvl="1" indent="-114300" algn="l" rtl="0">
                <a:lnSpc>
                  <a:spcPct val="90000"/>
                </a:lnSpc>
                <a:spcBef>
                  <a:spcPts val="225"/>
                </a:spcBef>
                <a:spcAft>
                  <a:spcPts val="0"/>
                </a:spcAft>
                <a:buClr>
                  <a:schemeClr val="dk1"/>
                </a:buClr>
                <a:buSzPts val="1500"/>
                <a:buFont typeface="Arial"/>
                <a:buChar char="•"/>
              </a:pPr>
              <a:r>
                <a:rPr lang="en-US" sz="1500" b="0" i="0" u="none" strike="noStrike" cap="none">
                  <a:solidFill>
                    <a:schemeClr val="dk1"/>
                  </a:solidFill>
                  <a:latin typeface="Arial"/>
                  <a:ea typeface="Arial"/>
                  <a:cs typeface="Arial"/>
                  <a:sym typeface="Arial"/>
                </a:rPr>
                <a:t>A 14% decrease in the weight of food waste per meal served</a:t>
              </a:r>
              <a:endParaRPr sz="1800" b="0" i="0" u="none" strike="noStrike" cap="none">
                <a:solidFill>
                  <a:schemeClr val="dk1"/>
                </a:solidFill>
                <a:latin typeface="Arial"/>
                <a:ea typeface="Arial"/>
                <a:cs typeface="Arial"/>
                <a:sym typeface="Arial"/>
              </a:endParaRPr>
            </a:p>
            <a:p>
              <a:pPr marL="114300" marR="0" lvl="1" indent="-19050" algn="l" rtl="0">
                <a:lnSpc>
                  <a:spcPct val="90000"/>
                </a:lnSpc>
                <a:spcBef>
                  <a:spcPts val="225"/>
                </a:spcBef>
                <a:spcAft>
                  <a:spcPts val="0"/>
                </a:spcAft>
                <a:buClr>
                  <a:schemeClr val="dk1"/>
                </a:buClr>
                <a:buSzPts val="1500"/>
                <a:buFont typeface="Arial"/>
                <a:buNone/>
              </a:pPr>
              <a:endParaRPr sz="1500" b="0" i="0" u="none" strike="noStrike" cap="none">
                <a:solidFill>
                  <a:schemeClr val="lt1"/>
                </a:solidFill>
                <a:latin typeface="Arial"/>
                <a:ea typeface="Arial"/>
                <a:cs typeface="Arial"/>
                <a:sym typeface="Arial"/>
              </a:endParaRPr>
            </a:p>
          </p:txBody>
        </p:sp>
      </p:grpSp>
    </p:spTree>
    <p:extLst>
      <p:ext uri="{BB962C8B-B14F-4D97-AF65-F5344CB8AC3E}">
        <p14:creationId xmlns:p14="http://schemas.microsoft.com/office/powerpoint/2010/main" val="2213027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845"/>
        <p:cNvGrpSpPr/>
        <p:nvPr/>
      </p:nvGrpSpPr>
      <p:grpSpPr>
        <a:xfrm>
          <a:off x="0" y="0"/>
          <a:ext cx="0" cy="0"/>
          <a:chOff x="0" y="0"/>
          <a:chExt cx="0" cy="0"/>
        </a:xfrm>
      </p:grpSpPr>
      <p:sp>
        <p:nvSpPr>
          <p:cNvPr id="846" name="Google Shape;846;p33"/>
          <p:cNvSpPr/>
          <p:nvPr/>
        </p:nvSpPr>
        <p:spPr>
          <a:xfrm>
            <a:off x="0" y="0"/>
            <a:ext cx="12191400" cy="129564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847" name="Google Shape;847;p33"/>
          <p:cNvSpPr/>
          <p:nvPr/>
        </p:nvSpPr>
        <p:spPr>
          <a:xfrm>
            <a:off x="3535200" y="0"/>
            <a:ext cx="8433720" cy="136224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400"/>
              <a:buFont typeface="Arial"/>
              <a:buNone/>
            </a:pPr>
            <a:r>
              <a:rPr lang="en-US" sz="4400" b="1" strike="noStrike" dirty="0">
                <a:solidFill>
                  <a:srgbClr val="000000"/>
                </a:solidFill>
                <a:latin typeface="+mj-lt"/>
                <a:ea typeface="Arial"/>
                <a:cs typeface="Arial"/>
                <a:sym typeface="Arial"/>
              </a:rPr>
              <a:t>Conclusions</a:t>
            </a:r>
            <a:endParaRPr sz="4400" b="0" strike="noStrike" dirty="0">
              <a:solidFill>
                <a:schemeClr val="dk1"/>
              </a:solidFill>
              <a:latin typeface="+mj-lt"/>
              <a:ea typeface="Calibri"/>
              <a:cs typeface="Calibri"/>
              <a:sym typeface="Calibri"/>
            </a:endParaRPr>
          </a:p>
        </p:txBody>
      </p:sp>
      <p:sp>
        <p:nvSpPr>
          <p:cNvPr id="848" name="Google Shape;848;p33"/>
          <p:cNvSpPr/>
          <p:nvPr/>
        </p:nvSpPr>
        <p:spPr>
          <a:xfrm>
            <a:off x="1953180" y="1411740"/>
            <a:ext cx="8285040" cy="4034520"/>
          </a:xfrm>
          <a:prstGeom prst="rect">
            <a:avLst/>
          </a:prstGeom>
          <a:noFill/>
          <a:ln>
            <a:noFill/>
          </a:ln>
        </p:spPr>
        <p:txBody>
          <a:bodyPr spcFirstLastPara="1" wrap="square" lIns="91425" tIns="45700" rIns="91425" bIns="45700" anchor="t" anchorCtr="0">
            <a:normAutofit/>
          </a:bodyPr>
          <a:lstStyle/>
          <a:p>
            <a:pPr marL="360" marR="0" lvl="0" indent="0" algn="l" rtl="0">
              <a:lnSpc>
                <a:spcPct val="80000"/>
              </a:lnSpc>
              <a:spcBef>
                <a:spcPts val="0"/>
              </a:spcBef>
              <a:spcAft>
                <a:spcPts val="0"/>
              </a:spcAft>
              <a:buClr>
                <a:schemeClr val="dk1"/>
              </a:buClr>
              <a:buSzPts val="2220"/>
              <a:buFont typeface="Arial"/>
              <a:buNone/>
            </a:pPr>
            <a:endParaRPr sz="2220" b="0" strike="noStrike" dirty="0">
              <a:solidFill>
                <a:srgbClr val="7030A0"/>
              </a:solidFill>
              <a:ea typeface="Calibri"/>
              <a:cs typeface="Calibri"/>
              <a:sym typeface="Calibri"/>
            </a:endParaRPr>
          </a:p>
          <a:p>
            <a:pPr marL="343260" marR="0" lvl="0" indent="-342900" algn="l" rtl="0">
              <a:lnSpc>
                <a:spcPct val="80000"/>
              </a:lnSpc>
              <a:spcBef>
                <a:spcPts val="0"/>
              </a:spcBef>
              <a:spcAft>
                <a:spcPts val="0"/>
              </a:spcAft>
              <a:buClr>
                <a:srgbClr val="3F3F3F"/>
              </a:buClr>
              <a:buSzPts val="2220"/>
              <a:buFont typeface="Arial"/>
              <a:buChar char="•"/>
            </a:pPr>
            <a:r>
              <a:rPr lang="en-US" sz="2220" dirty="0">
                <a:solidFill>
                  <a:srgbClr val="7030A0"/>
                </a:solidFill>
                <a:ea typeface="Arial"/>
                <a:cs typeface="Arial"/>
                <a:sym typeface="Arial"/>
              </a:rPr>
              <a:t>You have learned how to identify the EU legislation and national legislation on food waste and understand it is important to stay updated on your country’s food waste legislation</a:t>
            </a:r>
            <a:endParaRPr sz="1800" dirty="0">
              <a:solidFill>
                <a:srgbClr val="7030A0"/>
              </a:solidFill>
              <a:ea typeface="Arial"/>
              <a:cs typeface="Arial"/>
              <a:sym typeface="Arial"/>
            </a:endParaRPr>
          </a:p>
          <a:p>
            <a:pPr marL="343260" marR="0" lvl="0" indent="-201930" algn="l" rtl="0">
              <a:lnSpc>
                <a:spcPct val="80000"/>
              </a:lnSpc>
              <a:spcBef>
                <a:spcPts val="600"/>
              </a:spcBef>
              <a:spcAft>
                <a:spcPts val="0"/>
              </a:spcAft>
              <a:buClr>
                <a:schemeClr val="dk1"/>
              </a:buClr>
              <a:buSzPts val="2220"/>
              <a:buFont typeface="Arial"/>
              <a:buNone/>
            </a:pPr>
            <a:endParaRPr sz="2220" dirty="0">
              <a:solidFill>
                <a:srgbClr val="7030A0"/>
              </a:solidFill>
              <a:ea typeface="Arial"/>
              <a:cs typeface="Arial"/>
              <a:sym typeface="Arial"/>
            </a:endParaRPr>
          </a:p>
          <a:p>
            <a:pPr marL="343260" marR="0" lvl="0" indent="-342900" algn="l" rtl="0">
              <a:lnSpc>
                <a:spcPct val="80000"/>
              </a:lnSpc>
              <a:spcBef>
                <a:spcPts val="600"/>
              </a:spcBef>
              <a:spcAft>
                <a:spcPts val="0"/>
              </a:spcAft>
              <a:buClr>
                <a:srgbClr val="3F3F3F"/>
              </a:buClr>
              <a:buSzPts val="2220"/>
              <a:buFont typeface="Arial"/>
              <a:buChar char="•"/>
            </a:pPr>
            <a:r>
              <a:rPr lang="en-US" sz="2220" dirty="0">
                <a:solidFill>
                  <a:srgbClr val="7030A0"/>
                </a:solidFill>
                <a:ea typeface="Arial"/>
                <a:cs typeface="Arial"/>
                <a:sym typeface="Arial"/>
              </a:rPr>
              <a:t>You have learned about the EU’s target in reducing food waste, importantly you understand the EU’s recent Farm to Fork Strategy and can list the actions they want to take in reducing food waste </a:t>
            </a:r>
            <a:endParaRPr sz="1800" dirty="0">
              <a:solidFill>
                <a:srgbClr val="7030A0"/>
              </a:solidFill>
              <a:ea typeface="Arial"/>
              <a:cs typeface="Arial"/>
              <a:sym typeface="Arial"/>
            </a:endParaRPr>
          </a:p>
          <a:p>
            <a:pPr marL="343260" marR="0" lvl="0" indent="-201930" algn="l" rtl="0">
              <a:lnSpc>
                <a:spcPct val="80000"/>
              </a:lnSpc>
              <a:spcBef>
                <a:spcPts val="600"/>
              </a:spcBef>
              <a:spcAft>
                <a:spcPts val="0"/>
              </a:spcAft>
              <a:buClr>
                <a:schemeClr val="dk1"/>
              </a:buClr>
              <a:buSzPts val="2220"/>
              <a:buFont typeface="Arial"/>
              <a:buNone/>
            </a:pPr>
            <a:endParaRPr sz="2220" dirty="0">
              <a:solidFill>
                <a:srgbClr val="7030A0"/>
              </a:solidFill>
              <a:ea typeface="Arial"/>
              <a:cs typeface="Arial"/>
              <a:sym typeface="Arial"/>
            </a:endParaRPr>
          </a:p>
          <a:p>
            <a:pPr marL="343260" marR="0" lvl="0" indent="-342900" algn="l" rtl="0">
              <a:lnSpc>
                <a:spcPct val="80000"/>
              </a:lnSpc>
              <a:spcBef>
                <a:spcPts val="600"/>
              </a:spcBef>
              <a:spcAft>
                <a:spcPts val="0"/>
              </a:spcAft>
              <a:buClr>
                <a:srgbClr val="3F3F3F"/>
              </a:buClr>
              <a:buSzPts val="2220"/>
              <a:buFont typeface="Arial"/>
              <a:buChar char="•"/>
            </a:pPr>
            <a:r>
              <a:rPr lang="en-US" sz="2220" dirty="0">
                <a:solidFill>
                  <a:srgbClr val="7030A0"/>
                </a:solidFill>
                <a:ea typeface="Arial"/>
                <a:cs typeface="Arial"/>
                <a:sym typeface="Arial"/>
              </a:rPr>
              <a:t>Importantly, you have brainstormed how these actions can be implemented into a hospitality setting </a:t>
            </a:r>
            <a:endParaRPr sz="1800" dirty="0">
              <a:solidFill>
                <a:srgbClr val="7030A0"/>
              </a:solidFill>
              <a:ea typeface="Arial"/>
              <a:cs typeface="Arial"/>
              <a:sym typeface="Arial"/>
            </a:endParaRPr>
          </a:p>
          <a:p>
            <a:pPr marL="343260" marR="0" lvl="0" indent="-225425" algn="l" rtl="0">
              <a:lnSpc>
                <a:spcPct val="80000"/>
              </a:lnSpc>
              <a:spcBef>
                <a:spcPts val="600"/>
              </a:spcBef>
              <a:spcAft>
                <a:spcPts val="0"/>
              </a:spcAft>
              <a:buClr>
                <a:schemeClr val="dk1"/>
              </a:buClr>
              <a:buSzPts val="1850"/>
              <a:buFont typeface="Arial"/>
              <a:buNone/>
            </a:pPr>
            <a:endParaRPr sz="1850" b="0" strike="noStrike" dirty="0">
              <a:solidFill>
                <a:srgbClr val="7030A0"/>
              </a:solidFill>
              <a:ea typeface="Calibri"/>
              <a:cs typeface="Calibri"/>
              <a:sym typeface="Calibri"/>
            </a:endParaRPr>
          </a:p>
          <a:p>
            <a:pPr marL="343260" marR="0" lvl="0" indent="-225425" algn="l" rtl="0">
              <a:lnSpc>
                <a:spcPct val="80000"/>
              </a:lnSpc>
              <a:spcBef>
                <a:spcPts val="600"/>
              </a:spcBef>
              <a:spcAft>
                <a:spcPts val="0"/>
              </a:spcAft>
              <a:buClr>
                <a:schemeClr val="dk1"/>
              </a:buClr>
              <a:buSzPts val="1850"/>
              <a:buFont typeface="Arial"/>
              <a:buNone/>
            </a:pPr>
            <a:endParaRPr sz="1850" b="0" strike="noStrike" dirty="0">
              <a:solidFill>
                <a:srgbClr val="7030A0"/>
              </a:solidFill>
              <a:ea typeface="Calibri"/>
              <a:cs typeface="Calibri"/>
              <a:sym typeface="Calibri"/>
            </a:endParaRPr>
          </a:p>
          <a:p>
            <a:pPr marL="360" marR="0" lvl="0" indent="0" algn="l" rtl="0">
              <a:lnSpc>
                <a:spcPct val="80000"/>
              </a:lnSpc>
              <a:spcBef>
                <a:spcPts val="0"/>
              </a:spcBef>
              <a:spcAft>
                <a:spcPts val="0"/>
              </a:spcAft>
              <a:buClr>
                <a:schemeClr val="dk1"/>
              </a:buClr>
              <a:buSzPts val="1850"/>
              <a:buFont typeface="Arial"/>
              <a:buNone/>
            </a:pPr>
            <a:endParaRPr sz="1850" b="0" strike="noStrike" dirty="0">
              <a:solidFill>
                <a:srgbClr val="7030A0"/>
              </a:solidFill>
              <a:ea typeface="Calibri"/>
              <a:cs typeface="Calibri"/>
              <a:sym typeface="Calibri"/>
            </a:endParaRPr>
          </a:p>
          <a:p>
            <a:pPr marL="343440" marR="0" lvl="0" indent="-215640" algn="l" rtl="0">
              <a:lnSpc>
                <a:spcPct val="80000"/>
              </a:lnSpc>
              <a:spcBef>
                <a:spcPts val="0"/>
              </a:spcBef>
              <a:spcAft>
                <a:spcPts val="0"/>
              </a:spcAft>
              <a:buClr>
                <a:schemeClr val="dk1"/>
              </a:buClr>
              <a:buSzPts val="1850"/>
              <a:buFont typeface="Arial"/>
              <a:buNone/>
            </a:pPr>
            <a:endParaRPr sz="1850" b="0" strike="noStrike" dirty="0">
              <a:solidFill>
                <a:srgbClr val="7030A0"/>
              </a:solidFill>
              <a:ea typeface="Calibri"/>
              <a:cs typeface="Calibri"/>
              <a:sym typeface="Calibri"/>
            </a:endParaRPr>
          </a:p>
          <a:p>
            <a:pPr marL="343440" marR="0" lvl="0" indent="-215640" algn="l" rtl="0">
              <a:lnSpc>
                <a:spcPct val="80000"/>
              </a:lnSpc>
              <a:spcBef>
                <a:spcPts val="0"/>
              </a:spcBef>
              <a:spcAft>
                <a:spcPts val="0"/>
              </a:spcAft>
              <a:buClr>
                <a:schemeClr val="dk1"/>
              </a:buClr>
              <a:buSzPts val="1850"/>
              <a:buFont typeface="Arial"/>
              <a:buNone/>
            </a:pPr>
            <a:endParaRPr sz="1850" b="0" strike="noStrike" dirty="0">
              <a:solidFill>
                <a:srgbClr val="7030A0"/>
              </a:solidFill>
              <a:ea typeface="Calibri"/>
              <a:cs typeface="Calibri"/>
              <a:sym typeface="Calibri"/>
            </a:endParaRPr>
          </a:p>
          <a:p>
            <a:pPr marL="343440" marR="0" lvl="0" indent="-215640" algn="l" rtl="0">
              <a:lnSpc>
                <a:spcPct val="80000"/>
              </a:lnSpc>
              <a:spcBef>
                <a:spcPts val="0"/>
              </a:spcBef>
              <a:spcAft>
                <a:spcPts val="0"/>
              </a:spcAft>
              <a:buClr>
                <a:schemeClr val="dk1"/>
              </a:buClr>
              <a:buSzPts val="1850"/>
              <a:buFont typeface="Arial"/>
              <a:buNone/>
            </a:pPr>
            <a:endParaRPr sz="1850" b="0" strike="noStrike" dirty="0">
              <a:solidFill>
                <a:srgbClr val="7030A0"/>
              </a:solidFill>
              <a:ea typeface="Calibri"/>
              <a:cs typeface="Calibri"/>
              <a:sym typeface="Calibri"/>
            </a:endParaRPr>
          </a:p>
        </p:txBody>
      </p:sp>
    </p:spTree>
    <p:extLst>
      <p:ext uri="{BB962C8B-B14F-4D97-AF65-F5344CB8AC3E}">
        <p14:creationId xmlns:p14="http://schemas.microsoft.com/office/powerpoint/2010/main" val="9742020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sp>
        <p:nvSpPr>
          <p:cNvPr id="855" name="Google Shape;855;p34"/>
          <p:cNvSpPr/>
          <p:nvPr/>
        </p:nvSpPr>
        <p:spPr>
          <a:xfrm>
            <a:off x="0" y="0"/>
            <a:ext cx="12191760" cy="1296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4"/>
          <p:cNvSpPr/>
          <p:nvPr/>
        </p:nvSpPr>
        <p:spPr>
          <a:xfrm>
            <a:off x="0" y="0"/>
            <a:ext cx="12191760" cy="13626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None/>
            </a:pPr>
            <a:r>
              <a:rPr lang="en-US" sz="4800" strike="noStrike" dirty="0">
                <a:solidFill>
                  <a:srgbClr val="000000"/>
                </a:solidFill>
                <a:latin typeface="+mj-lt"/>
                <a:ea typeface="Arial"/>
                <a:cs typeface="Arial"/>
                <a:sym typeface="Arial"/>
              </a:rPr>
              <a:t> FARM2FORK-next steps</a:t>
            </a:r>
            <a:endParaRPr sz="4800" strike="noStrike" dirty="0">
              <a:solidFill>
                <a:schemeClr val="dk1"/>
              </a:solidFill>
              <a:latin typeface="+mj-lt"/>
              <a:ea typeface="Calibri"/>
              <a:cs typeface="Calibri"/>
              <a:sym typeface="Calibri"/>
            </a:endParaRPr>
          </a:p>
        </p:txBody>
      </p:sp>
      <p:sp>
        <p:nvSpPr>
          <p:cNvPr id="857" name="Google Shape;857;p34"/>
          <p:cNvSpPr/>
          <p:nvPr/>
        </p:nvSpPr>
        <p:spPr>
          <a:xfrm>
            <a:off x="3257640" y="1467000"/>
            <a:ext cx="8501760" cy="4997520"/>
          </a:xfrm>
          <a:prstGeom prst="rect">
            <a:avLst/>
          </a:prstGeom>
          <a:noFill/>
          <a:ln>
            <a:noFill/>
          </a:ln>
        </p:spPr>
        <p:txBody>
          <a:bodyPr spcFirstLastPara="1" wrap="square" lIns="91425" tIns="45700" rIns="91425" bIns="45700" anchor="t" anchorCtr="0">
            <a:normAutofit/>
          </a:bodyPr>
          <a:lstStyle/>
          <a:p>
            <a:pPr marL="0" marR="0" lvl="0" indent="0" algn="l" rtl="0">
              <a:lnSpc>
                <a:spcPct val="70000"/>
              </a:lnSpc>
              <a:spcBef>
                <a:spcPts val="0"/>
              </a:spcBef>
              <a:spcAft>
                <a:spcPts val="0"/>
              </a:spcAft>
              <a:buNone/>
            </a:pPr>
            <a:endParaRPr sz="1242" b="0" strike="noStrike">
              <a:solidFill>
                <a:schemeClr val="dk1"/>
              </a:solidFill>
              <a:latin typeface="Calibri"/>
              <a:ea typeface="Calibri"/>
              <a:cs typeface="Calibri"/>
              <a:sym typeface="Calibri"/>
            </a:endParaRPr>
          </a:p>
          <a:p>
            <a:pPr marL="228600" marR="0" lvl="0" indent="-228240" algn="l" rtl="0">
              <a:lnSpc>
                <a:spcPct val="70000"/>
              </a:lnSpc>
              <a:spcBef>
                <a:spcPts val="0"/>
              </a:spcBef>
              <a:spcAft>
                <a:spcPts val="0"/>
              </a:spcAft>
              <a:buClr>
                <a:srgbClr val="000000"/>
              </a:buClr>
              <a:buSzPts val="2189"/>
              <a:buFont typeface="Arial"/>
              <a:buChar char="•"/>
            </a:pPr>
            <a:r>
              <a:rPr lang="en-US" sz="1794" b="1" strike="noStrike">
                <a:solidFill>
                  <a:srgbClr val="000000"/>
                </a:solidFill>
                <a:latin typeface="Arial"/>
                <a:ea typeface="Arial"/>
                <a:cs typeface="Arial"/>
                <a:sym typeface="Arial"/>
              </a:rPr>
              <a:t>create a food environment that makes the healthy and sustainable choice the easy choice</a:t>
            </a:r>
            <a:r>
              <a:rPr lang="en-US" sz="1794" b="0" strike="noStrike">
                <a:solidFill>
                  <a:srgbClr val="000000"/>
                </a:solidFill>
                <a:latin typeface="Arial"/>
                <a:ea typeface="Arial"/>
                <a:cs typeface="Arial"/>
                <a:sym typeface="Arial"/>
              </a:rPr>
              <a:t>            </a:t>
            </a:r>
            <a:endParaRPr sz="1794" b="0" strike="noStrike">
              <a:solidFill>
                <a:schemeClr val="dk1"/>
              </a:solidFill>
              <a:latin typeface="Calibri"/>
              <a:ea typeface="Calibri"/>
              <a:cs typeface="Calibri"/>
              <a:sym typeface="Calibri"/>
            </a:endParaRPr>
          </a:p>
          <a:p>
            <a:pPr marL="0" marR="0" lvl="0" indent="0" algn="l" rtl="0">
              <a:lnSpc>
                <a:spcPct val="114000"/>
              </a:lnSpc>
              <a:spcBef>
                <a:spcPts val="0"/>
              </a:spcBef>
              <a:spcAft>
                <a:spcPts val="0"/>
              </a:spcAft>
              <a:buNone/>
            </a:pPr>
            <a:r>
              <a:rPr lang="en-US" sz="1794" b="0" strike="noStrike">
                <a:solidFill>
                  <a:srgbClr val="000000"/>
                </a:solidFill>
                <a:latin typeface="Arial"/>
                <a:ea typeface="Arial"/>
                <a:cs typeface="Arial"/>
                <a:sym typeface="Arial"/>
              </a:rPr>
              <a:t>               </a:t>
            </a:r>
            <a:r>
              <a:rPr lang="en-US" sz="1035" b="0" strike="noStrike">
                <a:solidFill>
                  <a:srgbClr val="000000"/>
                </a:solidFill>
                <a:latin typeface="Arial"/>
                <a:ea typeface="Arial"/>
                <a:cs typeface="Arial"/>
                <a:sym typeface="Arial"/>
              </a:rPr>
              <a:t>Over </a:t>
            </a:r>
            <a:r>
              <a:rPr lang="en-US" sz="1035" b="1" strike="noStrike">
                <a:solidFill>
                  <a:srgbClr val="000000"/>
                </a:solidFill>
                <a:latin typeface="Arial"/>
                <a:ea typeface="Arial"/>
                <a:cs typeface="Arial"/>
                <a:sym typeface="Arial"/>
              </a:rPr>
              <a:t>950,000</a:t>
            </a:r>
            <a:r>
              <a:rPr lang="en-US" sz="1035" b="0" strike="noStrike">
                <a:solidFill>
                  <a:srgbClr val="000000"/>
                </a:solidFill>
                <a:latin typeface="Arial"/>
                <a:ea typeface="Arial"/>
                <a:cs typeface="Arial"/>
                <a:sym typeface="Arial"/>
              </a:rPr>
              <a:t> deaths (one out of five) were attributable to unhealthy diets in the EU in 2017. A healthy, plant-based diet reduces the risk of life-threatening diseases and the environmental impact of our food system.  </a:t>
            </a:r>
            <a:endParaRPr sz="1035" b="0" strike="noStrike">
              <a:solidFill>
                <a:schemeClr val="dk1"/>
              </a:solidFill>
              <a:latin typeface="Calibri"/>
              <a:ea typeface="Calibri"/>
              <a:cs typeface="Calibri"/>
              <a:sym typeface="Calibri"/>
            </a:endParaRPr>
          </a:p>
          <a:p>
            <a:pPr marL="228600" marR="0" lvl="0" indent="-87120" algn="l" rtl="0">
              <a:lnSpc>
                <a:spcPct val="70000"/>
              </a:lnSpc>
              <a:spcBef>
                <a:spcPts val="0"/>
              </a:spcBef>
              <a:spcAft>
                <a:spcPts val="0"/>
              </a:spcAft>
              <a:buNone/>
            </a:pPr>
            <a:endParaRPr sz="1035" b="0" strike="noStrike">
              <a:solidFill>
                <a:schemeClr val="dk1"/>
              </a:solidFill>
              <a:latin typeface="Calibri"/>
              <a:ea typeface="Calibri"/>
              <a:cs typeface="Calibri"/>
              <a:sym typeface="Calibri"/>
            </a:endParaRPr>
          </a:p>
          <a:p>
            <a:pPr marL="228600" marR="0" lvl="0" indent="-228240" algn="l" rtl="0">
              <a:lnSpc>
                <a:spcPct val="70000"/>
              </a:lnSpc>
              <a:spcBef>
                <a:spcPts val="0"/>
              </a:spcBef>
              <a:spcAft>
                <a:spcPts val="0"/>
              </a:spcAft>
              <a:buClr>
                <a:srgbClr val="000000"/>
              </a:buClr>
              <a:buSzPts val="2189"/>
              <a:buFont typeface="Arial"/>
              <a:buChar char="•"/>
            </a:pPr>
            <a:r>
              <a:rPr lang="en-US" sz="1794" b="1" strike="noStrike">
                <a:solidFill>
                  <a:srgbClr val="000000"/>
                </a:solidFill>
                <a:latin typeface="Arial"/>
                <a:ea typeface="Arial"/>
                <a:cs typeface="Arial"/>
                <a:sym typeface="Arial"/>
              </a:rPr>
              <a:t>add food labels that allow consumers to choose healthy and sustainable diets</a:t>
            </a:r>
            <a:endParaRPr sz="1794" b="0" strike="noStrike">
              <a:solidFill>
                <a:schemeClr val="dk1"/>
              </a:solidFill>
              <a:latin typeface="Calibri"/>
              <a:ea typeface="Calibri"/>
              <a:cs typeface="Calibri"/>
              <a:sym typeface="Calibri"/>
            </a:endParaRPr>
          </a:p>
          <a:p>
            <a:pPr marL="0" marR="0" lvl="0" indent="0" algn="l" rtl="0">
              <a:lnSpc>
                <a:spcPct val="70000"/>
              </a:lnSpc>
              <a:spcBef>
                <a:spcPts val="0"/>
              </a:spcBef>
              <a:spcAft>
                <a:spcPts val="0"/>
              </a:spcAft>
              <a:buNone/>
            </a:pPr>
            <a:r>
              <a:rPr lang="en-US" sz="1794" b="0" strike="noStrike">
                <a:solidFill>
                  <a:srgbClr val="000000"/>
                </a:solidFill>
                <a:latin typeface="Arial"/>
                <a:ea typeface="Arial"/>
                <a:cs typeface="Arial"/>
                <a:sym typeface="Arial"/>
              </a:rPr>
              <a:t>              </a:t>
            </a:r>
            <a:endParaRPr sz="1794" b="0" strike="noStrike">
              <a:solidFill>
                <a:schemeClr val="dk1"/>
              </a:solidFill>
              <a:latin typeface="Calibri"/>
              <a:ea typeface="Calibri"/>
              <a:cs typeface="Calibri"/>
              <a:sym typeface="Calibri"/>
            </a:endParaRPr>
          </a:p>
          <a:p>
            <a:pPr marL="0" marR="0" lvl="0" indent="0" algn="l" rtl="0">
              <a:lnSpc>
                <a:spcPct val="114000"/>
              </a:lnSpc>
              <a:spcBef>
                <a:spcPts val="0"/>
              </a:spcBef>
              <a:spcAft>
                <a:spcPts val="0"/>
              </a:spcAft>
              <a:buNone/>
            </a:pPr>
            <a:r>
              <a:rPr lang="en-US" sz="1794" b="0" strike="noStrike">
                <a:solidFill>
                  <a:srgbClr val="000000"/>
                </a:solidFill>
                <a:latin typeface="Arial"/>
                <a:ea typeface="Arial"/>
                <a:cs typeface="Arial"/>
                <a:sym typeface="Arial"/>
              </a:rPr>
              <a:t>               </a:t>
            </a:r>
            <a:r>
              <a:rPr lang="en-US" sz="1035" b="0" strike="noStrike">
                <a:solidFill>
                  <a:srgbClr val="000000"/>
                </a:solidFill>
                <a:latin typeface="Arial"/>
                <a:ea typeface="Arial"/>
                <a:cs typeface="Arial"/>
                <a:sym typeface="Arial"/>
              </a:rPr>
              <a:t>The Commission will propose mandatory, front-of-pack nutritional information and develop a sustainable food-labelling framework that also covers the environmental and social aspects of food products. </a:t>
            </a:r>
            <a:endParaRPr sz="1035" b="0" strike="noStrike">
              <a:solidFill>
                <a:schemeClr val="dk1"/>
              </a:solidFill>
              <a:latin typeface="Calibri"/>
              <a:ea typeface="Calibri"/>
              <a:cs typeface="Calibri"/>
              <a:sym typeface="Calibri"/>
            </a:endParaRPr>
          </a:p>
          <a:p>
            <a:pPr marL="0" marR="0" lvl="0" indent="0" algn="l" rtl="0">
              <a:lnSpc>
                <a:spcPct val="70000"/>
              </a:lnSpc>
              <a:spcBef>
                <a:spcPts val="0"/>
              </a:spcBef>
              <a:spcAft>
                <a:spcPts val="0"/>
              </a:spcAft>
              <a:buNone/>
            </a:pPr>
            <a:endParaRPr sz="1035" b="0" strike="noStrike">
              <a:solidFill>
                <a:schemeClr val="dk1"/>
              </a:solidFill>
              <a:latin typeface="Calibri"/>
              <a:ea typeface="Calibri"/>
              <a:cs typeface="Calibri"/>
              <a:sym typeface="Calibri"/>
            </a:endParaRPr>
          </a:p>
          <a:p>
            <a:pPr marL="228600" marR="0" lvl="0" indent="-228240" algn="l" rtl="0">
              <a:lnSpc>
                <a:spcPct val="70000"/>
              </a:lnSpc>
              <a:spcBef>
                <a:spcPts val="0"/>
              </a:spcBef>
              <a:spcAft>
                <a:spcPts val="0"/>
              </a:spcAft>
              <a:buClr>
                <a:srgbClr val="000000"/>
              </a:buClr>
              <a:buSzPts val="2189"/>
              <a:buFont typeface="Arial"/>
              <a:buChar char="•"/>
            </a:pPr>
            <a:r>
              <a:rPr lang="en-US" sz="1794" b="1" strike="noStrike">
                <a:solidFill>
                  <a:srgbClr val="000000"/>
                </a:solidFill>
                <a:latin typeface="Arial"/>
                <a:ea typeface="Arial"/>
                <a:cs typeface="Arial"/>
                <a:sym typeface="Arial"/>
              </a:rPr>
              <a:t> stepping up the fight against food waste</a:t>
            </a:r>
            <a:endParaRPr sz="1794" b="0" strike="noStrike">
              <a:solidFill>
                <a:schemeClr val="dk1"/>
              </a:solidFill>
              <a:latin typeface="Calibri"/>
              <a:ea typeface="Calibri"/>
              <a:cs typeface="Calibri"/>
              <a:sym typeface="Calibri"/>
            </a:endParaRPr>
          </a:p>
          <a:p>
            <a:pPr marL="0" marR="0" lvl="0" indent="0" algn="l" rtl="0">
              <a:lnSpc>
                <a:spcPct val="70000"/>
              </a:lnSpc>
              <a:spcBef>
                <a:spcPts val="0"/>
              </a:spcBef>
              <a:spcAft>
                <a:spcPts val="0"/>
              </a:spcAft>
              <a:buNone/>
            </a:pPr>
            <a:r>
              <a:rPr lang="en-US" sz="1794" b="1" strike="noStrike">
                <a:solidFill>
                  <a:srgbClr val="000000"/>
                </a:solidFill>
                <a:latin typeface="Arial"/>
                <a:ea typeface="Arial"/>
                <a:cs typeface="Arial"/>
                <a:sym typeface="Arial"/>
              </a:rPr>
              <a:t>      </a:t>
            </a:r>
            <a:endParaRPr sz="1794" b="0" strike="noStrike">
              <a:solidFill>
                <a:schemeClr val="dk1"/>
              </a:solidFill>
              <a:latin typeface="Calibri"/>
              <a:ea typeface="Calibri"/>
              <a:cs typeface="Calibri"/>
              <a:sym typeface="Calibri"/>
            </a:endParaRPr>
          </a:p>
          <a:p>
            <a:pPr marL="0" marR="0" lvl="0" indent="0" algn="l" rtl="0">
              <a:lnSpc>
                <a:spcPct val="70000"/>
              </a:lnSpc>
              <a:spcBef>
                <a:spcPts val="0"/>
              </a:spcBef>
              <a:spcAft>
                <a:spcPts val="0"/>
              </a:spcAft>
              <a:buNone/>
            </a:pPr>
            <a:r>
              <a:rPr lang="en-US" sz="1794" b="1" strike="noStrike">
                <a:solidFill>
                  <a:srgbClr val="000000"/>
                </a:solidFill>
                <a:latin typeface="Arial"/>
                <a:ea typeface="Arial"/>
                <a:cs typeface="Arial"/>
                <a:sym typeface="Arial"/>
              </a:rPr>
              <a:t>               </a:t>
            </a:r>
            <a:r>
              <a:rPr lang="en-US" sz="966">
                <a:solidFill>
                  <a:srgbClr val="000000"/>
                </a:solidFill>
                <a:latin typeface="Arial"/>
                <a:ea typeface="Arial"/>
                <a:cs typeface="Arial"/>
                <a:sym typeface="Arial"/>
              </a:rPr>
              <a:t>T</a:t>
            </a:r>
            <a:r>
              <a:rPr lang="en-US" sz="966" b="0" strike="noStrike">
                <a:solidFill>
                  <a:srgbClr val="000000"/>
                </a:solidFill>
                <a:latin typeface="Arial"/>
                <a:ea typeface="Arial"/>
                <a:cs typeface="Arial"/>
                <a:sym typeface="Arial"/>
              </a:rPr>
              <a:t>he Commission aims to cut food waste by half by proposing legally binding </a:t>
            </a:r>
            <a:r>
              <a:rPr lang="en-US" sz="966" b="1" strike="noStrike">
                <a:solidFill>
                  <a:srgbClr val="000000"/>
                </a:solidFill>
                <a:latin typeface="Arial"/>
                <a:ea typeface="Arial"/>
                <a:cs typeface="Arial"/>
                <a:sym typeface="Arial"/>
              </a:rPr>
              <a:t>targets</a:t>
            </a:r>
            <a:r>
              <a:rPr lang="en-US" sz="966" b="0" strike="noStrike">
                <a:solidFill>
                  <a:srgbClr val="000000"/>
                </a:solidFill>
                <a:latin typeface="Arial"/>
                <a:ea typeface="Arial"/>
                <a:cs typeface="Arial"/>
                <a:sym typeface="Arial"/>
              </a:rPr>
              <a:t> across the EU by 2023</a:t>
            </a:r>
            <a:r>
              <a:rPr lang="en-US" sz="1380" b="0" strike="noStrike">
                <a:solidFill>
                  <a:srgbClr val="000000"/>
                </a:solidFill>
                <a:latin typeface="Arial"/>
                <a:ea typeface="Arial"/>
                <a:cs typeface="Arial"/>
                <a:sym typeface="Arial"/>
              </a:rPr>
              <a:t>.</a:t>
            </a:r>
            <a:endParaRPr sz="1380" b="0" strike="noStrike">
              <a:solidFill>
                <a:schemeClr val="dk1"/>
              </a:solidFill>
              <a:latin typeface="Calibri"/>
              <a:ea typeface="Calibri"/>
              <a:cs typeface="Calibri"/>
              <a:sym typeface="Calibri"/>
            </a:endParaRPr>
          </a:p>
          <a:p>
            <a:pPr marL="0" marR="0" lvl="0" indent="0" algn="l" rtl="0">
              <a:lnSpc>
                <a:spcPct val="70000"/>
              </a:lnSpc>
              <a:spcBef>
                <a:spcPts val="0"/>
              </a:spcBef>
              <a:spcAft>
                <a:spcPts val="0"/>
              </a:spcAft>
              <a:buNone/>
            </a:pPr>
            <a:endParaRPr sz="1380" b="0" strike="noStrike">
              <a:solidFill>
                <a:schemeClr val="dk1"/>
              </a:solidFill>
              <a:latin typeface="Calibri"/>
              <a:ea typeface="Calibri"/>
              <a:cs typeface="Calibri"/>
              <a:sym typeface="Calibri"/>
            </a:endParaRPr>
          </a:p>
          <a:p>
            <a:pPr marL="228600" marR="0" lvl="0" indent="-228240" algn="l" rtl="0">
              <a:lnSpc>
                <a:spcPct val="70000"/>
              </a:lnSpc>
              <a:spcBef>
                <a:spcPts val="0"/>
              </a:spcBef>
              <a:spcAft>
                <a:spcPts val="0"/>
              </a:spcAft>
              <a:buClr>
                <a:srgbClr val="000000"/>
              </a:buClr>
              <a:buSzPts val="2189"/>
              <a:buFont typeface="Arial"/>
              <a:buChar char="•"/>
            </a:pPr>
            <a:r>
              <a:rPr lang="en-US" sz="1794" b="0" strike="noStrike">
                <a:solidFill>
                  <a:srgbClr val="000000"/>
                </a:solidFill>
                <a:latin typeface="Arial"/>
                <a:ea typeface="Arial"/>
                <a:cs typeface="Arial"/>
                <a:sym typeface="Arial"/>
              </a:rPr>
              <a:t> </a:t>
            </a:r>
            <a:r>
              <a:rPr lang="en-US" sz="1794" b="1" strike="noStrike">
                <a:solidFill>
                  <a:srgbClr val="000000"/>
                </a:solidFill>
                <a:latin typeface="Arial"/>
                <a:ea typeface="Arial"/>
                <a:cs typeface="Arial"/>
                <a:sym typeface="Arial"/>
              </a:rPr>
              <a:t>research and innovation</a:t>
            </a:r>
            <a:endParaRPr sz="1794" b="0" strike="noStrike">
              <a:solidFill>
                <a:schemeClr val="dk1"/>
              </a:solidFill>
              <a:latin typeface="Calibri"/>
              <a:ea typeface="Calibri"/>
              <a:cs typeface="Calibri"/>
              <a:sym typeface="Calibri"/>
            </a:endParaRPr>
          </a:p>
          <a:p>
            <a:pPr marL="0" marR="0" lvl="0" indent="0" algn="l" rtl="0">
              <a:lnSpc>
                <a:spcPct val="70000"/>
              </a:lnSpc>
              <a:spcBef>
                <a:spcPts val="0"/>
              </a:spcBef>
              <a:spcAft>
                <a:spcPts val="0"/>
              </a:spcAft>
              <a:buNone/>
            </a:pPr>
            <a:r>
              <a:rPr lang="en-US" sz="1242" b="1" strike="noStrike">
                <a:solidFill>
                  <a:srgbClr val="000000"/>
                </a:solidFill>
                <a:latin typeface="Arial"/>
                <a:ea typeface="Arial"/>
                <a:cs typeface="Arial"/>
                <a:sym typeface="Arial"/>
              </a:rPr>
              <a:t>      </a:t>
            </a:r>
            <a:endParaRPr sz="1242" b="0" strike="noStrike">
              <a:solidFill>
                <a:schemeClr val="dk1"/>
              </a:solidFill>
              <a:latin typeface="Calibri"/>
              <a:ea typeface="Calibri"/>
              <a:cs typeface="Calibri"/>
              <a:sym typeface="Calibri"/>
            </a:endParaRPr>
          </a:p>
          <a:p>
            <a:pPr marL="0" marR="0" lvl="0" indent="0" algn="l" rtl="0">
              <a:lnSpc>
                <a:spcPct val="114000"/>
              </a:lnSpc>
              <a:spcBef>
                <a:spcPts val="0"/>
              </a:spcBef>
              <a:spcAft>
                <a:spcPts val="0"/>
              </a:spcAft>
              <a:buNone/>
            </a:pPr>
            <a:r>
              <a:rPr lang="en-US" sz="1380" b="1" strike="noStrike">
                <a:solidFill>
                  <a:srgbClr val="000000"/>
                </a:solidFill>
                <a:latin typeface="Arial"/>
                <a:ea typeface="Arial"/>
                <a:cs typeface="Arial"/>
                <a:sym typeface="Arial"/>
              </a:rPr>
              <a:t>                    </a:t>
            </a:r>
            <a:r>
              <a:rPr lang="en-US" sz="966" b="0" strike="noStrike">
                <a:solidFill>
                  <a:srgbClr val="000000"/>
                </a:solidFill>
                <a:latin typeface="Arial"/>
                <a:ea typeface="Arial"/>
                <a:cs typeface="Arial"/>
                <a:sym typeface="Arial"/>
              </a:rPr>
              <a:t>€10 billion under Horizon Europe to be invested in R&amp;I related to food,bioeconomy natural resources, agriculture, fisheries, aquaculture and the environment</a:t>
            </a:r>
            <a:r>
              <a:rPr lang="en-US" sz="1380" b="0" strike="noStrike">
                <a:solidFill>
                  <a:srgbClr val="000000"/>
                </a:solidFill>
                <a:latin typeface="Arial"/>
                <a:ea typeface="Arial"/>
                <a:cs typeface="Arial"/>
                <a:sym typeface="Arial"/>
              </a:rPr>
              <a:t>.</a:t>
            </a:r>
            <a:endParaRPr sz="1380" b="0" strike="noStrike">
              <a:solidFill>
                <a:schemeClr val="dk1"/>
              </a:solidFill>
              <a:latin typeface="Calibri"/>
              <a:ea typeface="Calibri"/>
              <a:cs typeface="Calibri"/>
              <a:sym typeface="Calibri"/>
            </a:endParaRPr>
          </a:p>
          <a:p>
            <a:pPr marL="228600" marR="0" lvl="0" indent="-87120" algn="l" rtl="0">
              <a:lnSpc>
                <a:spcPct val="70000"/>
              </a:lnSpc>
              <a:spcBef>
                <a:spcPts val="0"/>
              </a:spcBef>
              <a:spcAft>
                <a:spcPts val="0"/>
              </a:spcAft>
              <a:buNone/>
            </a:pPr>
            <a:endParaRPr sz="1380" b="0" strike="noStrike">
              <a:solidFill>
                <a:schemeClr val="dk1"/>
              </a:solidFill>
              <a:latin typeface="Calibri"/>
              <a:ea typeface="Calibri"/>
              <a:cs typeface="Calibri"/>
              <a:sym typeface="Calibri"/>
            </a:endParaRPr>
          </a:p>
          <a:p>
            <a:pPr marL="228600" marR="0" lvl="0" indent="-228240" algn="l" rtl="0">
              <a:lnSpc>
                <a:spcPct val="70000"/>
              </a:lnSpc>
              <a:spcBef>
                <a:spcPts val="0"/>
              </a:spcBef>
              <a:spcAft>
                <a:spcPts val="0"/>
              </a:spcAft>
              <a:buClr>
                <a:srgbClr val="000000"/>
              </a:buClr>
              <a:buSzPts val="2189"/>
              <a:buFont typeface="Arial"/>
              <a:buChar char="•"/>
            </a:pPr>
            <a:r>
              <a:rPr lang="en-US" sz="1794" b="0" strike="noStrike">
                <a:solidFill>
                  <a:srgbClr val="000000"/>
                </a:solidFill>
                <a:latin typeface="Arial"/>
                <a:ea typeface="Arial"/>
                <a:cs typeface="Arial"/>
                <a:sym typeface="Arial"/>
              </a:rPr>
              <a:t> </a:t>
            </a:r>
            <a:r>
              <a:rPr lang="en-US" sz="1794" b="1" strike="noStrike">
                <a:solidFill>
                  <a:srgbClr val="000000"/>
                </a:solidFill>
                <a:latin typeface="Arial"/>
                <a:ea typeface="Arial"/>
                <a:cs typeface="Arial"/>
                <a:sym typeface="Arial"/>
              </a:rPr>
              <a:t>promoting the global transition</a:t>
            </a:r>
            <a:endParaRPr sz="1794" b="0" strike="noStrike">
              <a:solidFill>
                <a:schemeClr val="dk1"/>
              </a:solidFill>
              <a:latin typeface="Calibri"/>
              <a:ea typeface="Calibri"/>
              <a:cs typeface="Calibri"/>
              <a:sym typeface="Calibri"/>
            </a:endParaRPr>
          </a:p>
          <a:p>
            <a:pPr marL="0" marR="0" lvl="0" indent="0" algn="l" rtl="0">
              <a:lnSpc>
                <a:spcPct val="114000"/>
              </a:lnSpc>
              <a:spcBef>
                <a:spcPts val="0"/>
              </a:spcBef>
              <a:spcAft>
                <a:spcPts val="0"/>
              </a:spcAft>
              <a:buNone/>
            </a:pPr>
            <a:endParaRPr sz="966" b="0" strike="noStrike">
              <a:solidFill>
                <a:schemeClr val="dk1"/>
              </a:solidFill>
              <a:latin typeface="Arial"/>
              <a:ea typeface="Arial"/>
              <a:cs typeface="Arial"/>
              <a:sym typeface="Arial"/>
            </a:endParaRPr>
          </a:p>
          <a:p>
            <a:pPr marL="0" marR="0" lvl="0" indent="0" algn="l" rtl="0">
              <a:lnSpc>
                <a:spcPct val="114000"/>
              </a:lnSpc>
              <a:spcBef>
                <a:spcPts val="0"/>
              </a:spcBef>
              <a:spcAft>
                <a:spcPts val="0"/>
              </a:spcAft>
              <a:buNone/>
            </a:pPr>
            <a:r>
              <a:rPr lang="en-US" sz="966" b="0" strike="noStrike">
                <a:solidFill>
                  <a:srgbClr val="000000"/>
                </a:solidFill>
                <a:latin typeface="Arial"/>
                <a:ea typeface="Arial"/>
                <a:cs typeface="Arial"/>
                <a:sym typeface="Arial"/>
              </a:rPr>
              <a:t>                          </a:t>
            </a:r>
            <a:r>
              <a:rPr lang="en-US" sz="966">
                <a:solidFill>
                  <a:srgbClr val="000000"/>
                </a:solidFill>
                <a:latin typeface="Arial"/>
                <a:ea typeface="Arial"/>
                <a:cs typeface="Arial"/>
                <a:sym typeface="Arial"/>
              </a:rPr>
              <a:t>T</a:t>
            </a:r>
            <a:r>
              <a:rPr lang="en-US" sz="966" b="0" strike="noStrike">
                <a:solidFill>
                  <a:srgbClr val="000000"/>
                </a:solidFill>
                <a:latin typeface="Arial"/>
                <a:ea typeface="Arial"/>
                <a:cs typeface="Arial"/>
                <a:sym typeface="Arial"/>
              </a:rPr>
              <a:t>he EU will collaborate with third countries and international actors to support a global move towards sustainable food systems. A sustainable food labelling framework will facilitate consumer choice</a:t>
            </a:r>
            <a:endParaRPr sz="966" b="0" strike="noStrike">
              <a:solidFill>
                <a:schemeClr val="dk1"/>
              </a:solidFill>
              <a:latin typeface="Arial"/>
              <a:ea typeface="Arial"/>
              <a:cs typeface="Arial"/>
              <a:sym typeface="Arial"/>
            </a:endParaRPr>
          </a:p>
          <a:p>
            <a:pPr marL="0" marR="0" lvl="0" indent="0" algn="l" rtl="0">
              <a:lnSpc>
                <a:spcPct val="114000"/>
              </a:lnSpc>
              <a:spcBef>
                <a:spcPts val="0"/>
              </a:spcBef>
              <a:spcAft>
                <a:spcPts val="0"/>
              </a:spcAft>
              <a:buNone/>
            </a:pPr>
            <a:endParaRPr sz="966" b="0" strike="noStrike">
              <a:solidFill>
                <a:schemeClr val="dk1"/>
              </a:solidFill>
              <a:latin typeface="Arial"/>
              <a:ea typeface="Arial"/>
              <a:cs typeface="Arial"/>
              <a:sym typeface="Arial"/>
            </a:endParaRPr>
          </a:p>
          <a:p>
            <a:pPr marL="0" marR="0" lvl="0" indent="0" algn="l" rtl="0">
              <a:lnSpc>
                <a:spcPct val="70000"/>
              </a:lnSpc>
              <a:spcBef>
                <a:spcPts val="0"/>
              </a:spcBef>
              <a:spcAft>
                <a:spcPts val="0"/>
              </a:spcAft>
              <a:buNone/>
            </a:pPr>
            <a:endParaRPr sz="1380" b="0" strike="noStrike">
              <a:solidFill>
                <a:schemeClr val="dk1"/>
              </a:solidFill>
              <a:latin typeface="Calibri"/>
              <a:ea typeface="Calibri"/>
              <a:cs typeface="Calibri"/>
              <a:sym typeface="Calibri"/>
            </a:endParaRPr>
          </a:p>
          <a:p>
            <a:pPr marL="0" marR="0" lvl="0" indent="0" algn="l" rtl="0">
              <a:lnSpc>
                <a:spcPct val="70000"/>
              </a:lnSpc>
              <a:spcBef>
                <a:spcPts val="0"/>
              </a:spcBef>
              <a:spcAft>
                <a:spcPts val="0"/>
              </a:spcAft>
              <a:buNone/>
            </a:pPr>
            <a:endParaRPr sz="1380" b="0" strike="noStrike">
              <a:solidFill>
                <a:schemeClr val="dk1"/>
              </a:solidFill>
              <a:latin typeface="Calibri"/>
              <a:ea typeface="Calibri"/>
              <a:cs typeface="Calibri"/>
              <a:sym typeface="Calibri"/>
            </a:endParaRPr>
          </a:p>
        </p:txBody>
      </p:sp>
      <p:pic>
        <p:nvPicPr>
          <p:cNvPr id="858" name="Google Shape;858;p34" descr="Farm to Fork: Code of Conduct for responsible business - Swine news -  pig333, pig to pork community"/>
          <p:cNvPicPr preferRelativeResize="0"/>
          <p:nvPr/>
        </p:nvPicPr>
        <p:blipFill rotWithShape="1">
          <a:blip r:embed="rId3">
            <a:alphaModFix/>
          </a:blip>
          <a:srcRect/>
          <a:stretch/>
        </p:blipFill>
        <p:spPr>
          <a:xfrm>
            <a:off x="284400" y="2255400"/>
            <a:ext cx="2815200" cy="2805480"/>
          </a:xfrm>
          <a:prstGeom prst="rect">
            <a:avLst/>
          </a:prstGeom>
          <a:noFill/>
          <a:ln>
            <a:noFill/>
          </a:ln>
        </p:spPr>
      </p:pic>
      <p:cxnSp>
        <p:nvCxnSpPr>
          <p:cNvPr id="859" name="Google Shape;859;p34"/>
          <p:cNvCxnSpPr/>
          <p:nvPr/>
        </p:nvCxnSpPr>
        <p:spPr>
          <a:xfrm>
            <a:off x="3764312" y="3064695"/>
            <a:ext cx="393000" cy="213000"/>
          </a:xfrm>
          <a:prstGeom prst="bentConnector3">
            <a:avLst>
              <a:gd name="adj1" fmla="val 50001"/>
            </a:avLst>
          </a:prstGeom>
          <a:noFill/>
          <a:ln w="9525" cap="flat" cmpd="sng">
            <a:solidFill>
              <a:srgbClr val="ABD366"/>
            </a:solidFill>
            <a:prstDash val="solid"/>
            <a:miter lim="8000"/>
            <a:headEnd type="none" w="sm" len="sm"/>
            <a:tailEnd type="triangle" w="med" len="med"/>
          </a:ln>
        </p:spPr>
      </p:cxnSp>
      <p:cxnSp>
        <p:nvCxnSpPr>
          <p:cNvPr id="860" name="Google Shape;860;p34"/>
          <p:cNvCxnSpPr/>
          <p:nvPr/>
        </p:nvCxnSpPr>
        <p:spPr>
          <a:xfrm>
            <a:off x="3767905" y="4008641"/>
            <a:ext cx="470400" cy="280200"/>
          </a:xfrm>
          <a:prstGeom prst="bentConnector3">
            <a:avLst>
              <a:gd name="adj1" fmla="val 50004"/>
            </a:avLst>
          </a:prstGeom>
          <a:noFill/>
          <a:ln w="9525" cap="flat" cmpd="sng">
            <a:solidFill>
              <a:srgbClr val="ABD366"/>
            </a:solidFill>
            <a:prstDash val="solid"/>
            <a:miter lim="8000"/>
            <a:headEnd type="none" w="sm" len="sm"/>
            <a:tailEnd type="triangle" w="med" len="med"/>
          </a:ln>
        </p:spPr>
      </p:cxnSp>
      <p:cxnSp>
        <p:nvCxnSpPr>
          <p:cNvPr id="861" name="Google Shape;861;p34"/>
          <p:cNvCxnSpPr/>
          <p:nvPr/>
        </p:nvCxnSpPr>
        <p:spPr>
          <a:xfrm>
            <a:off x="3776760" y="4722511"/>
            <a:ext cx="470400" cy="240900"/>
          </a:xfrm>
          <a:prstGeom prst="bentConnector3">
            <a:avLst>
              <a:gd name="adj1" fmla="val 50004"/>
            </a:avLst>
          </a:prstGeom>
          <a:noFill/>
          <a:ln w="9525" cap="flat" cmpd="sng">
            <a:solidFill>
              <a:srgbClr val="ABD366"/>
            </a:solidFill>
            <a:prstDash val="solid"/>
            <a:miter lim="8000"/>
            <a:headEnd type="none" w="sm" len="sm"/>
            <a:tailEnd type="triangle" w="med" len="med"/>
          </a:ln>
        </p:spPr>
      </p:cxnSp>
      <p:cxnSp>
        <p:nvCxnSpPr>
          <p:cNvPr id="862" name="Google Shape;862;p34"/>
          <p:cNvCxnSpPr/>
          <p:nvPr/>
        </p:nvCxnSpPr>
        <p:spPr>
          <a:xfrm>
            <a:off x="3767905" y="5667089"/>
            <a:ext cx="465900" cy="250500"/>
          </a:xfrm>
          <a:prstGeom prst="bentConnector3">
            <a:avLst>
              <a:gd name="adj1" fmla="val 50009"/>
            </a:avLst>
          </a:prstGeom>
          <a:noFill/>
          <a:ln w="9525" cap="flat" cmpd="sng">
            <a:solidFill>
              <a:srgbClr val="ABD366"/>
            </a:solidFill>
            <a:prstDash val="solid"/>
            <a:miter lim="8000"/>
            <a:headEnd type="none" w="sm" len="sm"/>
            <a:tailEnd type="triangle" w="med" len="med"/>
          </a:ln>
        </p:spPr>
      </p:cxnSp>
      <p:sp>
        <p:nvSpPr>
          <p:cNvPr id="863" name="Google Shape;863;p34"/>
          <p:cNvSpPr/>
          <p:nvPr/>
        </p:nvSpPr>
        <p:spPr>
          <a:xfrm>
            <a:off x="3764312" y="2035140"/>
            <a:ext cx="469433" cy="298730"/>
          </a:xfrm>
          <a:prstGeom prst="rect">
            <a:avLst/>
          </a:prstGeom>
          <a:noFill/>
          <a:ln>
            <a:noFill/>
          </a:ln>
        </p:spPr>
      </p:sp>
    </p:spTree>
    <p:extLst>
      <p:ext uri="{BB962C8B-B14F-4D97-AF65-F5344CB8AC3E}">
        <p14:creationId xmlns:p14="http://schemas.microsoft.com/office/powerpoint/2010/main" val="2972035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67"/>
        <p:cNvGrpSpPr/>
        <p:nvPr/>
      </p:nvGrpSpPr>
      <p:grpSpPr>
        <a:xfrm>
          <a:off x="0" y="0"/>
          <a:ext cx="0" cy="0"/>
          <a:chOff x="0" y="0"/>
          <a:chExt cx="0" cy="0"/>
        </a:xfrm>
      </p:grpSpPr>
      <p:sp>
        <p:nvSpPr>
          <p:cNvPr id="868" name="Google Shape;868;p35"/>
          <p:cNvSpPr/>
          <p:nvPr/>
        </p:nvSpPr>
        <p:spPr>
          <a:xfrm>
            <a:off x="0" y="0"/>
            <a:ext cx="12191760" cy="1296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9" name="Google Shape;869;p35"/>
          <p:cNvSpPr/>
          <p:nvPr/>
        </p:nvSpPr>
        <p:spPr>
          <a:xfrm>
            <a:off x="155998" y="16496"/>
            <a:ext cx="11347052"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US" sz="4464" b="1" strike="noStrike" dirty="0">
                <a:solidFill>
                  <a:srgbClr val="000000"/>
                </a:solidFill>
                <a:latin typeface="+mj-lt"/>
                <a:ea typeface="Arial"/>
                <a:cs typeface="Arial"/>
                <a:sym typeface="Arial"/>
              </a:rPr>
              <a:t> </a:t>
            </a:r>
            <a:r>
              <a:rPr lang="en-US" sz="3348" b="1" strike="noStrike" dirty="0">
                <a:solidFill>
                  <a:srgbClr val="000000"/>
                </a:solidFill>
                <a:latin typeface="+mj-lt"/>
                <a:ea typeface="Arial"/>
                <a:cs typeface="Arial"/>
                <a:sym typeface="Arial"/>
              </a:rPr>
              <a:t>Tips and tricks for </a:t>
            </a:r>
            <a:r>
              <a:rPr lang="en-US" sz="2976" strike="noStrike" dirty="0">
                <a:solidFill>
                  <a:srgbClr val="000000"/>
                </a:solidFill>
                <a:latin typeface="+mj-lt"/>
                <a:ea typeface="Arial"/>
                <a:cs typeface="Arial"/>
                <a:sym typeface="Arial"/>
              </a:rPr>
              <a:t>FARM to FORK or GARDEN to RESTAURANT</a:t>
            </a:r>
            <a:endParaRPr sz="2976" strike="noStrike" dirty="0">
              <a:solidFill>
                <a:schemeClr val="dk1"/>
              </a:solidFill>
              <a:latin typeface="+mj-lt"/>
              <a:ea typeface="Calibri"/>
              <a:cs typeface="Calibri"/>
              <a:sym typeface="Calibri"/>
            </a:endParaRPr>
          </a:p>
        </p:txBody>
      </p:sp>
      <p:sp>
        <p:nvSpPr>
          <p:cNvPr id="870" name="Google Shape;870;p35"/>
          <p:cNvSpPr/>
          <p:nvPr/>
        </p:nvSpPr>
        <p:spPr>
          <a:xfrm>
            <a:off x="300402" y="1402740"/>
            <a:ext cx="11590955" cy="4052520"/>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None/>
            </a:pPr>
            <a:r>
              <a:rPr lang="en-US" sz="3600" b="1" strike="noStrike" dirty="0">
                <a:solidFill>
                  <a:srgbClr val="7030A0"/>
                </a:solidFill>
                <a:latin typeface="Arial"/>
                <a:ea typeface="Arial"/>
                <a:cs typeface="Arial"/>
                <a:sym typeface="Arial"/>
              </a:rPr>
              <a:t> </a:t>
            </a:r>
            <a:r>
              <a:rPr lang="en-US" sz="2400" b="0" strike="noStrike" dirty="0">
                <a:solidFill>
                  <a:srgbClr val="7030A0"/>
                </a:solidFill>
                <a:latin typeface="Arial"/>
                <a:ea typeface="Arial"/>
                <a:cs typeface="Arial"/>
                <a:sym typeface="Arial"/>
              </a:rPr>
              <a:t>If you have a restaurant and a garden or a mini farm  this would  bring only advantages:</a:t>
            </a:r>
            <a:endParaRPr sz="2400" b="0" strike="noStrike" dirty="0">
              <a:solidFill>
                <a:srgbClr val="7030A0"/>
              </a:solidFill>
              <a:latin typeface="Calibri"/>
              <a:ea typeface="Calibri"/>
              <a:cs typeface="Calibri"/>
              <a:sym typeface="Calibri"/>
            </a:endParaRPr>
          </a:p>
          <a:p>
            <a:pPr marL="1257300" lvl="2" indent="-342900">
              <a:lnSpc>
                <a:spcPct val="150000"/>
              </a:lnSpc>
              <a:buFont typeface="Arial" panose="020B0604020202020204" pitchFamily="34" charset="0"/>
              <a:buChar char="•"/>
            </a:pPr>
            <a:r>
              <a:rPr lang="en-US" sz="2400" b="0" strike="noStrike" dirty="0">
                <a:solidFill>
                  <a:srgbClr val="7030A0"/>
                </a:solidFill>
                <a:latin typeface="Arial"/>
                <a:ea typeface="Arial"/>
                <a:cs typeface="Arial"/>
                <a:sym typeface="Arial"/>
              </a:rPr>
              <a:t>fresh production for the final consumer</a:t>
            </a:r>
            <a:endParaRPr sz="2400" b="0" strike="noStrike" dirty="0">
              <a:solidFill>
                <a:srgbClr val="7030A0"/>
              </a:solidFill>
              <a:latin typeface="Calibri"/>
              <a:ea typeface="Calibri"/>
              <a:cs typeface="Calibri"/>
              <a:sym typeface="Calibri"/>
            </a:endParaRPr>
          </a:p>
          <a:p>
            <a:pPr marL="1257300" lvl="2" indent="-342900">
              <a:lnSpc>
                <a:spcPct val="150000"/>
              </a:lnSpc>
              <a:buFont typeface="Arial" panose="020B0604020202020204" pitchFamily="34" charset="0"/>
              <a:buChar char="•"/>
            </a:pPr>
            <a:r>
              <a:rPr lang="en-US" sz="2400" b="0" strike="noStrike" dirty="0">
                <a:solidFill>
                  <a:srgbClr val="7030A0"/>
                </a:solidFill>
                <a:latin typeface="Arial"/>
                <a:ea typeface="Arial"/>
                <a:cs typeface="Arial"/>
                <a:sym typeface="Arial"/>
              </a:rPr>
              <a:t>zero impact on the environment by eliminated transportation</a:t>
            </a:r>
            <a:endParaRPr sz="2400" b="0" strike="noStrike" dirty="0">
              <a:solidFill>
                <a:srgbClr val="7030A0"/>
              </a:solidFill>
              <a:latin typeface="Calibri"/>
              <a:ea typeface="Calibri"/>
              <a:cs typeface="Calibri"/>
              <a:sym typeface="Calibri"/>
            </a:endParaRPr>
          </a:p>
          <a:p>
            <a:pPr marL="1257300" lvl="2" indent="-342900">
              <a:lnSpc>
                <a:spcPct val="150000"/>
              </a:lnSpc>
              <a:buFont typeface="Arial" panose="020B0604020202020204" pitchFamily="34" charset="0"/>
              <a:buChar char="•"/>
            </a:pPr>
            <a:r>
              <a:rPr lang="en-US" sz="2400" b="0" strike="noStrike" dirty="0">
                <a:solidFill>
                  <a:srgbClr val="7030A0"/>
                </a:solidFill>
                <a:latin typeface="Arial"/>
                <a:ea typeface="Arial"/>
                <a:cs typeface="Arial"/>
                <a:sym typeface="Arial"/>
              </a:rPr>
              <a:t>reduction of food waste: you only consume what is strictly necessary</a:t>
            </a:r>
            <a:endParaRPr sz="2400" b="0" strike="noStrike" dirty="0">
              <a:solidFill>
                <a:srgbClr val="7030A0"/>
              </a:solidFill>
              <a:latin typeface="Calibri"/>
              <a:ea typeface="Calibri"/>
              <a:cs typeface="Calibri"/>
              <a:sym typeface="Calibri"/>
            </a:endParaRPr>
          </a:p>
          <a:p>
            <a:pPr marL="228600" marR="0" lvl="0" indent="-87120" algn="l" rtl="0">
              <a:lnSpc>
                <a:spcPct val="90000"/>
              </a:lnSpc>
              <a:spcBef>
                <a:spcPts val="0"/>
              </a:spcBef>
              <a:spcAft>
                <a:spcPts val="0"/>
              </a:spcAft>
              <a:buNone/>
            </a:pPr>
            <a:endParaRPr sz="2400" b="0" strike="noStrike" dirty="0">
              <a:solidFill>
                <a:srgbClr val="7030A0"/>
              </a:solidFill>
              <a:latin typeface="Calibri"/>
              <a:ea typeface="Calibri"/>
              <a:cs typeface="Calibri"/>
              <a:sym typeface="Calibri"/>
            </a:endParaRPr>
          </a:p>
          <a:p>
            <a:pPr marL="0" marR="0" lvl="0" indent="0" algn="l" rtl="0">
              <a:lnSpc>
                <a:spcPct val="90000"/>
              </a:lnSpc>
              <a:spcBef>
                <a:spcPts val="0"/>
              </a:spcBef>
              <a:spcAft>
                <a:spcPts val="0"/>
              </a:spcAft>
              <a:buNone/>
            </a:pPr>
            <a:endParaRPr sz="2400" b="0" strike="noStrike" dirty="0">
              <a:solidFill>
                <a:srgbClr val="7030A0"/>
              </a:solidFill>
              <a:latin typeface="Calibri"/>
              <a:ea typeface="Calibri"/>
              <a:cs typeface="Calibri"/>
              <a:sym typeface="Calibri"/>
            </a:endParaRPr>
          </a:p>
          <a:p>
            <a:pPr marL="228600" marR="0" lvl="0" indent="-87120" algn="l" rtl="0">
              <a:lnSpc>
                <a:spcPct val="90000"/>
              </a:lnSpc>
              <a:spcBef>
                <a:spcPts val="1001"/>
              </a:spcBef>
              <a:spcAft>
                <a:spcPts val="0"/>
              </a:spcAft>
              <a:buNone/>
            </a:pPr>
            <a:endParaRPr sz="2400" b="0" strike="noStrike" dirty="0">
              <a:solidFill>
                <a:srgbClr val="7030A0"/>
              </a:solidFill>
              <a:latin typeface="Calibri"/>
              <a:ea typeface="Calibri"/>
              <a:cs typeface="Calibri"/>
              <a:sym typeface="Calibri"/>
            </a:endParaRPr>
          </a:p>
          <a:p>
            <a:pPr marL="228600" marR="0" lvl="0" indent="-87120" algn="l" rtl="0">
              <a:lnSpc>
                <a:spcPct val="90000"/>
              </a:lnSpc>
              <a:spcBef>
                <a:spcPts val="1001"/>
              </a:spcBef>
              <a:spcAft>
                <a:spcPts val="0"/>
              </a:spcAft>
              <a:buNone/>
            </a:pPr>
            <a:endParaRPr sz="2400" b="0" strike="noStrike" dirty="0">
              <a:solidFill>
                <a:srgbClr val="7030A0"/>
              </a:solidFill>
              <a:latin typeface="Calibri"/>
              <a:ea typeface="Calibri"/>
              <a:cs typeface="Calibri"/>
              <a:sym typeface="Calibri"/>
            </a:endParaRPr>
          </a:p>
        </p:txBody>
      </p:sp>
    </p:spTree>
    <p:extLst>
      <p:ext uri="{BB962C8B-B14F-4D97-AF65-F5344CB8AC3E}">
        <p14:creationId xmlns:p14="http://schemas.microsoft.com/office/powerpoint/2010/main" val="2504389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FD609-FF3C-D8E8-85EE-992D80D14F05}"/>
              </a:ext>
            </a:extLst>
          </p:cNvPr>
          <p:cNvSpPr>
            <a:spLocks noGrp="1"/>
          </p:cNvSpPr>
          <p:nvPr>
            <p:ph type="ctrTitle"/>
          </p:nvPr>
        </p:nvSpPr>
        <p:spPr>
          <a:xfrm>
            <a:off x="457200" y="2372014"/>
            <a:ext cx="11277600" cy="1056986"/>
          </a:xfrm>
        </p:spPr>
        <p:txBody>
          <a:bodyPr/>
          <a:lstStyle/>
          <a:p>
            <a:r>
              <a:rPr lang="en-US" dirty="0"/>
              <a:t>Circular Economy Training in the Food Service Sector </a:t>
            </a:r>
          </a:p>
        </p:txBody>
      </p:sp>
      <p:sp>
        <p:nvSpPr>
          <p:cNvPr id="3" name="Subtitle 2">
            <a:extLst>
              <a:ext uri="{FF2B5EF4-FFF2-40B4-BE49-F238E27FC236}">
                <a16:creationId xmlns:a16="http://schemas.microsoft.com/office/drawing/2014/main" id="{DD50F6F3-EDDF-65A8-F3D1-4AB445E2ACCD}"/>
              </a:ext>
            </a:extLst>
          </p:cNvPr>
          <p:cNvSpPr>
            <a:spLocks noGrp="1"/>
          </p:cNvSpPr>
          <p:nvPr>
            <p:ph type="subTitle" idx="1"/>
          </p:nvPr>
        </p:nvSpPr>
        <p:spPr>
          <a:xfrm>
            <a:off x="1231726" y="3614564"/>
            <a:ext cx="9728548" cy="1317364"/>
          </a:xfrm>
        </p:spPr>
        <p:txBody>
          <a:bodyPr/>
          <a:lstStyle/>
          <a:p>
            <a:r>
              <a:rPr lang="en-US" dirty="0"/>
              <a:t>Module 5.2 Sustainable Cities and Food Waste Production on the value chain</a:t>
            </a:r>
          </a:p>
        </p:txBody>
      </p:sp>
    </p:spTree>
    <p:extLst>
      <p:ext uri="{BB962C8B-B14F-4D97-AF65-F5344CB8AC3E}">
        <p14:creationId xmlns:p14="http://schemas.microsoft.com/office/powerpoint/2010/main" val="94666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pic>
        <p:nvPicPr>
          <p:cNvPr id="303" name="Google Shape;303;p19" descr="A group of people eating food&#10;&#10;Description automatically generated with low confidence"/>
          <p:cNvPicPr preferRelativeResize="0"/>
          <p:nvPr/>
        </p:nvPicPr>
        <p:blipFill rotWithShape="1">
          <a:blip r:embed="rId3">
            <a:alphaModFix amt="50000"/>
          </a:blip>
          <a:srcRect/>
          <a:stretch/>
        </p:blipFill>
        <p:spPr>
          <a:xfrm>
            <a:off x="0" y="0"/>
            <a:ext cx="12191760" cy="6857640"/>
          </a:xfrm>
          <a:prstGeom prst="rect">
            <a:avLst/>
          </a:prstGeom>
          <a:noFill/>
          <a:ln>
            <a:noFill/>
          </a:ln>
        </p:spPr>
      </p:pic>
      <p:sp>
        <p:nvSpPr>
          <p:cNvPr id="305" name="Google Shape;305;p19"/>
          <p:cNvSpPr/>
          <p:nvPr/>
        </p:nvSpPr>
        <p:spPr>
          <a:xfrm>
            <a:off x="644400" y="-47160"/>
            <a:ext cx="843408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400" b="1" i="0" u="none" strike="noStrike" cap="none" dirty="0">
                <a:solidFill>
                  <a:srgbClr val="000000"/>
                </a:solidFill>
                <a:latin typeface="+mj-lt"/>
                <a:ea typeface="Arial"/>
                <a:cs typeface="Arial"/>
                <a:sym typeface="Arial"/>
              </a:rPr>
              <a:t>Unit Contents</a:t>
            </a:r>
            <a:endParaRPr sz="4400" b="0" i="0" u="none" strike="noStrike" cap="none" dirty="0">
              <a:solidFill>
                <a:schemeClr val="dk1"/>
              </a:solidFill>
              <a:latin typeface="+mj-lt"/>
              <a:ea typeface="Calibri"/>
              <a:cs typeface="Calibri"/>
              <a:sym typeface="Calibri"/>
            </a:endParaRPr>
          </a:p>
        </p:txBody>
      </p:sp>
      <p:sp>
        <p:nvSpPr>
          <p:cNvPr id="306" name="Google Shape;306;p19"/>
          <p:cNvSpPr/>
          <p:nvPr/>
        </p:nvSpPr>
        <p:spPr>
          <a:xfrm>
            <a:off x="656519" y="1535355"/>
            <a:ext cx="10878722" cy="3786929"/>
          </a:xfrm>
          <a:prstGeom prst="roundRect">
            <a:avLst>
              <a:gd name="adj" fmla="val 16667"/>
            </a:avLst>
          </a:prstGeom>
          <a:solidFill>
            <a:schemeClr val="accent1">
              <a:alpha val="80784"/>
            </a:schemeClr>
          </a:solidFill>
          <a:ln w="12600" cap="flat" cmpd="sng">
            <a:solidFill>
              <a:srgbClr val="809C4E"/>
            </a:solidFill>
            <a:prstDash val="solid"/>
            <a:miter lim="8000"/>
            <a:headEnd type="none" w="sm" len="sm"/>
            <a:tailEnd type="none" w="sm" len="sm"/>
          </a:ln>
        </p:spPr>
        <p:txBody>
          <a:bodyPr spcFirstLastPara="1" wrap="square" lIns="91425" tIns="45700" rIns="91425" bIns="45700" anchor="ctr" anchorCtr="0">
            <a:noAutofit/>
          </a:bodyPr>
          <a:lstStyle/>
          <a:p>
            <a:pPr marL="285840" marR="0" lvl="0" indent="-285840" algn="l" rtl="0">
              <a:lnSpc>
                <a:spcPct val="100000"/>
              </a:lnSpc>
              <a:spcBef>
                <a:spcPts val="0"/>
              </a:spcBef>
              <a:spcAft>
                <a:spcPts val="0"/>
              </a:spcAft>
              <a:buClr>
                <a:srgbClr val="000000"/>
              </a:buClr>
              <a:buSzPts val="2800"/>
              <a:buFont typeface="Arial"/>
              <a:buChar char="•"/>
            </a:pPr>
            <a:r>
              <a:rPr lang="en-US" sz="2800" b="1" i="0" u="none" strike="noStrike" cap="none" dirty="0">
                <a:solidFill>
                  <a:schemeClr val="bg1"/>
                </a:solidFill>
                <a:latin typeface="Arial"/>
                <a:ea typeface="Arial"/>
                <a:cs typeface="Arial"/>
                <a:sym typeface="Arial"/>
              </a:rPr>
              <a:t>Topic 1- The importance of cities in food production chain – the urban paradox ( </a:t>
            </a:r>
            <a:r>
              <a:rPr lang="en-US" sz="2800" b="1" i="0" u="none" strike="noStrike" cap="none" dirty="0" err="1">
                <a:solidFill>
                  <a:schemeClr val="bg1"/>
                </a:solidFill>
                <a:latin typeface="Arial"/>
                <a:ea typeface="Arial"/>
                <a:cs typeface="Arial"/>
                <a:sym typeface="Arial"/>
              </a:rPr>
              <a:t>Sitopia</a:t>
            </a:r>
            <a:r>
              <a:rPr lang="en-US" sz="2800" b="1" i="0" u="none" strike="noStrike" cap="none" dirty="0">
                <a:solidFill>
                  <a:schemeClr val="bg1"/>
                </a:solidFill>
                <a:latin typeface="Arial"/>
                <a:ea typeface="Arial"/>
                <a:cs typeface="Arial"/>
                <a:sym typeface="Arial"/>
              </a:rPr>
              <a:t>)</a:t>
            </a:r>
            <a:endParaRPr sz="2800" b="0" i="0" u="none" strike="noStrike" cap="none" dirty="0">
              <a:solidFill>
                <a:schemeClr val="bg1"/>
              </a:solidFill>
              <a:latin typeface="Calibri"/>
              <a:ea typeface="Calibri"/>
              <a:cs typeface="Calibri"/>
              <a:sym typeface="Calibri"/>
            </a:endParaRPr>
          </a:p>
          <a:p>
            <a:pPr marL="285840" marR="0" lvl="0" indent="-285840" algn="l" rtl="0">
              <a:lnSpc>
                <a:spcPct val="100000"/>
              </a:lnSpc>
              <a:spcBef>
                <a:spcPts val="0"/>
              </a:spcBef>
              <a:spcAft>
                <a:spcPts val="0"/>
              </a:spcAft>
              <a:buClr>
                <a:srgbClr val="000000"/>
              </a:buClr>
              <a:buSzPts val="2800"/>
              <a:buFont typeface="Arial"/>
              <a:buChar char="•"/>
            </a:pPr>
            <a:r>
              <a:rPr lang="en-US" sz="2800" b="1" i="0" u="none" strike="noStrike" cap="none" dirty="0">
                <a:solidFill>
                  <a:schemeClr val="bg1"/>
                </a:solidFill>
                <a:latin typeface="Arial"/>
                <a:ea typeface="Arial"/>
                <a:cs typeface="Arial"/>
                <a:sym typeface="Arial"/>
              </a:rPr>
              <a:t>Topic 2 – Waste and loss on the food supply chain</a:t>
            </a:r>
            <a:endParaRPr sz="2800" b="0" i="0" u="none" strike="noStrike" cap="none" dirty="0">
              <a:solidFill>
                <a:schemeClr val="bg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800"/>
              <a:buFont typeface="Arial"/>
              <a:buNone/>
            </a:pPr>
            <a:endParaRPr sz="2800" b="0" i="0" u="none" strike="noStrike" cap="none" dirty="0">
              <a:solidFill>
                <a:schemeClr val="bg1"/>
              </a:solidFill>
              <a:latin typeface="Calibri"/>
              <a:ea typeface="Calibri"/>
              <a:cs typeface="Calibri"/>
              <a:sym typeface="Calibri"/>
            </a:endParaRPr>
          </a:p>
        </p:txBody>
      </p:sp>
    </p:spTree>
    <p:extLst>
      <p:ext uri="{BB962C8B-B14F-4D97-AF65-F5344CB8AC3E}">
        <p14:creationId xmlns:p14="http://schemas.microsoft.com/office/powerpoint/2010/main" val="68767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E67C8-7675-35BD-DDD1-2C5830D967FE}"/>
              </a:ext>
            </a:extLst>
          </p:cNvPr>
          <p:cNvSpPr>
            <a:spLocks noGrp="1"/>
          </p:cNvSpPr>
          <p:nvPr>
            <p:ph type="title"/>
          </p:nvPr>
        </p:nvSpPr>
        <p:spPr>
          <a:xfrm>
            <a:off x="231648" y="-11896"/>
            <a:ext cx="10515600" cy="744007"/>
          </a:xfrm>
        </p:spPr>
        <p:txBody>
          <a:bodyPr/>
          <a:lstStyle/>
          <a:p>
            <a:r>
              <a:rPr lang="en-US" dirty="0"/>
              <a:t>Unit Aims and Competences</a:t>
            </a:r>
          </a:p>
        </p:txBody>
      </p:sp>
      <p:sp>
        <p:nvSpPr>
          <p:cNvPr id="3" name="Content Placeholder 2">
            <a:extLst>
              <a:ext uri="{FF2B5EF4-FFF2-40B4-BE49-F238E27FC236}">
                <a16:creationId xmlns:a16="http://schemas.microsoft.com/office/drawing/2014/main" id="{004A0917-1B43-175E-BCA3-71034C0DB029}"/>
              </a:ext>
            </a:extLst>
          </p:cNvPr>
          <p:cNvSpPr>
            <a:spLocks noGrp="1"/>
          </p:cNvSpPr>
          <p:nvPr>
            <p:ph idx="1"/>
          </p:nvPr>
        </p:nvSpPr>
        <p:spPr/>
        <p:txBody>
          <a:bodyPr/>
          <a:lstStyle/>
          <a:p>
            <a:r>
              <a:rPr lang="en-US" dirty="0"/>
              <a:t>This module contains 3 distinct units – all within this presentation </a:t>
            </a:r>
          </a:p>
          <a:p>
            <a:r>
              <a:rPr lang="en-US" dirty="0"/>
              <a:t>The units and their competences are as follows:</a:t>
            </a:r>
          </a:p>
          <a:p>
            <a:endParaRPr lang="en-US" dirty="0"/>
          </a:p>
          <a:p>
            <a:pPr marL="0" indent="0">
              <a:buNone/>
            </a:pPr>
            <a:r>
              <a:rPr lang="en-US" dirty="0"/>
              <a:t> </a:t>
            </a:r>
          </a:p>
        </p:txBody>
      </p:sp>
      <p:graphicFrame>
        <p:nvGraphicFramePr>
          <p:cNvPr id="4" name="Table 4">
            <a:extLst>
              <a:ext uri="{FF2B5EF4-FFF2-40B4-BE49-F238E27FC236}">
                <a16:creationId xmlns:a16="http://schemas.microsoft.com/office/drawing/2014/main" id="{F1EE7336-97F9-8949-3B5C-EAD116221F56}"/>
              </a:ext>
            </a:extLst>
          </p:cNvPr>
          <p:cNvGraphicFramePr>
            <a:graphicFrameLocks noGrp="1"/>
          </p:cNvGraphicFramePr>
          <p:nvPr>
            <p:extLst>
              <p:ext uri="{D42A27DB-BD31-4B8C-83A1-F6EECF244321}">
                <p14:modId xmlns:p14="http://schemas.microsoft.com/office/powerpoint/2010/main" val="3882755013"/>
              </p:ext>
            </p:extLst>
          </p:nvPr>
        </p:nvGraphicFramePr>
        <p:xfrm>
          <a:off x="816547" y="1931246"/>
          <a:ext cx="10643616" cy="4126654"/>
        </p:xfrm>
        <a:graphic>
          <a:graphicData uri="http://schemas.openxmlformats.org/drawingml/2006/table">
            <a:tbl>
              <a:tblPr firstRow="1" bandRow="1">
                <a:tableStyleId>{5C22544A-7EE6-4342-B048-85BDC9FD1C3A}</a:tableStyleId>
              </a:tblPr>
              <a:tblGrid>
                <a:gridCol w="3547872">
                  <a:extLst>
                    <a:ext uri="{9D8B030D-6E8A-4147-A177-3AD203B41FA5}">
                      <a16:colId xmlns:a16="http://schemas.microsoft.com/office/drawing/2014/main" val="1809162026"/>
                    </a:ext>
                  </a:extLst>
                </a:gridCol>
                <a:gridCol w="3718560">
                  <a:extLst>
                    <a:ext uri="{9D8B030D-6E8A-4147-A177-3AD203B41FA5}">
                      <a16:colId xmlns:a16="http://schemas.microsoft.com/office/drawing/2014/main" val="2360563915"/>
                    </a:ext>
                  </a:extLst>
                </a:gridCol>
                <a:gridCol w="3377184">
                  <a:extLst>
                    <a:ext uri="{9D8B030D-6E8A-4147-A177-3AD203B41FA5}">
                      <a16:colId xmlns:a16="http://schemas.microsoft.com/office/drawing/2014/main" val="4069626025"/>
                    </a:ext>
                  </a:extLst>
                </a:gridCol>
              </a:tblGrid>
              <a:tr h="7433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5.1 EU strategic framework on sustainable food production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5.2 Sustainable cities and food waste production on the value chain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5.3 Consumer </a:t>
                      </a:r>
                      <a:r>
                        <a:rPr lang="en-US" dirty="0" err="1"/>
                        <a:t>behaviour</a:t>
                      </a:r>
                      <a:r>
                        <a:rPr lang="en-US" dirty="0"/>
                        <a:t>, CSR and new business models </a:t>
                      </a:r>
                    </a:p>
                  </a:txBody>
                  <a:tcPr/>
                </a:tc>
                <a:extLst>
                  <a:ext uri="{0D108BD9-81ED-4DB2-BD59-A6C34878D82A}">
                    <a16:rowId xmlns:a16="http://schemas.microsoft.com/office/drawing/2014/main" val="1548727389"/>
                  </a:ext>
                </a:extLst>
              </a:tr>
              <a:tr h="636633">
                <a:tc>
                  <a:txBody>
                    <a:bodyPr/>
                    <a:lstStyle/>
                    <a:p>
                      <a:r>
                        <a:rPr lang="en-US" dirty="0"/>
                        <a:t>To identify suitable legislation </a:t>
                      </a:r>
                    </a:p>
                    <a:p>
                      <a:endParaRPr lang="en-US" dirty="0"/>
                    </a:p>
                    <a:p>
                      <a:r>
                        <a:rPr lang="en-US" dirty="0"/>
                        <a:t>To acquire basic knowledge on Taxonomy Regulation to understand if an economic activity in hospitality sector is “environmentally sustainable”</a:t>
                      </a:r>
                    </a:p>
                    <a:p>
                      <a:endParaRPr lang="en-US" dirty="0"/>
                    </a:p>
                    <a:p>
                      <a:r>
                        <a:rPr lang="en-US" dirty="0"/>
                        <a:t>Be able to identify the six environmentally objectives and how to adapt them to hospitality sector</a:t>
                      </a:r>
                    </a:p>
                    <a:p>
                      <a:endParaRPr lang="en-US" dirty="0"/>
                    </a:p>
                  </a:txBody>
                  <a:tcPr/>
                </a:tc>
                <a:tc>
                  <a:txBody>
                    <a:bodyPr/>
                    <a:lstStyle/>
                    <a:p>
                      <a:pPr marL="360" marR="0" lvl="0" indent="0" algn="l" rtl="0">
                        <a:lnSpc>
                          <a:spcPct val="100000"/>
                        </a:lnSpc>
                        <a:spcBef>
                          <a:spcPts val="0"/>
                        </a:spcBef>
                        <a:spcAft>
                          <a:spcPts val="0"/>
                        </a:spcAft>
                        <a:buClr>
                          <a:srgbClr val="000000"/>
                        </a:buClr>
                        <a:buSzPts val="2400"/>
                        <a:buFont typeface="Arial"/>
                        <a:buNone/>
                      </a:pPr>
                      <a:r>
                        <a:rPr lang="en-US" sz="1800" b="0" u="none" strike="noStrike" cap="none" dirty="0">
                          <a:latin typeface="+mn-lt"/>
                          <a:ea typeface="Calibri"/>
                          <a:cs typeface="Calibri"/>
                          <a:sym typeface="Calibri"/>
                        </a:rPr>
                        <a:t>To understand the role of the cities in food  supply chain,  along history </a:t>
                      </a:r>
                    </a:p>
                    <a:p>
                      <a:pPr marL="360" marR="0" lvl="0" indent="0" algn="l" rtl="0">
                        <a:lnSpc>
                          <a:spcPct val="100000"/>
                        </a:lnSpc>
                        <a:spcBef>
                          <a:spcPts val="0"/>
                        </a:spcBef>
                        <a:spcAft>
                          <a:spcPts val="0"/>
                        </a:spcAft>
                        <a:buClr>
                          <a:srgbClr val="000000"/>
                        </a:buClr>
                        <a:buSzPts val="2400"/>
                        <a:buFont typeface="Arial"/>
                        <a:buNone/>
                      </a:pPr>
                      <a:endParaRPr lang="en-US" sz="1100" u="none" strike="noStrike" cap="none" dirty="0"/>
                    </a:p>
                    <a:p>
                      <a:pPr marL="360" marR="0" lvl="0" indent="0" algn="l" rtl="0">
                        <a:lnSpc>
                          <a:spcPct val="100000"/>
                        </a:lnSpc>
                        <a:spcBef>
                          <a:spcPts val="0"/>
                        </a:spcBef>
                        <a:spcAft>
                          <a:spcPts val="0"/>
                        </a:spcAft>
                        <a:buClr>
                          <a:srgbClr val="000000"/>
                        </a:buClr>
                        <a:buSzPts val="2400"/>
                        <a:buFont typeface="Arial"/>
                        <a:buNone/>
                      </a:pPr>
                      <a:r>
                        <a:rPr lang="en-US" sz="1800" b="0" u="none" strike="noStrike" cap="none" dirty="0">
                          <a:latin typeface="+mn-lt"/>
                          <a:ea typeface="Calibri"/>
                          <a:cs typeface="Calibri"/>
                          <a:sym typeface="Calibri"/>
                        </a:rPr>
                        <a:t>To learn about food waste in the city and how to deal with it</a:t>
                      </a:r>
                    </a:p>
                    <a:p>
                      <a:pPr marL="360" marR="0" lvl="0" indent="0" algn="l" rtl="0">
                        <a:lnSpc>
                          <a:spcPct val="100000"/>
                        </a:lnSpc>
                        <a:spcBef>
                          <a:spcPts val="0"/>
                        </a:spcBef>
                        <a:spcAft>
                          <a:spcPts val="0"/>
                        </a:spcAft>
                        <a:buClr>
                          <a:srgbClr val="000000"/>
                        </a:buClr>
                        <a:buSzPts val="2400"/>
                        <a:buFont typeface="Arial"/>
                        <a:buNone/>
                      </a:pPr>
                      <a:endParaRPr lang="en-US" sz="1100" u="none" strike="noStrike" cap="none" dirty="0"/>
                    </a:p>
                    <a:p>
                      <a:pPr marL="360" marR="0" lvl="0" indent="0" algn="l" rtl="0">
                        <a:lnSpc>
                          <a:spcPct val="100000"/>
                        </a:lnSpc>
                        <a:spcBef>
                          <a:spcPts val="0"/>
                        </a:spcBef>
                        <a:spcAft>
                          <a:spcPts val="0"/>
                        </a:spcAft>
                        <a:buClr>
                          <a:srgbClr val="000000"/>
                        </a:buClr>
                        <a:buSzPts val="2400"/>
                        <a:buFont typeface="Arial"/>
                        <a:buNone/>
                      </a:pPr>
                      <a:r>
                        <a:rPr lang="en-US" sz="1800" b="0" u="none" strike="noStrike" cap="none" dirty="0">
                          <a:latin typeface="+mn-lt"/>
                          <a:ea typeface="Calibri"/>
                          <a:cs typeface="Calibri"/>
                          <a:sym typeface="Calibri"/>
                        </a:rPr>
                        <a:t>Be able to identify innovative actions connected to food waste in hospitality and food services (</a:t>
                      </a:r>
                      <a:r>
                        <a:rPr lang="en-US" sz="1800" b="0" u="none" strike="noStrike" cap="none" dirty="0" err="1">
                          <a:latin typeface="+mn-lt"/>
                          <a:ea typeface="Calibri"/>
                          <a:cs typeface="Calibri"/>
                          <a:sym typeface="Calibri"/>
                        </a:rPr>
                        <a:t>HoFS</a:t>
                      </a:r>
                      <a:r>
                        <a:rPr lang="en-US" sz="1800" b="0" u="none" strike="noStrike" cap="none" dirty="0">
                          <a:latin typeface="+mn-lt"/>
                          <a:ea typeface="Calibri"/>
                          <a:cs typeface="Calibri"/>
                          <a:sym typeface="Calibri"/>
                        </a:rPr>
                        <a:t>)</a:t>
                      </a:r>
                    </a:p>
                    <a:p>
                      <a:endParaRPr lang="en-US" dirty="0"/>
                    </a:p>
                  </a:txBody>
                  <a:tcPr/>
                </a:tc>
                <a:tc>
                  <a:txBody>
                    <a:bodyPr/>
                    <a:lstStyle/>
                    <a:p>
                      <a:pPr marL="0" marR="0" lvl="0" indent="0" algn="l" rtl="0">
                        <a:lnSpc>
                          <a:spcPct val="100000"/>
                        </a:lnSpc>
                        <a:spcBef>
                          <a:spcPts val="0"/>
                        </a:spcBef>
                        <a:spcAft>
                          <a:spcPts val="0"/>
                        </a:spcAft>
                        <a:buClr>
                          <a:srgbClr val="000000"/>
                        </a:buClr>
                        <a:buSzPts val="2400"/>
                        <a:buFont typeface="Arial"/>
                        <a:buNone/>
                      </a:pPr>
                      <a:r>
                        <a:rPr lang="en-US" sz="1800" b="0" u="none" strike="noStrike" cap="none" dirty="0">
                          <a:latin typeface="+mn-lt"/>
                          <a:ea typeface="Calibri"/>
                          <a:cs typeface="Calibri"/>
                          <a:sym typeface="Calibri"/>
                        </a:rPr>
                        <a:t>To identify different consumer </a:t>
                      </a:r>
                      <a:r>
                        <a:rPr lang="en-US" sz="1800" b="0" u="none" strike="noStrike" cap="none" dirty="0" err="1">
                          <a:latin typeface="+mn-lt"/>
                          <a:ea typeface="Calibri"/>
                          <a:cs typeface="Calibri"/>
                          <a:sym typeface="Calibri"/>
                        </a:rPr>
                        <a:t>behaviours</a:t>
                      </a:r>
                      <a:endParaRPr lang="en-US" sz="1800" b="0" u="none" strike="noStrike" cap="none" dirty="0">
                        <a:latin typeface="+mn-lt"/>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endParaRPr lang="en-US" sz="1100" u="none" strike="noStrike" cap="none" dirty="0"/>
                    </a:p>
                    <a:p>
                      <a:pPr marL="0" marR="0" lvl="0" indent="0" algn="l" rtl="0">
                        <a:lnSpc>
                          <a:spcPct val="100000"/>
                        </a:lnSpc>
                        <a:spcBef>
                          <a:spcPts val="0"/>
                        </a:spcBef>
                        <a:spcAft>
                          <a:spcPts val="0"/>
                        </a:spcAft>
                        <a:buClr>
                          <a:srgbClr val="000000"/>
                        </a:buClr>
                        <a:buSzPts val="2400"/>
                        <a:buFont typeface="Arial"/>
                        <a:buNone/>
                      </a:pPr>
                      <a:r>
                        <a:rPr lang="en-US" sz="1800" b="0" u="none" strike="noStrike" cap="none" dirty="0">
                          <a:latin typeface="+mn-lt"/>
                          <a:ea typeface="Calibri"/>
                          <a:cs typeface="Calibri"/>
                          <a:sym typeface="Calibri"/>
                        </a:rPr>
                        <a:t>To learn about CSR in hospitality sector</a:t>
                      </a:r>
                      <a:r>
                        <a:rPr lang="en-US" sz="1800" b="0" u="none" strike="noStrike" cap="none" dirty="0">
                          <a:latin typeface="+mn-lt"/>
                          <a:ea typeface="Calibri"/>
                          <a:cs typeface="Calibri"/>
                        </a:rPr>
                        <a:t> </a:t>
                      </a:r>
                    </a:p>
                    <a:p>
                      <a:pPr marL="0" marR="0" lvl="0" indent="0" algn="l" rtl="0">
                        <a:lnSpc>
                          <a:spcPct val="100000"/>
                        </a:lnSpc>
                        <a:spcBef>
                          <a:spcPts val="0"/>
                        </a:spcBef>
                        <a:spcAft>
                          <a:spcPts val="0"/>
                        </a:spcAft>
                        <a:buClr>
                          <a:srgbClr val="000000"/>
                        </a:buClr>
                        <a:buSzPts val="2400"/>
                        <a:buFont typeface="Arial"/>
                        <a:buNone/>
                      </a:pPr>
                      <a:endParaRPr lang="en-US" sz="1800" b="0" u="none" strike="noStrike" cap="none" dirty="0">
                        <a:latin typeface="+mn-lt"/>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r>
                        <a:rPr lang="en-US" sz="1800" b="0" u="none" strike="noStrike" cap="none" dirty="0">
                          <a:latin typeface="+mn-lt"/>
                          <a:ea typeface="Calibri"/>
                          <a:cs typeface="Calibri"/>
                          <a:sym typeface="Calibri"/>
                        </a:rPr>
                        <a:t>To acquire basic knowledge on new business models based on circular economy</a:t>
                      </a:r>
                      <a:r>
                        <a:rPr lang="en-US" sz="1800" b="0" u="none" strike="noStrike" cap="none" dirty="0">
                          <a:latin typeface="+mn-lt"/>
                          <a:ea typeface="Calibri"/>
                          <a:cs typeface="Calibri"/>
                        </a:rPr>
                        <a:t> </a:t>
                      </a:r>
                      <a:endParaRPr lang="en-US" sz="1800" b="0" u="none" strike="noStrike" cap="none" dirty="0">
                        <a:latin typeface="+mn-lt"/>
                        <a:ea typeface="Calibri"/>
                        <a:cs typeface="Calibri"/>
                        <a:sym typeface="Calibri"/>
                      </a:endParaRPr>
                    </a:p>
                    <a:p>
                      <a:endParaRPr lang="en-US" dirty="0"/>
                    </a:p>
                  </a:txBody>
                  <a:tcPr/>
                </a:tc>
                <a:extLst>
                  <a:ext uri="{0D108BD9-81ED-4DB2-BD59-A6C34878D82A}">
                    <a16:rowId xmlns:a16="http://schemas.microsoft.com/office/drawing/2014/main" val="2523609780"/>
                  </a:ext>
                </a:extLst>
              </a:tr>
            </a:tbl>
          </a:graphicData>
        </a:graphic>
      </p:graphicFrame>
    </p:spTree>
    <p:extLst>
      <p:ext uri="{BB962C8B-B14F-4D97-AF65-F5344CB8AC3E}">
        <p14:creationId xmlns:p14="http://schemas.microsoft.com/office/powerpoint/2010/main" val="24269544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3" name="Google Shape;313;p5"/>
          <p:cNvSpPr/>
          <p:nvPr/>
        </p:nvSpPr>
        <p:spPr>
          <a:xfrm>
            <a:off x="2267267" y="93176"/>
            <a:ext cx="843408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80000"/>
              </a:lnSpc>
              <a:spcBef>
                <a:spcPts val="0"/>
              </a:spcBef>
              <a:spcAft>
                <a:spcPts val="0"/>
              </a:spcAft>
              <a:buClr>
                <a:srgbClr val="000000"/>
              </a:buClr>
              <a:buSzPts val="4800"/>
              <a:buFont typeface="Arial"/>
              <a:buNone/>
            </a:pPr>
            <a:r>
              <a:rPr lang="en-US" sz="4400" i="0" u="none" strike="noStrike" cap="none" dirty="0">
                <a:solidFill>
                  <a:srgbClr val="000000"/>
                </a:solidFill>
                <a:latin typeface="+mj-lt"/>
                <a:ea typeface="Arial"/>
                <a:cs typeface="Arial"/>
                <a:sym typeface="Arial"/>
              </a:rPr>
              <a:t>What is SITOPIA- the urban paradox </a:t>
            </a:r>
            <a:endParaRPr sz="4400" i="0" u="none" strike="noStrike" cap="none" dirty="0">
              <a:solidFill>
                <a:schemeClr val="dk1"/>
              </a:solidFill>
              <a:latin typeface="+mj-lt"/>
              <a:ea typeface="Calibri"/>
              <a:cs typeface="Calibri"/>
              <a:sym typeface="Calibri"/>
            </a:endParaRPr>
          </a:p>
        </p:txBody>
      </p:sp>
      <p:sp>
        <p:nvSpPr>
          <p:cNvPr id="314" name="Google Shape;314;p5"/>
          <p:cNvSpPr/>
          <p:nvPr/>
        </p:nvSpPr>
        <p:spPr>
          <a:xfrm>
            <a:off x="2868461" y="1771064"/>
            <a:ext cx="8329808" cy="3823175"/>
          </a:xfrm>
          <a:prstGeom prst="rect">
            <a:avLst/>
          </a:prstGeom>
          <a:noFill/>
          <a:ln>
            <a:noFill/>
          </a:ln>
        </p:spPr>
        <p:txBody>
          <a:bodyPr spcFirstLastPara="1" wrap="square" lIns="91425" tIns="45700" rIns="91425" bIns="45700" anchor="t" anchorCtr="0">
            <a:normAutofit lnSpcReduction="10000"/>
          </a:bodyPr>
          <a:lstStyle/>
          <a:p>
            <a:pPr marL="0" marR="0" lvl="0" indent="0" algn="ctr" rtl="0">
              <a:lnSpc>
                <a:spcPct val="70000"/>
              </a:lnSpc>
              <a:spcBef>
                <a:spcPts val="0"/>
              </a:spcBef>
              <a:spcAft>
                <a:spcPts val="0"/>
              </a:spcAft>
              <a:buClr>
                <a:srgbClr val="000000"/>
              </a:buClr>
              <a:buSzPts val="2590"/>
              <a:buFont typeface="Arial"/>
              <a:buNone/>
            </a:pPr>
            <a:r>
              <a:rPr lang="en-US" sz="2590" b="0" i="0" u="none" strike="noStrike" cap="none" dirty="0">
                <a:solidFill>
                  <a:srgbClr val="000000"/>
                </a:solidFill>
                <a:latin typeface="Arial"/>
                <a:ea typeface="Arial"/>
                <a:cs typeface="Arial"/>
                <a:sym typeface="Arial"/>
              </a:rPr>
              <a:t>  </a:t>
            </a:r>
            <a:r>
              <a:rPr lang="en-US" sz="2590" b="0" i="0" u="none" strike="noStrike" cap="none" dirty="0">
                <a:solidFill>
                  <a:srgbClr val="000000"/>
                </a:solidFill>
                <a:ea typeface="Arial"/>
                <a:cs typeface="Arial"/>
                <a:sym typeface="Arial"/>
              </a:rPr>
              <a:t>“</a:t>
            </a:r>
            <a:r>
              <a:rPr lang="en-US" sz="2590" b="0" i="1" u="none" strike="noStrike" cap="none" dirty="0">
                <a:solidFill>
                  <a:srgbClr val="00B050"/>
                </a:solidFill>
                <a:ea typeface="Arial"/>
                <a:cs typeface="Arial"/>
                <a:sym typeface="Arial"/>
              </a:rPr>
              <a:t>Food shape our lives , yet since its influence is too big to see, most of us are unaware of the fact” </a:t>
            </a:r>
            <a:endParaRPr sz="1400" b="0" i="0" u="none" strike="noStrike" cap="none" dirty="0">
              <a:solidFill>
                <a:srgbClr val="000000"/>
              </a:solidFill>
              <a:ea typeface="Arial"/>
              <a:cs typeface="Arial"/>
              <a:sym typeface="Arial"/>
            </a:endParaRPr>
          </a:p>
          <a:p>
            <a:pPr marL="0" marR="0" lvl="0" indent="0" algn="l" rtl="0">
              <a:lnSpc>
                <a:spcPct val="70000"/>
              </a:lnSpc>
              <a:spcBef>
                <a:spcPts val="0"/>
              </a:spcBef>
              <a:spcAft>
                <a:spcPts val="0"/>
              </a:spcAft>
              <a:buClr>
                <a:srgbClr val="000000"/>
              </a:buClr>
              <a:buSzPts val="2800"/>
              <a:buFont typeface="Arial"/>
              <a:buNone/>
            </a:pPr>
            <a:endParaRPr lang="en-US" sz="2590" b="0" i="0" u="none" strike="noStrike" cap="none" dirty="0">
              <a:solidFill>
                <a:srgbClr val="000000"/>
              </a:solidFill>
              <a:latin typeface="Arial"/>
              <a:ea typeface="Arial"/>
              <a:cs typeface="Arial"/>
              <a:sym typeface="Arial"/>
            </a:endParaRPr>
          </a:p>
          <a:p>
            <a:pPr algn="ctr">
              <a:lnSpc>
                <a:spcPct val="70000"/>
              </a:lnSpc>
              <a:buClr>
                <a:srgbClr val="000000"/>
              </a:buClr>
              <a:buSzPts val="2800"/>
            </a:pPr>
            <a:r>
              <a:rPr lang="en-US" sz="2590" b="0" i="1" u="none" strike="noStrike" cap="none" dirty="0" err="1">
                <a:solidFill>
                  <a:srgbClr val="00B050"/>
                </a:solidFill>
                <a:ea typeface="Arial"/>
                <a:cs typeface="Arial"/>
                <a:sym typeface="Arial"/>
              </a:rPr>
              <a:t>Carolin</a:t>
            </a:r>
            <a:r>
              <a:rPr lang="en-US" sz="2590" b="0" i="1" u="none" strike="noStrike" cap="none" dirty="0">
                <a:solidFill>
                  <a:srgbClr val="00B050"/>
                </a:solidFill>
                <a:ea typeface="Arial"/>
                <a:cs typeface="Arial"/>
                <a:sym typeface="Arial"/>
              </a:rPr>
              <a:t> Steel - </a:t>
            </a:r>
            <a:r>
              <a:rPr lang="en-US" sz="2590" b="0" i="1" u="none" strike="noStrike" cap="none" dirty="0" err="1">
                <a:solidFill>
                  <a:srgbClr val="00B050"/>
                </a:solidFill>
                <a:ea typeface="Arial"/>
                <a:cs typeface="Arial"/>
                <a:sym typeface="Arial"/>
              </a:rPr>
              <a:t>Sitopia</a:t>
            </a:r>
            <a:r>
              <a:rPr lang="en-US" sz="2590" b="0" i="1" u="none" strike="noStrike" cap="none" dirty="0">
                <a:solidFill>
                  <a:srgbClr val="00B050"/>
                </a:solidFill>
                <a:ea typeface="Arial"/>
                <a:cs typeface="Arial"/>
                <a:sym typeface="Arial"/>
              </a:rPr>
              <a:t> </a:t>
            </a:r>
            <a:endParaRPr lang="en-US" sz="2590" b="0" i="0" u="none" strike="noStrike" cap="none" dirty="0">
              <a:solidFill>
                <a:srgbClr val="000000"/>
              </a:solidFill>
              <a:ea typeface="Arial"/>
              <a:cs typeface="Arial"/>
              <a:sym typeface="Arial"/>
            </a:endParaRPr>
          </a:p>
          <a:p>
            <a:pPr marL="0" marR="0" lvl="0" indent="0" algn="l" rtl="0">
              <a:lnSpc>
                <a:spcPct val="70000"/>
              </a:lnSpc>
              <a:spcBef>
                <a:spcPts val="0"/>
              </a:spcBef>
              <a:spcAft>
                <a:spcPts val="0"/>
              </a:spcAft>
              <a:buClr>
                <a:srgbClr val="000000"/>
              </a:buClr>
              <a:buSzPts val="2800"/>
              <a:buFont typeface="Arial"/>
              <a:buNone/>
            </a:pPr>
            <a:endParaRPr sz="2590" b="0" i="0" u="none" strike="noStrike" cap="none" dirty="0">
              <a:solidFill>
                <a:srgbClr val="000000"/>
              </a:solidFill>
              <a:ea typeface="Arial"/>
              <a:cs typeface="Arial"/>
              <a:sym typeface="Arial"/>
            </a:endParaRPr>
          </a:p>
          <a:p>
            <a:pPr marL="0" marR="0" lvl="0" indent="0" algn="l" rtl="0">
              <a:lnSpc>
                <a:spcPct val="70000"/>
              </a:lnSpc>
              <a:spcBef>
                <a:spcPts val="0"/>
              </a:spcBef>
              <a:spcAft>
                <a:spcPts val="0"/>
              </a:spcAft>
              <a:buClr>
                <a:srgbClr val="000000"/>
              </a:buClr>
              <a:buSzPts val="2800"/>
              <a:buFont typeface="Arial"/>
              <a:buNone/>
            </a:pPr>
            <a:endParaRPr sz="259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590"/>
              <a:buFont typeface="Arial"/>
              <a:buNone/>
            </a:pPr>
            <a:r>
              <a:rPr lang="en-US" sz="2400" b="0" i="0" u="none" strike="noStrike" cap="none" dirty="0" err="1">
                <a:solidFill>
                  <a:srgbClr val="000000"/>
                </a:solidFill>
                <a:ea typeface="Arial"/>
                <a:cs typeface="Arial"/>
                <a:sym typeface="Arial"/>
              </a:rPr>
              <a:t>Sitopia</a:t>
            </a:r>
            <a:r>
              <a:rPr lang="en-US" sz="2400" b="0" i="0" u="none" strike="noStrike" cap="none" dirty="0">
                <a:solidFill>
                  <a:srgbClr val="000000"/>
                </a:solidFill>
                <a:ea typeface="Arial"/>
                <a:cs typeface="Arial"/>
                <a:sym typeface="Arial"/>
              </a:rPr>
              <a:t> is a phenomenon  defined by Carolyn Steel to underline the influence food has over minds, values, low, economics, homes, culture,  cities, communities  and landscapes.</a:t>
            </a:r>
            <a:endParaRPr sz="2400" b="0" i="0" u="none" strike="noStrike" cap="none" dirty="0">
              <a:solidFill>
                <a:srgbClr val="000000"/>
              </a:solidFill>
              <a:ea typeface="Arial"/>
              <a:cs typeface="Arial"/>
              <a:sym typeface="Arial"/>
            </a:endParaRPr>
          </a:p>
          <a:p>
            <a:pPr marL="0" marR="0" lvl="0" indent="0" algn="l" rtl="0">
              <a:lnSpc>
                <a:spcPct val="70000"/>
              </a:lnSpc>
              <a:spcBef>
                <a:spcPts val="0"/>
              </a:spcBef>
              <a:spcAft>
                <a:spcPts val="0"/>
              </a:spcAft>
              <a:buClr>
                <a:srgbClr val="000000"/>
              </a:buClr>
              <a:buSzPts val="2800"/>
              <a:buFont typeface="Arial"/>
              <a:buNone/>
            </a:pPr>
            <a:r>
              <a:rPr lang="en-US" sz="2590" b="0" i="0" u="none" strike="noStrike" cap="none" dirty="0">
                <a:solidFill>
                  <a:srgbClr val="000000"/>
                </a:solidFill>
                <a:latin typeface="Arial"/>
                <a:ea typeface="Arial"/>
                <a:cs typeface="Arial"/>
                <a:sym typeface="Arial"/>
              </a:rPr>
              <a:t> </a:t>
            </a:r>
            <a:endParaRPr sz="2590" b="0" i="0" u="none" strike="noStrike" cap="none" dirty="0">
              <a:solidFill>
                <a:srgbClr val="000000"/>
              </a:solidFill>
              <a:latin typeface="Arial"/>
              <a:ea typeface="Arial"/>
              <a:cs typeface="Arial"/>
              <a:sym typeface="Arial"/>
            </a:endParaRPr>
          </a:p>
          <a:p>
            <a:pPr marL="0" marR="0" lvl="0" indent="0" algn="l" rtl="0">
              <a:lnSpc>
                <a:spcPct val="70000"/>
              </a:lnSpc>
              <a:spcBef>
                <a:spcPts val="0"/>
              </a:spcBef>
              <a:spcAft>
                <a:spcPts val="0"/>
              </a:spcAft>
              <a:buClr>
                <a:srgbClr val="000000"/>
              </a:buClr>
              <a:buSzPts val="2800"/>
              <a:buFont typeface="Arial"/>
              <a:buNone/>
            </a:pPr>
            <a:r>
              <a:rPr lang="en-US" sz="2400" b="0" i="0" u="none" strike="noStrike" cap="none" dirty="0">
                <a:solidFill>
                  <a:srgbClr val="000000"/>
                </a:solidFill>
                <a:ea typeface="Arial"/>
                <a:cs typeface="Arial"/>
                <a:sym typeface="Arial"/>
              </a:rPr>
              <a:t>     We live in a word shaped by food </a:t>
            </a:r>
            <a:endParaRPr sz="2400" b="0" i="0" u="none" strike="noStrike" cap="none" dirty="0">
              <a:solidFill>
                <a:schemeClr val="dk1"/>
              </a:solidFill>
              <a:ea typeface="Calibri"/>
              <a:cs typeface="Calibri"/>
              <a:sym typeface="Calibri"/>
            </a:endParaRPr>
          </a:p>
          <a:p>
            <a:pPr marL="457200" marR="0" lvl="0" indent="-337714" algn="l" rtl="0">
              <a:lnSpc>
                <a:spcPct val="70000"/>
              </a:lnSpc>
              <a:spcBef>
                <a:spcPts val="0"/>
              </a:spcBef>
              <a:spcAft>
                <a:spcPts val="0"/>
              </a:spcAft>
              <a:buClr>
                <a:srgbClr val="7F7F7F"/>
              </a:buClr>
              <a:buSzPts val="1876"/>
              <a:buFont typeface="Arial"/>
              <a:buNone/>
            </a:pPr>
            <a:endParaRPr sz="2590" b="0" i="0" u="none" strike="noStrike" cap="none" dirty="0">
              <a:solidFill>
                <a:srgbClr val="000000"/>
              </a:solidFill>
              <a:latin typeface="Arial"/>
              <a:ea typeface="Arial"/>
              <a:cs typeface="Arial"/>
              <a:sym typeface="Arial"/>
            </a:endParaRPr>
          </a:p>
          <a:p>
            <a:pPr marL="360" marR="0" lvl="0" indent="0" algn="l" rtl="0">
              <a:lnSpc>
                <a:spcPct val="70000"/>
              </a:lnSpc>
              <a:spcBef>
                <a:spcPts val="0"/>
              </a:spcBef>
              <a:spcAft>
                <a:spcPts val="0"/>
              </a:spcAft>
              <a:buClr>
                <a:srgbClr val="000000"/>
              </a:buClr>
              <a:buSzPts val="2590"/>
              <a:buFont typeface="Arial"/>
              <a:buNone/>
            </a:pPr>
            <a:r>
              <a:rPr lang="en-US" sz="2400" b="0" i="0" u="none" strike="noStrike" cap="none" dirty="0">
                <a:solidFill>
                  <a:srgbClr val="000000"/>
                </a:solidFill>
                <a:ea typeface="Arial"/>
                <a:cs typeface="Arial"/>
                <a:sym typeface="Arial"/>
              </a:rPr>
              <a:t>     Greek: </a:t>
            </a:r>
            <a:r>
              <a:rPr lang="en-US" sz="2400" b="0" i="0" u="none" strike="noStrike" cap="none" dirty="0" err="1">
                <a:solidFill>
                  <a:srgbClr val="000000"/>
                </a:solidFill>
                <a:ea typeface="Arial"/>
                <a:cs typeface="Arial"/>
                <a:sym typeface="Arial"/>
              </a:rPr>
              <a:t>sitos</a:t>
            </a:r>
            <a:r>
              <a:rPr lang="en-US" sz="2400" b="0" i="0" u="none" strike="noStrike" cap="none" dirty="0">
                <a:solidFill>
                  <a:srgbClr val="000000"/>
                </a:solidFill>
                <a:ea typeface="Arial"/>
                <a:cs typeface="Arial"/>
                <a:sym typeface="Arial"/>
              </a:rPr>
              <a:t> = Food + </a:t>
            </a:r>
            <a:r>
              <a:rPr lang="en-US" sz="2400" dirty="0" err="1">
                <a:solidFill>
                  <a:srgbClr val="000000"/>
                </a:solidFill>
                <a:ea typeface="Arial"/>
                <a:cs typeface="Arial"/>
                <a:sym typeface="Arial"/>
              </a:rPr>
              <a:t>T</a:t>
            </a:r>
            <a:r>
              <a:rPr lang="en-US" sz="2400" b="0" i="0" u="none" strike="noStrike" cap="none" dirty="0" err="1">
                <a:solidFill>
                  <a:srgbClr val="000000"/>
                </a:solidFill>
                <a:ea typeface="Arial"/>
                <a:cs typeface="Arial"/>
                <a:sym typeface="Arial"/>
              </a:rPr>
              <a:t>opos</a:t>
            </a:r>
            <a:r>
              <a:rPr lang="en-US" sz="2400" b="0" i="0" u="none" strike="noStrike" cap="none" dirty="0">
                <a:solidFill>
                  <a:srgbClr val="000000"/>
                </a:solidFill>
                <a:ea typeface="Arial"/>
                <a:cs typeface="Arial"/>
                <a:sym typeface="Arial"/>
              </a:rPr>
              <a:t> = place = Food place</a:t>
            </a:r>
            <a:endParaRPr sz="2400" b="0" i="0" u="none" strike="noStrike" cap="none" dirty="0">
              <a:solidFill>
                <a:schemeClr val="dk1"/>
              </a:solidFill>
              <a:ea typeface="Calibri"/>
              <a:cs typeface="Calibri"/>
              <a:sym typeface="Calibri"/>
            </a:endParaRPr>
          </a:p>
          <a:p>
            <a:pPr marL="0" marR="0" lvl="0" indent="0" algn="l" rtl="0">
              <a:lnSpc>
                <a:spcPct val="70000"/>
              </a:lnSpc>
              <a:spcBef>
                <a:spcPts val="0"/>
              </a:spcBef>
              <a:spcAft>
                <a:spcPts val="0"/>
              </a:spcAft>
              <a:buClr>
                <a:srgbClr val="000000"/>
              </a:buClr>
              <a:buSzPts val="2800"/>
              <a:buFont typeface="Arial"/>
              <a:buNone/>
            </a:pPr>
            <a:endParaRPr sz="2590" b="0" i="0" u="none" strike="noStrike" cap="none" dirty="0">
              <a:solidFill>
                <a:schemeClr val="dk1"/>
              </a:solidFill>
              <a:latin typeface="Calibri"/>
              <a:ea typeface="Calibri"/>
              <a:cs typeface="Calibri"/>
              <a:sym typeface="Calibri"/>
            </a:endParaRPr>
          </a:p>
          <a:p>
            <a:pPr marL="0" marR="0" lvl="0" indent="0" algn="l" rtl="0">
              <a:lnSpc>
                <a:spcPct val="70000"/>
              </a:lnSpc>
              <a:spcBef>
                <a:spcPts val="0"/>
              </a:spcBef>
              <a:spcAft>
                <a:spcPts val="0"/>
              </a:spcAft>
              <a:buClr>
                <a:srgbClr val="000000"/>
              </a:buClr>
              <a:buSzPts val="2800"/>
              <a:buFont typeface="Arial"/>
              <a:buNone/>
            </a:pPr>
            <a:endParaRPr sz="2590" b="0" i="0" u="none" strike="noStrike" cap="none" dirty="0">
              <a:solidFill>
                <a:schemeClr val="dk1"/>
              </a:solidFill>
              <a:latin typeface="Calibri"/>
              <a:ea typeface="Calibri"/>
              <a:cs typeface="Calibri"/>
              <a:sym typeface="Calibri"/>
            </a:endParaRPr>
          </a:p>
          <a:p>
            <a:pPr marL="0" marR="0" lvl="0" indent="0" algn="l" rtl="0">
              <a:lnSpc>
                <a:spcPct val="70000"/>
              </a:lnSpc>
              <a:spcBef>
                <a:spcPts val="0"/>
              </a:spcBef>
              <a:spcAft>
                <a:spcPts val="0"/>
              </a:spcAft>
              <a:buClr>
                <a:srgbClr val="000000"/>
              </a:buClr>
              <a:buSzPts val="2800"/>
              <a:buFont typeface="Arial"/>
              <a:buNone/>
            </a:pPr>
            <a:endParaRPr sz="2590" b="0" i="0" u="none" strike="noStrike" cap="none" dirty="0">
              <a:solidFill>
                <a:schemeClr val="dk1"/>
              </a:solidFill>
              <a:latin typeface="Calibri"/>
              <a:ea typeface="Calibri"/>
              <a:cs typeface="Calibri"/>
              <a:sym typeface="Calibri"/>
            </a:endParaRPr>
          </a:p>
        </p:txBody>
      </p:sp>
      <p:cxnSp>
        <p:nvCxnSpPr>
          <p:cNvPr id="317" name="Google Shape;317;p5"/>
          <p:cNvCxnSpPr>
            <a:cxnSpLocks/>
          </p:cNvCxnSpPr>
          <p:nvPr/>
        </p:nvCxnSpPr>
        <p:spPr>
          <a:xfrm>
            <a:off x="2974679" y="4331341"/>
            <a:ext cx="214540" cy="190556"/>
          </a:xfrm>
          <a:prstGeom prst="bentConnector3">
            <a:avLst>
              <a:gd name="adj1" fmla="val 50000"/>
            </a:avLst>
          </a:prstGeom>
          <a:noFill/>
          <a:ln w="15875" cap="flat" cmpd="sng">
            <a:solidFill>
              <a:srgbClr val="ABD366"/>
            </a:solidFill>
            <a:prstDash val="solid"/>
            <a:round/>
            <a:headEnd type="none" w="sm" len="sm"/>
            <a:tailEnd type="stealth" w="med" len="med"/>
          </a:ln>
        </p:spPr>
      </p:cxnSp>
      <p:cxnSp>
        <p:nvCxnSpPr>
          <p:cNvPr id="3" name="Google Shape;317;p5">
            <a:extLst>
              <a:ext uri="{FF2B5EF4-FFF2-40B4-BE49-F238E27FC236}">
                <a16:creationId xmlns:a16="http://schemas.microsoft.com/office/drawing/2014/main" id="{CAF5270C-A99B-F2C4-147F-450B331E5CAC}"/>
              </a:ext>
            </a:extLst>
          </p:cNvPr>
          <p:cNvCxnSpPr>
            <a:cxnSpLocks/>
          </p:cNvCxnSpPr>
          <p:nvPr/>
        </p:nvCxnSpPr>
        <p:spPr>
          <a:xfrm>
            <a:off x="2974679" y="4834928"/>
            <a:ext cx="214540" cy="190556"/>
          </a:xfrm>
          <a:prstGeom prst="bentConnector3">
            <a:avLst>
              <a:gd name="adj1" fmla="val 50000"/>
            </a:avLst>
          </a:prstGeom>
          <a:noFill/>
          <a:ln w="15875" cap="flat" cmpd="sng">
            <a:solidFill>
              <a:srgbClr val="ABD366"/>
            </a:solidFill>
            <a:prstDash val="solid"/>
            <a:round/>
            <a:headEnd type="none" w="sm" len="sm"/>
            <a:tailEnd type="stealth" w="med" len="med"/>
          </a:ln>
        </p:spPr>
      </p:cxnSp>
      <p:pic>
        <p:nvPicPr>
          <p:cNvPr id="1028" name="Picture 4" descr="Sitopia: How Food Can Save the World: Steel, Carolyn + Free Shipping">
            <a:extLst>
              <a:ext uri="{FF2B5EF4-FFF2-40B4-BE49-F238E27FC236}">
                <a16:creationId xmlns:a16="http://schemas.microsoft.com/office/drawing/2014/main" id="{4E680E0D-FA16-4946-DB24-C4B840090A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653" y="1455776"/>
            <a:ext cx="2419999" cy="4253333"/>
          </a:xfrm>
          <a:prstGeom prst="rect">
            <a:avLst/>
          </a:prstGeom>
          <a:noFill/>
          <a:ln w="28575">
            <a:solidFill>
              <a:srgbClr val="7030A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30555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5" name="Google Shape;325;p6"/>
          <p:cNvSpPr txBox="1"/>
          <p:nvPr/>
        </p:nvSpPr>
        <p:spPr>
          <a:xfrm>
            <a:off x="323640" y="339480"/>
            <a:ext cx="11572920" cy="723960"/>
          </a:xfrm>
          <a:prstGeom prst="rect">
            <a:avLst/>
          </a:prstGeom>
          <a:noFill/>
          <a:ln>
            <a:noFill/>
          </a:ln>
        </p:spPr>
        <p:txBody>
          <a:bodyPr spcFirstLastPara="1" wrap="square" lIns="91425" tIns="45700" rIns="91425" bIns="45700" anchor="ctr" anchorCtr="0">
            <a:noAutofit/>
          </a:bodyPr>
          <a:lstStyle/>
          <a:p>
            <a:pPr marL="0" marR="0" lvl="0" indent="0" rtl="0">
              <a:lnSpc>
                <a:spcPct val="90000"/>
              </a:lnSpc>
              <a:spcBef>
                <a:spcPts val="0"/>
              </a:spcBef>
              <a:spcAft>
                <a:spcPts val="0"/>
              </a:spcAft>
              <a:buClr>
                <a:srgbClr val="000000"/>
              </a:buClr>
              <a:buSzPts val="5400"/>
              <a:buFont typeface="Arial"/>
              <a:buNone/>
            </a:pPr>
            <a:r>
              <a:rPr lang="en-US" sz="5400" i="0" u="none" strike="noStrike" cap="none">
                <a:solidFill>
                  <a:srgbClr val="262626"/>
                </a:solidFill>
                <a:latin typeface="+mj-lt"/>
                <a:ea typeface="Arial"/>
                <a:cs typeface="Arial"/>
                <a:sym typeface="Arial"/>
              </a:rPr>
              <a:t>The four industrial revolutions </a:t>
            </a:r>
            <a:endParaRPr sz="5400" i="0" u="none" strike="noStrike" cap="none">
              <a:solidFill>
                <a:srgbClr val="000000"/>
              </a:solidFill>
              <a:latin typeface="+mj-lt"/>
              <a:ea typeface="Arial"/>
              <a:cs typeface="Arial"/>
              <a:sym typeface="Arial"/>
            </a:endParaRPr>
          </a:p>
        </p:txBody>
      </p:sp>
      <p:sp>
        <p:nvSpPr>
          <p:cNvPr id="326" name="Google Shape;326;p6"/>
          <p:cNvSpPr/>
          <p:nvPr/>
        </p:nvSpPr>
        <p:spPr>
          <a:xfrm rot="10800000" flipH="1">
            <a:off x="8376480" y="2656080"/>
            <a:ext cx="1834200" cy="15480"/>
          </a:xfrm>
          <a:custGeom>
            <a:avLst/>
            <a:gdLst/>
            <a:ahLst/>
            <a:cxnLst/>
            <a:rect l="l" t="t" r="r" b="b"/>
            <a:pathLst>
              <a:path w="21600" h="21600" extrusionOk="0">
                <a:moveTo>
                  <a:pt x="0" y="0"/>
                </a:moveTo>
                <a:lnTo>
                  <a:pt x="21600" y="21600"/>
                </a:lnTo>
              </a:path>
            </a:pathLst>
          </a:custGeom>
          <a:noFill/>
          <a:ln w="25550" cap="flat" cmpd="sng">
            <a:solidFill>
              <a:srgbClr val="7F7F7F"/>
            </a:solidFill>
            <a:prstDash val="solid"/>
            <a:miter lim="8000"/>
            <a:headEnd type="none" w="sm" len="sm"/>
            <a:tailEnd type="none" w="sm" len="sm"/>
          </a:ln>
        </p:spPr>
      </p:sp>
      <p:grpSp>
        <p:nvGrpSpPr>
          <p:cNvPr id="327" name="Google Shape;327;p6"/>
          <p:cNvGrpSpPr/>
          <p:nvPr/>
        </p:nvGrpSpPr>
        <p:grpSpPr>
          <a:xfrm>
            <a:off x="10211400" y="2519640"/>
            <a:ext cx="287640" cy="287640"/>
            <a:chOff x="10211400" y="2519640"/>
            <a:chExt cx="287640" cy="287640"/>
          </a:xfrm>
        </p:grpSpPr>
        <p:sp>
          <p:nvSpPr>
            <p:cNvPr id="328" name="Google Shape;328;p6"/>
            <p:cNvSpPr/>
            <p:nvPr/>
          </p:nvSpPr>
          <p:spPr>
            <a:xfrm>
              <a:off x="10211400" y="2519640"/>
              <a:ext cx="287640" cy="287640"/>
            </a:xfrm>
            <a:prstGeom prst="ellipse">
              <a:avLst/>
            </a:prstGeom>
            <a:solidFill>
              <a:schemeClr val="accent6">
                <a:alpha val="48627"/>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9" name="Google Shape;329;p6"/>
            <p:cNvSpPr/>
            <p:nvPr/>
          </p:nvSpPr>
          <p:spPr>
            <a:xfrm>
              <a:off x="10283400" y="2591640"/>
              <a:ext cx="143640" cy="143640"/>
            </a:xfrm>
            <a:prstGeom prst="ellipse">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30" name="Google Shape;330;p6"/>
          <p:cNvSpPr/>
          <p:nvPr/>
        </p:nvSpPr>
        <p:spPr>
          <a:xfrm>
            <a:off x="9843120" y="1893240"/>
            <a:ext cx="1024560" cy="359640"/>
          </a:xfrm>
          <a:prstGeom prst="roundRect">
            <a:avLst>
              <a:gd name="adj"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Industry 4.0</a:t>
            </a:r>
            <a:endParaRPr sz="1400" b="0" i="0" u="none" strike="noStrike" cap="none">
              <a:solidFill>
                <a:schemeClr val="dk1"/>
              </a:solidFill>
              <a:latin typeface="Calibri"/>
              <a:ea typeface="Calibri"/>
              <a:cs typeface="Calibri"/>
              <a:sym typeface="Calibri"/>
            </a:endParaRPr>
          </a:p>
        </p:txBody>
      </p:sp>
      <p:grpSp>
        <p:nvGrpSpPr>
          <p:cNvPr id="331" name="Google Shape;331;p6"/>
          <p:cNvGrpSpPr/>
          <p:nvPr/>
        </p:nvGrpSpPr>
        <p:grpSpPr>
          <a:xfrm>
            <a:off x="3840840" y="2519640"/>
            <a:ext cx="287640" cy="287640"/>
            <a:chOff x="3840840" y="2519640"/>
            <a:chExt cx="287640" cy="287640"/>
          </a:xfrm>
        </p:grpSpPr>
        <p:sp>
          <p:nvSpPr>
            <p:cNvPr id="332" name="Google Shape;332;p6"/>
            <p:cNvSpPr/>
            <p:nvPr/>
          </p:nvSpPr>
          <p:spPr>
            <a:xfrm>
              <a:off x="3840840" y="2519640"/>
              <a:ext cx="287640" cy="287640"/>
            </a:xfrm>
            <a:prstGeom prst="ellipse">
              <a:avLst/>
            </a:prstGeom>
            <a:solidFill>
              <a:schemeClr val="accent2">
                <a:alpha val="48627"/>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3" name="Google Shape;333;p6"/>
            <p:cNvSpPr/>
            <p:nvPr/>
          </p:nvSpPr>
          <p:spPr>
            <a:xfrm>
              <a:off x="3912840" y="2591640"/>
              <a:ext cx="143640" cy="143640"/>
            </a:xfrm>
            <a:prstGeom prst="ellipse">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34" name="Google Shape;334;p6"/>
          <p:cNvSpPr/>
          <p:nvPr/>
        </p:nvSpPr>
        <p:spPr>
          <a:xfrm>
            <a:off x="3467880" y="1893240"/>
            <a:ext cx="1024560" cy="359640"/>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Industry 1.0</a:t>
            </a:r>
            <a:endParaRPr sz="1400" b="0" i="0" u="none" strike="noStrike" cap="none">
              <a:solidFill>
                <a:schemeClr val="dk1"/>
              </a:solidFill>
              <a:latin typeface="Calibri"/>
              <a:ea typeface="Calibri"/>
              <a:cs typeface="Calibri"/>
              <a:sym typeface="Calibri"/>
            </a:endParaRPr>
          </a:p>
        </p:txBody>
      </p:sp>
      <p:grpSp>
        <p:nvGrpSpPr>
          <p:cNvPr id="335" name="Google Shape;335;p6"/>
          <p:cNvGrpSpPr/>
          <p:nvPr/>
        </p:nvGrpSpPr>
        <p:grpSpPr>
          <a:xfrm>
            <a:off x="5966280" y="2519640"/>
            <a:ext cx="287640" cy="287640"/>
            <a:chOff x="5966280" y="2519640"/>
            <a:chExt cx="287640" cy="287640"/>
          </a:xfrm>
        </p:grpSpPr>
        <p:sp>
          <p:nvSpPr>
            <p:cNvPr id="336" name="Google Shape;336;p6"/>
            <p:cNvSpPr/>
            <p:nvPr/>
          </p:nvSpPr>
          <p:spPr>
            <a:xfrm>
              <a:off x="5966280" y="2519640"/>
              <a:ext cx="287640" cy="287640"/>
            </a:xfrm>
            <a:prstGeom prst="ellipse">
              <a:avLst/>
            </a:prstGeom>
            <a:solidFill>
              <a:schemeClr val="accent3">
                <a:alpha val="48627"/>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7" name="Google Shape;337;p6"/>
            <p:cNvSpPr/>
            <p:nvPr/>
          </p:nvSpPr>
          <p:spPr>
            <a:xfrm>
              <a:off x="6038280" y="2591640"/>
              <a:ext cx="143640" cy="143640"/>
            </a:xfrm>
            <a:prstGeom prst="ellipse">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38" name="Google Shape;338;p6"/>
          <p:cNvSpPr/>
          <p:nvPr/>
        </p:nvSpPr>
        <p:spPr>
          <a:xfrm>
            <a:off x="5592960" y="1893240"/>
            <a:ext cx="1024560" cy="359640"/>
          </a:xfrm>
          <a:prstGeom prst="roundRect">
            <a:avLst>
              <a:gd name="adj" fmla="val 50000"/>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Industry 2.0</a:t>
            </a:r>
            <a:endParaRPr sz="1400" b="1" i="0" u="none" strike="noStrike" cap="none">
              <a:solidFill>
                <a:schemeClr val="dk1"/>
              </a:solidFill>
              <a:latin typeface="Calibri"/>
              <a:ea typeface="Calibri"/>
              <a:cs typeface="Calibri"/>
              <a:sym typeface="Calibri"/>
            </a:endParaRPr>
          </a:p>
        </p:txBody>
      </p:sp>
      <p:grpSp>
        <p:nvGrpSpPr>
          <p:cNvPr id="339" name="Google Shape;339;p6"/>
          <p:cNvGrpSpPr/>
          <p:nvPr/>
        </p:nvGrpSpPr>
        <p:grpSpPr>
          <a:xfrm>
            <a:off x="1715400" y="2519640"/>
            <a:ext cx="287640" cy="287640"/>
            <a:chOff x="1715400" y="2519640"/>
            <a:chExt cx="287640" cy="287640"/>
          </a:xfrm>
        </p:grpSpPr>
        <p:sp>
          <p:nvSpPr>
            <p:cNvPr id="340" name="Google Shape;340;p6"/>
            <p:cNvSpPr/>
            <p:nvPr/>
          </p:nvSpPr>
          <p:spPr>
            <a:xfrm>
              <a:off x="1715400" y="2519640"/>
              <a:ext cx="287640" cy="287640"/>
            </a:xfrm>
            <a:prstGeom prst="ellipse">
              <a:avLst/>
            </a:prstGeom>
            <a:solidFill>
              <a:schemeClr val="accent1">
                <a:alpha val="48627"/>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1" name="Google Shape;341;p6"/>
            <p:cNvSpPr/>
            <p:nvPr/>
          </p:nvSpPr>
          <p:spPr>
            <a:xfrm>
              <a:off x="1787400" y="2591640"/>
              <a:ext cx="143640" cy="143640"/>
            </a:xfrm>
            <a:prstGeom prst="ellipse">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42" name="Google Shape;342;p6"/>
          <p:cNvSpPr/>
          <p:nvPr/>
        </p:nvSpPr>
        <p:spPr>
          <a:xfrm>
            <a:off x="1274760" y="1893240"/>
            <a:ext cx="1190520" cy="359640"/>
          </a:xfrm>
          <a:prstGeom prst="roundRect">
            <a:avLst>
              <a:gd name="adj" fmla="val 50000"/>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1" i="0" u="none" strike="noStrike" cap="none">
                <a:solidFill>
                  <a:schemeClr val="dk1"/>
                </a:solidFill>
                <a:latin typeface="Arial"/>
                <a:ea typeface="Arial"/>
                <a:cs typeface="Arial"/>
                <a:sym typeface="Arial"/>
              </a:rPr>
              <a:t>Ancient</a:t>
            </a:r>
            <a:endParaRPr sz="1600" b="0" i="0" u="none" strike="noStrike" cap="none">
              <a:solidFill>
                <a:schemeClr val="dk1"/>
              </a:solidFill>
              <a:latin typeface="Calibri"/>
              <a:ea typeface="Calibri"/>
              <a:cs typeface="Calibri"/>
              <a:sym typeface="Calibri"/>
            </a:endParaRPr>
          </a:p>
        </p:txBody>
      </p:sp>
      <p:sp>
        <p:nvSpPr>
          <p:cNvPr id="343" name="Google Shape;343;p6"/>
          <p:cNvSpPr/>
          <p:nvPr/>
        </p:nvSpPr>
        <p:spPr>
          <a:xfrm>
            <a:off x="7718040" y="1893240"/>
            <a:ext cx="1024560" cy="359640"/>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Industry 3.0</a:t>
            </a:r>
            <a:endParaRPr sz="1400" b="0" i="0" u="none" strike="noStrike" cap="none">
              <a:solidFill>
                <a:schemeClr val="dk1"/>
              </a:solidFill>
              <a:latin typeface="Calibri"/>
              <a:ea typeface="Calibri"/>
              <a:cs typeface="Calibri"/>
              <a:sym typeface="Calibri"/>
            </a:endParaRPr>
          </a:p>
        </p:txBody>
      </p:sp>
      <p:sp>
        <p:nvSpPr>
          <p:cNvPr id="344" name="Google Shape;344;p6"/>
          <p:cNvSpPr/>
          <p:nvPr/>
        </p:nvSpPr>
        <p:spPr>
          <a:xfrm rot="10800000" flipH="1">
            <a:off x="2003040" y="2663280"/>
            <a:ext cx="1837080" cy="360"/>
          </a:xfrm>
          <a:custGeom>
            <a:avLst/>
            <a:gdLst/>
            <a:ahLst/>
            <a:cxnLst/>
            <a:rect l="l" t="t" r="r" b="b"/>
            <a:pathLst>
              <a:path w="21600" h="21600" extrusionOk="0">
                <a:moveTo>
                  <a:pt x="0" y="0"/>
                </a:moveTo>
                <a:lnTo>
                  <a:pt x="21600" y="21600"/>
                </a:lnTo>
              </a:path>
            </a:pathLst>
          </a:custGeom>
          <a:noFill/>
          <a:ln w="25550" cap="flat" cmpd="sng">
            <a:solidFill>
              <a:schemeClr val="accent2"/>
            </a:solidFill>
            <a:prstDash val="solid"/>
            <a:miter lim="8000"/>
            <a:headEnd type="none" w="sm" len="sm"/>
            <a:tailEnd type="none" w="sm" len="sm"/>
          </a:ln>
        </p:spPr>
      </p:sp>
      <p:sp>
        <p:nvSpPr>
          <p:cNvPr id="345" name="Google Shape;345;p6"/>
          <p:cNvSpPr/>
          <p:nvPr/>
        </p:nvSpPr>
        <p:spPr>
          <a:xfrm>
            <a:off x="4128840" y="2663640"/>
            <a:ext cx="1837080" cy="360"/>
          </a:xfrm>
          <a:custGeom>
            <a:avLst/>
            <a:gdLst/>
            <a:ahLst/>
            <a:cxnLst/>
            <a:rect l="l" t="t" r="r" b="b"/>
            <a:pathLst>
              <a:path w="21600" h="21600" extrusionOk="0">
                <a:moveTo>
                  <a:pt x="0" y="0"/>
                </a:moveTo>
                <a:lnTo>
                  <a:pt x="21600" y="21600"/>
                </a:lnTo>
              </a:path>
            </a:pathLst>
          </a:custGeom>
          <a:noFill/>
          <a:ln w="25550" cap="flat" cmpd="sng">
            <a:solidFill>
              <a:schemeClr val="accent3"/>
            </a:solidFill>
            <a:prstDash val="solid"/>
            <a:miter lim="8000"/>
            <a:headEnd type="none" w="sm" len="sm"/>
            <a:tailEnd type="none" w="sm" len="sm"/>
          </a:ln>
        </p:spPr>
      </p:sp>
      <p:grpSp>
        <p:nvGrpSpPr>
          <p:cNvPr id="346" name="Google Shape;346;p6"/>
          <p:cNvGrpSpPr/>
          <p:nvPr/>
        </p:nvGrpSpPr>
        <p:grpSpPr>
          <a:xfrm>
            <a:off x="8088840" y="2519640"/>
            <a:ext cx="287640" cy="287640"/>
            <a:chOff x="8088840" y="2519640"/>
            <a:chExt cx="287640" cy="287640"/>
          </a:xfrm>
        </p:grpSpPr>
        <p:sp>
          <p:nvSpPr>
            <p:cNvPr id="347" name="Google Shape;347;p6"/>
            <p:cNvSpPr/>
            <p:nvPr/>
          </p:nvSpPr>
          <p:spPr>
            <a:xfrm>
              <a:off x="8088840" y="2519640"/>
              <a:ext cx="287640" cy="287640"/>
            </a:xfrm>
            <a:prstGeom prst="ellipse">
              <a:avLst/>
            </a:prstGeom>
            <a:solidFill>
              <a:schemeClr val="accent4">
                <a:alpha val="48627"/>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8" name="Google Shape;348;p6"/>
            <p:cNvSpPr/>
            <p:nvPr/>
          </p:nvSpPr>
          <p:spPr>
            <a:xfrm>
              <a:off x="8160840" y="2591640"/>
              <a:ext cx="143640" cy="14364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49" name="Google Shape;349;p6"/>
          <p:cNvSpPr/>
          <p:nvPr/>
        </p:nvSpPr>
        <p:spPr>
          <a:xfrm>
            <a:off x="6254280" y="2655720"/>
            <a:ext cx="1834200" cy="15480"/>
          </a:xfrm>
          <a:custGeom>
            <a:avLst/>
            <a:gdLst/>
            <a:ahLst/>
            <a:cxnLst/>
            <a:rect l="l" t="t" r="r" b="b"/>
            <a:pathLst>
              <a:path w="21600" h="21600" extrusionOk="0">
                <a:moveTo>
                  <a:pt x="0" y="0"/>
                </a:moveTo>
                <a:lnTo>
                  <a:pt x="21600" y="21600"/>
                </a:lnTo>
              </a:path>
            </a:pathLst>
          </a:custGeom>
          <a:noFill/>
          <a:ln w="25550" cap="flat" cmpd="sng">
            <a:solidFill>
              <a:schemeClr val="accent4"/>
            </a:solidFill>
            <a:prstDash val="solid"/>
            <a:miter lim="8000"/>
            <a:headEnd type="none" w="sm" len="sm"/>
            <a:tailEnd type="none" w="sm" len="sm"/>
          </a:ln>
        </p:spPr>
      </p:sp>
      <p:sp>
        <p:nvSpPr>
          <p:cNvPr id="350" name="Google Shape;350;p6"/>
          <p:cNvSpPr/>
          <p:nvPr/>
        </p:nvSpPr>
        <p:spPr>
          <a:xfrm>
            <a:off x="865080" y="3074040"/>
            <a:ext cx="1979640"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a:solidFill>
                  <a:srgbClr val="595959"/>
                </a:solidFill>
                <a:ea typeface="Arial"/>
                <a:cs typeface="Arial"/>
                <a:sym typeface="Arial"/>
              </a:rPr>
              <a:t>Antic Rome – </a:t>
            </a:r>
            <a:r>
              <a:rPr lang="en-US" sz="1200" b="0" i="0" u="none" strike="noStrike" cap="none" dirty="0" err="1">
                <a:solidFill>
                  <a:srgbClr val="595959"/>
                </a:solidFill>
                <a:ea typeface="Arial"/>
                <a:cs typeface="Arial"/>
                <a:sym typeface="Arial"/>
              </a:rPr>
              <a:t>wse</a:t>
            </a:r>
            <a:r>
              <a:rPr lang="en-US" sz="1200" b="0" i="0" u="none" strike="noStrike" cap="none" dirty="0">
                <a:solidFill>
                  <a:srgbClr val="595959"/>
                </a:solidFill>
                <a:ea typeface="Arial"/>
                <a:cs typeface="Arial"/>
                <a:sym typeface="Arial"/>
              </a:rPr>
              <a:t> ships to import grains – no waste problems but waste loss . </a:t>
            </a:r>
            <a:endParaRPr sz="1200" b="0" i="0" u="none" strike="noStrike" cap="none" dirty="0">
              <a:solidFill>
                <a:schemeClr val="dk1"/>
              </a:solidFill>
              <a:ea typeface="Calibri"/>
              <a:cs typeface="Calibri"/>
              <a:sym typeface="Calibri"/>
            </a:endParaRPr>
          </a:p>
        </p:txBody>
      </p:sp>
      <p:sp>
        <p:nvSpPr>
          <p:cNvPr id="351" name="Google Shape;351;p6"/>
          <p:cNvSpPr/>
          <p:nvPr/>
        </p:nvSpPr>
        <p:spPr>
          <a:xfrm>
            <a:off x="2990160" y="3074040"/>
            <a:ext cx="1979640"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a:solidFill>
                  <a:srgbClr val="595959"/>
                </a:solidFill>
                <a:ea typeface="Arial"/>
                <a:cs typeface="Arial"/>
                <a:sym typeface="Arial"/>
              </a:rPr>
              <a:t>Food transported by trains</a:t>
            </a:r>
            <a:endParaRPr sz="1200" b="0" i="0" u="none" strike="noStrike" cap="none" dirty="0">
              <a:solidFill>
                <a:schemeClr val="dk1"/>
              </a:solidFill>
              <a:ea typeface="Calibri"/>
              <a:cs typeface="Calibri"/>
              <a:sym typeface="Calibri"/>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a:solidFill>
                  <a:srgbClr val="595959"/>
                </a:solidFill>
                <a:ea typeface="Arial"/>
                <a:cs typeface="Arial"/>
                <a:sym typeface="Arial"/>
              </a:rPr>
              <a:t>Food waste not considered a problem  </a:t>
            </a:r>
            <a:endParaRPr sz="1200" b="0" i="0" u="none" strike="noStrike" cap="none" dirty="0">
              <a:solidFill>
                <a:schemeClr val="dk1"/>
              </a:solidFill>
              <a:ea typeface="Calibri"/>
              <a:cs typeface="Calibri"/>
              <a:sym typeface="Calibri"/>
            </a:endParaRPr>
          </a:p>
        </p:txBody>
      </p:sp>
      <p:sp>
        <p:nvSpPr>
          <p:cNvPr id="352" name="Google Shape;352;p6"/>
          <p:cNvSpPr/>
          <p:nvPr/>
        </p:nvSpPr>
        <p:spPr>
          <a:xfrm>
            <a:off x="5115240" y="3074040"/>
            <a:ext cx="1979640"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a:solidFill>
                  <a:srgbClr val="595959"/>
                </a:solidFill>
                <a:ea typeface="Arial"/>
                <a:cs typeface="Arial"/>
                <a:sym typeface="Arial"/>
              </a:rPr>
              <a:t>Mass production- chemicals, additives, and large quantities of waste  </a:t>
            </a:r>
            <a:endParaRPr sz="1200" b="0" i="0" u="none" strike="noStrike" cap="none" dirty="0">
              <a:solidFill>
                <a:schemeClr val="dk1"/>
              </a:solidFill>
              <a:ea typeface="Calibri"/>
              <a:cs typeface="Calibri"/>
              <a:sym typeface="Calibri"/>
            </a:endParaRPr>
          </a:p>
        </p:txBody>
      </p:sp>
      <p:sp>
        <p:nvSpPr>
          <p:cNvPr id="353" name="Google Shape;353;p6"/>
          <p:cNvSpPr/>
          <p:nvPr/>
        </p:nvSpPr>
        <p:spPr>
          <a:xfrm>
            <a:off x="7240320" y="3074040"/>
            <a:ext cx="2228400" cy="83095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a:solidFill>
                  <a:srgbClr val="595959"/>
                </a:solidFill>
                <a:ea typeface="Arial"/>
                <a:cs typeface="Arial"/>
                <a:sym typeface="Arial"/>
              </a:rPr>
              <a:t>Huge quantities of food waste in manufacturing/retail sectors</a:t>
            </a:r>
            <a:endParaRPr sz="1200" b="0" i="0" u="none" strike="noStrike" cap="none" dirty="0">
              <a:solidFill>
                <a:schemeClr val="dk1"/>
              </a:solidFill>
              <a:ea typeface="Calibri"/>
              <a:cs typeface="Calibri"/>
              <a:sym typeface="Calibri"/>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a:solidFill>
                  <a:srgbClr val="595959"/>
                </a:solidFill>
                <a:ea typeface="Arial"/>
                <a:cs typeface="Arial"/>
                <a:sym typeface="Arial"/>
              </a:rPr>
              <a:t>Circular economy strategic/digital approaches. </a:t>
            </a:r>
            <a:endParaRPr sz="1200" b="0" i="0" u="none" strike="noStrike" cap="none" dirty="0">
              <a:solidFill>
                <a:schemeClr val="dk1"/>
              </a:solidFill>
              <a:ea typeface="Calibri"/>
              <a:cs typeface="Calibri"/>
              <a:sym typeface="Calibri"/>
            </a:endParaRPr>
          </a:p>
        </p:txBody>
      </p:sp>
      <p:sp>
        <p:nvSpPr>
          <p:cNvPr id="354" name="Google Shape;354;p6"/>
          <p:cNvSpPr/>
          <p:nvPr/>
        </p:nvSpPr>
        <p:spPr>
          <a:xfrm>
            <a:off x="9365400" y="3074040"/>
            <a:ext cx="1979640" cy="101562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err="1">
                <a:solidFill>
                  <a:srgbClr val="595959"/>
                </a:solidFill>
                <a:ea typeface="Arial"/>
                <a:cs typeface="Arial"/>
                <a:sym typeface="Arial"/>
              </a:rPr>
              <a:t>Digitise</a:t>
            </a:r>
            <a:r>
              <a:rPr lang="en-US" sz="1200" b="0" i="0" u="none" strike="noStrike" cap="none" dirty="0">
                <a:solidFill>
                  <a:srgbClr val="595959"/>
                </a:solidFill>
                <a:ea typeface="Arial"/>
                <a:cs typeface="Arial"/>
                <a:sym typeface="Arial"/>
              </a:rPr>
              <a:t> the supply and demand systems </a:t>
            </a:r>
            <a:endParaRPr sz="1400" b="0" i="0" u="none" strike="noStrike" cap="none" dirty="0">
              <a:solidFill>
                <a:srgbClr val="000000"/>
              </a:solidFil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a:solidFill>
                  <a:srgbClr val="595959"/>
                </a:solidFill>
                <a:ea typeface="Arial"/>
                <a:cs typeface="Arial"/>
                <a:sym typeface="Arial"/>
              </a:rPr>
              <a:t>Circular economy &amp; digital transformation </a:t>
            </a:r>
            <a:endParaRPr sz="1400" b="0" i="0" u="none" strike="noStrike" cap="none" dirty="0">
              <a:solidFill>
                <a:srgbClr val="000000"/>
              </a:solidFil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0" i="0" u="none" strike="noStrike" cap="none" dirty="0">
              <a:solidFill>
                <a:schemeClr val="dk1"/>
              </a:solidFill>
              <a:ea typeface="Calibri"/>
              <a:cs typeface="Calibri"/>
              <a:sym typeface="Calibri"/>
            </a:endParaRPr>
          </a:p>
        </p:txBody>
      </p:sp>
      <p:sp>
        <p:nvSpPr>
          <p:cNvPr id="355" name="Google Shape;355;p6"/>
          <p:cNvSpPr/>
          <p:nvPr/>
        </p:nvSpPr>
        <p:spPr>
          <a:xfrm>
            <a:off x="4697211" y="4377960"/>
            <a:ext cx="7290197" cy="193895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FF0000"/>
                </a:solidFill>
                <a:ea typeface="Arial"/>
                <a:cs typeface="Arial"/>
                <a:sym typeface="Arial"/>
              </a:rPr>
              <a:t>Food  loss  and  waste  represent  wastage  of  the  water,  land,  energy  and other natural resources used to produce food. In fact, the resources used to produce food that is eventually lost or wasted account for approximately 4.4 </a:t>
            </a:r>
            <a:r>
              <a:rPr lang="en-US" sz="1200" b="0" i="0" u="none" strike="noStrike" cap="none" dirty="0" err="1">
                <a:solidFill>
                  <a:srgbClr val="FF0000"/>
                </a:solidFill>
                <a:ea typeface="Arial"/>
                <a:cs typeface="Arial"/>
                <a:sym typeface="Arial"/>
              </a:rPr>
              <a:t>gigatonnes</a:t>
            </a:r>
            <a:r>
              <a:rPr lang="en-US" sz="1200" b="0" i="0" u="none" strike="noStrike" cap="none" dirty="0">
                <a:solidFill>
                  <a:srgbClr val="FF0000"/>
                </a:solidFill>
                <a:ea typeface="Arial"/>
                <a:cs typeface="Arial"/>
                <a:sym typeface="Arial"/>
              </a:rPr>
              <a:t>  of  greenhouse  gas  emissions  (CO2  equivalent)  annually,  making food loss and waste the world’s third largest emitter</a:t>
            </a:r>
            <a:r>
              <a:rPr lang="en-US" sz="1200" b="0" i="0" u="none" strike="noStrike" cap="none" dirty="0">
                <a:solidFill>
                  <a:srgbClr val="3F3F3F"/>
                </a:solidFill>
                <a:ea typeface="Arial"/>
                <a:cs typeface="Arial"/>
                <a:sym typeface="Arial"/>
              </a:rPr>
              <a:t>, </a:t>
            </a:r>
            <a:endParaRPr sz="1200" b="0" i="0" u="none" strike="noStrike" cap="none" dirty="0">
              <a:solidFill>
                <a:schemeClr val="dk1"/>
              </a:solidFill>
              <a:ea typeface="Calibri"/>
              <a:cs typeface="Calibri"/>
              <a:sym typeface="Calibri"/>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3F3F3F"/>
                </a:solidFill>
                <a:ea typeface="Arial"/>
                <a:cs typeface="Arial"/>
                <a:sym typeface="Arial"/>
              </a:rPr>
              <a:t>2017 ~ 2018 </a:t>
            </a:r>
            <a:endParaRPr lang="en-US" sz="1200" dirty="0">
              <a:solidFill>
                <a:srgbClr val="3F3F3F"/>
              </a:solidFil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ea typeface="Arial"/>
                <a:cs typeface="Arial"/>
                <a:sym typeface="Arial"/>
              </a:rPr>
              <a:t>Food loss is mainly caused by the malfunctioning of the food production and supply system or its institutional and policy framework. This could be due to managerial and technical limitations, such as a lack of proper storage facilities, cold chain, proper food handling practices, infrastructure, packaging, or efficient marketing systems.</a:t>
            </a:r>
            <a:endParaRPr sz="1200" b="0" i="0" u="none" strike="noStrike" cap="none" dirty="0">
              <a:solidFill>
                <a:schemeClr val="dk1"/>
              </a:solidFill>
              <a:ea typeface="Calibri"/>
              <a:cs typeface="Calibri"/>
              <a:sym typeface="Calibri"/>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ea typeface="Arial"/>
                <a:cs typeface="Arial"/>
                <a:sym typeface="Arial"/>
              </a:rPr>
              <a:t>Food waste refers to the removal from the food supply chain of food which is still !t for human consumption. This is done either by choice or after the food is spoiled or expired due to poor stock management or neglect.</a:t>
            </a:r>
            <a:endParaRPr sz="1200" b="0" i="0" u="none" strike="noStrike" cap="none" dirty="0">
              <a:solidFill>
                <a:schemeClr val="dk1"/>
              </a:solidFill>
              <a:ea typeface="Calibri"/>
              <a:cs typeface="Calibri"/>
              <a:sym typeface="Calibri"/>
            </a:endParaRPr>
          </a:p>
        </p:txBody>
      </p:sp>
      <p:sp>
        <p:nvSpPr>
          <p:cNvPr id="356" name="Google Shape;356;p6"/>
          <p:cNvSpPr/>
          <p:nvPr/>
        </p:nvSpPr>
        <p:spPr>
          <a:xfrm>
            <a:off x="4697211" y="4001698"/>
            <a:ext cx="6482880" cy="3049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ea typeface="Arial"/>
                <a:cs typeface="Arial"/>
                <a:sym typeface="Arial"/>
              </a:rPr>
              <a:t>What is food loss and food waste? </a:t>
            </a:r>
            <a:endParaRPr sz="1400" b="0" i="0" u="none" strike="noStrike" cap="none" dirty="0">
              <a:solidFill>
                <a:schemeClr val="dk1"/>
              </a:solidFill>
              <a:ea typeface="Calibri"/>
              <a:cs typeface="Calibri"/>
              <a:sym typeface="Calibri"/>
            </a:endParaRPr>
          </a:p>
        </p:txBody>
      </p:sp>
      <p:grpSp>
        <p:nvGrpSpPr>
          <p:cNvPr id="357" name="Google Shape;357;p6"/>
          <p:cNvGrpSpPr/>
          <p:nvPr/>
        </p:nvGrpSpPr>
        <p:grpSpPr>
          <a:xfrm>
            <a:off x="1475640" y="3985920"/>
            <a:ext cx="3029040" cy="2286360"/>
            <a:chOff x="1475640" y="3985920"/>
            <a:chExt cx="3029040" cy="2286360"/>
          </a:xfrm>
        </p:grpSpPr>
        <p:sp>
          <p:nvSpPr>
            <p:cNvPr id="358" name="Google Shape;358;p6"/>
            <p:cNvSpPr/>
            <p:nvPr/>
          </p:nvSpPr>
          <p:spPr>
            <a:xfrm>
              <a:off x="1475640" y="4404960"/>
              <a:ext cx="3029040" cy="1867320"/>
            </a:xfrm>
            <a:custGeom>
              <a:avLst/>
              <a:gdLst/>
              <a:ahLst/>
              <a:cxnLst/>
              <a:rect l="l" t="t" r="r" b="b"/>
              <a:pathLst>
                <a:path w="4242348" h="2615484" extrusionOk="0">
                  <a:moveTo>
                    <a:pt x="3883294" y="1288799"/>
                  </a:moveTo>
                  <a:cubicBezTo>
                    <a:pt x="3911386" y="1287880"/>
                    <a:pt x="3938919" y="1292509"/>
                    <a:pt x="3966493" y="1297059"/>
                  </a:cubicBezTo>
                  <a:cubicBezTo>
                    <a:pt x="3973038" y="1298136"/>
                    <a:pt x="3977068" y="1300690"/>
                    <a:pt x="3978185" y="1307713"/>
                  </a:cubicBezTo>
                  <a:cubicBezTo>
                    <a:pt x="3978863" y="1311983"/>
                    <a:pt x="3980898" y="1316053"/>
                    <a:pt x="3982494" y="1320123"/>
                  </a:cubicBezTo>
                  <a:cubicBezTo>
                    <a:pt x="3984410" y="1324991"/>
                    <a:pt x="3983891" y="1328742"/>
                    <a:pt x="3980260" y="1333131"/>
                  </a:cubicBezTo>
                  <a:cubicBezTo>
                    <a:pt x="3930580" y="1393227"/>
                    <a:pt x="3881059" y="1453441"/>
                    <a:pt x="3831778" y="1513816"/>
                  </a:cubicBezTo>
                  <a:cubicBezTo>
                    <a:pt x="3826949" y="1519722"/>
                    <a:pt x="3824037" y="1520041"/>
                    <a:pt x="3818011" y="1514933"/>
                  </a:cubicBezTo>
                  <a:cubicBezTo>
                    <a:pt x="3781778" y="1484287"/>
                    <a:pt x="3745227" y="1454040"/>
                    <a:pt x="3708476" y="1424032"/>
                  </a:cubicBezTo>
                  <a:cubicBezTo>
                    <a:pt x="3702769" y="1419364"/>
                    <a:pt x="3701453" y="1416890"/>
                    <a:pt x="3706999" y="1410744"/>
                  </a:cubicBezTo>
                  <a:cubicBezTo>
                    <a:pt x="3731340" y="1383650"/>
                    <a:pt x="3756320" y="1356994"/>
                    <a:pt x="3778666" y="1328303"/>
                  </a:cubicBezTo>
                  <a:cubicBezTo>
                    <a:pt x="3799895" y="1301049"/>
                    <a:pt x="3828267" y="1292031"/>
                    <a:pt x="3860190" y="1288918"/>
                  </a:cubicBezTo>
                  <a:cubicBezTo>
                    <a:pt x="3867771" y="1288160"/>
                    <a:pt x="3875552" y="1288799"/>
                    <a:pt x="3883294" y="1288799"/>
                  </a:cubicBezTo>
                  <a:close/>
                  <a:moveTo>
                    <a:pt x="361550" y="1288320"/>
                  </a:moveTo>
                  <a:cubicBezTo>
                    <a:pt x="379905" y="1286804"/>
                    <a:pt x="399099" y="1290555"/>
                    <a:pt x="417934" y="1295423"/>
                  </a:cubicBezTo>
                  <a:cubicBezTo>
                    <a:pt x="432259" y="1299134"/>
                    <a:pt x="444829" y="1306875"/>
                    <a:pt x="454805" y="1318368"/>
                  </a:cubicBezTo>
                  <a:cubicBezTo>
                    <a:pt x="482019" y="1349772"/>
                    <a:pt x="509353" y="1381096"/>
                    <a:pt x="536887" y="1412221"/>
                  </a:cubicBezTo>
                  <a:cubicBezTo>
                    <a:pt x="540717" y="1416531"/>
                    <a:pt x="540757" y="1418646"/>
                    <a:pt x="536128" y="1422437"/>
                  </a:cubicBezTo>
                  <a:cubicBezTo>
                    <a:pt x="498300" y="1453442"/>
                    <a:pt x="460631" y="1484646"/>
                    <a:pt x="423240" y="1516130"/>
                  </a:cubicBezTo>
                  <a:cubicBezTo>
                    <a:pt x="418013" y="1520520"/>
                    <a:pt x="415499" y="1519283"/>
                    <a:pt x="411868" y="1514814"/>
                  </a:cubicBezTo>
                  <a:cubicBezTo>
                    <a:pt x="361988" y="1454000"/>
                    <a:pt x="312029" y="1393187"/>
                    <a:pt x="261910" y="1332573"/>
                  </a:cubicBezTo>
                  <a:cubicBezTo>
                    <a:pt x="258518" y="1328463"/>
                    <a:pt x="258438" y="1324832"/>
                    <a:pt x="259994" y="1320443"/>
                  </a:cubicBezTo>
                  <a:cubicBezTo>
                    <a:pt x="261232" y="1317011"/>
                    <a:pt x="262947" y="1313619"/>
                    <a:pt x="263546" y="1310068"/>
                  </a:cubicBezTo>
                  <a:cubicBezTo>
                    <a:pt x="265062" y="1301049"/>
                    <a:pt x="270649" y="1297458"/>
                    <a:pt x="279148" y="1296261"/>
                  </a:cubicBezTo>
                  <a:cubicBezTo>
                    <a:pt x="306083" y="1292550"/>
                    <a:pt x="332858" y="1287482"/>
                    <a:pt x="361550" y="1288320"/>
                  </a:cubicBezTo>
                  <a:close/>
                  <a:moveTo>
                    <a:pt x="390709" y="128605"/>
                  </a:moveTo>
                  <a:cubicBezTo>
                    <a:pt x="417953" y="127652"/>
                    <a:pt x="443092" y="137805"/>
                    <a:pt x="465538" y="156690"/>
                  </a:cubicBezTo>
                  <a:cubicBezTo>
                    <a:pt x="508514" y="192843"/>
                    <a:pt x="526311" y="240168"/>
                    <a:pt x="523318" y="295595"/>
                  </a:cubicBezTo>
                  <a:cubicBezTo>
                    <a:pt x="522760" y="305730"/>
                    <a:pt x="520126" y="315986"/>
                    <a:pt x="517014" y="325682"/>
                  </a:cubicBezTo>
                  <a:cubicBezTo>
                    <a:pt x="508235" y="353016"/>
                    <a:pt x="506040" y="381747"/>
                    <a:pt x="498698" y="409400"/>
                  </a:cubicBezTo>
                  <a:cubicBezTo>
                    <a:pt x="483574" y="466183"/>
                    <a:pt x="461547" y="520452"/>
                    <a:pt x="439361" y="574682"/>
                  </a:cubicBezTo>
                  <a:cubicBezTo>
                    <a:pt x="438124" y="577714"/>
                    <a:pt x="436847" y="580787"/>
                    <a:pt x="435370" y="583700"/>
                  </a:cubicBezTo>
                  <a:cubicBezTo>
                    <a:pt x="423080" y="608081"/>
                    <a:pt x="416616" y="630347"/>
                    <a:pt x="429345" y="659437"/>
                  </a:cubicBezTo>
                  <a:cubicBezTo>
                    <a:pt x="445586" y="696627"/>
                    <a:pt x="442713" y="738686"/>
                    <a:pt x="440837" y="779188"/>
                  </a:cubicBezTo>
                  <a:cubicBezTo>
                    <a:pt x="438722" y="824399"/>
                    <a:pt x="432817" y="869211"/>
                    <a:pt x="424996" y="913744"/>
                  </a:cubicBezTo>
                  <a:cubicBezTo>
                    <a:pt x="424477" y="916696"/>
                    <a:pt x="424477" y="919370"/>
                    <a:pt x="425714" y="922323"/>
                  </a:cubicBezTo>
                  <a:cubicBezTo>
                    <a:pt x="445307" y="969090"/>
                    <a:pt x="446464" y="1017972"/>
                    <a:pt x="442713" y="1067572"/>
                  </a:cubicBezTo>
                  <a:cubicBezTo>
                    <a:pt x="440598" y="1095465"/>
                    <a:pt x="439002" y="1123398"/>
                    <a:pt x="437924" y="1151330"/>
                  </a:cubicBezTo>
                  <a:cubicBezTo>
                    <a:pt x="437605" y="1159191"/>
                    <a:pt x="436328" y="1162105"/>
                    <a:pt x="427549" y="1161546"/>
                  </a:cubicBezTo>
                  <a:cubicBezTo>
                    <a:pt x="354725" y="1156877"/>
                    <a:pt x="292755" y="1181578"/>
                    <a:pt x="241677" y="1232974"/>
                  </a:cubicBezTo>
                  <a:cubicBezTo>
                    <a:pt x="214942" y="1259869"/>
                    <a:pt x="198382" y="1292510"/>
                    <a:pt x="199699" y="1331416"/>
                  </a:cubicBezTo>
                  <a:cubicBezTo>
                    <a:pt x="200816" y="1364137"/>
                    <a:pt x="214503" y="1392629"/>
                    <a:pt x="235732" y="1417050"/>
                  </a:cubicBezTo>
                  <a:cubicBezTo>
                    <a:pt x="277750" y="1465373"/>
                    <a:pt x="320567" y="1512939"/>
                    <a:pt x="362666" y="1561182"/>
                  </a:cubicBezTo>
                  <a:cubicBezTo>
                    <a:pt x="427310" y="1635204"/>
                    <a:pt x="492752" y="1708467"/>
                    <a:pt x="564140" y="1776144"/>
                  </a:cubicBezTo>
                  <a:cubicBezTo>
                    <a:pt x="581498" y="1792584"/>
                    <a:pt x="599615" y="1808226"/>
                    <a:pt x="617092" y="1824547"/>
                  </a:cubicBezTo>
                  <a:cubicBezTo>
                    <a:pt x="622359" y="1829495"/>
                    <a:pt x="624993" y="1828418"/>
                    <a:pt x="627148" y="1822233"/>
                  </a:cubicBezTo>
                  <a:cubicBezTo>
                    <a:pt x="634730" y="1800405"/>
                    <a:pt x="629582" y="1779975"/>
                    <a:pt x="615975" y="1763175"/>
                  </a:cubicBezTo>
                  <a:cubicBezTo>
                    <a:pt x="558554" y="1692266"/>
                    <a:pt x="500214" y="1622155"/>
                    <a:pt x="442154" y="1551765"/>
                  </a:cubicBezTo>
                  <a:cubicBezTo>
                    <a:pt x="432218" y="1539714"/>
                    <a:pt x="432138" y="1539834"/>
                    <a:pt x="443830" y="1530137"/>
                  </a:cubicBezTo>
                  <a:cubicBezTo>
                    <a:pt x="485490" y="1495621"/>
                    <a:pt x="527070" y="1461024"/>
                    <a:pt x="568888" y="1426707"/>
                  </a:cubicBezTo>
                  <a:cubicBezTo>
                    <a:pt x="574355" y="1422238"/>
                    <a:pt x="575113" y="1419683"/>
                    <a:pt x="569966" y="1413898"/>
                  </a:cubicBezTo>
                  <a:cubicBezTo>
                    <a:pt x="537763" y="1377545"/>
                    <a:pt x="506120" y="1340674"/>
                    <a:pt x="474197" y="1304083"/>
                  </a:cubicBezTo>
                  <a:cubicBezTo>
                    <a:pt x="455402" y="1282574"/>
                    <a:pt x="431021" y="1271880"/>
                    <a:pt x="403208" y="1267889"/>
                  </a:cubicBezTo>
                  <a:cubicBezTo>
                    <a:pt x="364222" y="1262303"/>
                    <a:pt x="325476" y="1264178"/>
                    <a:pt x="286889" y="1271122"/>
                  </a:cubicBezTo>
                  <a:cubicBezTo>
                    <a:pt x="284455" y="1271561"/>
                    <a:pt x="281382" y="1272798"/>
                    <a:pt x="279626" y="1270523"/>
                  </a:cubicBezTo>
                  <a:cubicBezTo>
                    <a:pt x="277711" y="1268049"/>
                    <a:pt x="280344" y="1265854"/>
                    <a:pt x="281382" y="1263580"/>
                  </a:cubicBezTo>
                  <a:cubicBezTo>
                    <a:pt x="293792" y="1236046"/>
                    <a:pt x="316497" y="1221521"/>
                    <a:pt x="344789" y="1215815"/>
                  </a:cubicBezTo>
                  <a:cubicBezTo>
                    <a:pt x="379425" y="1208832"/>
                    <a:pt x="414541" y="1206079"/>
                    <a:pt x="449975" y="1205879"/>
                  </a:cubicBezTo>
                  <a:cubicBezTo>
                    <a:pt x="544387" y="1205320"/>
                    <a:pt x="626550" y="1237762"/>
                    <a:pt x="699174" y="1296700"/>
                  </a:cubicBezTo>
                  <a:cubicBezTo>
                    <a:pt x="758990" y="1345263"/>
                    <a:pt x="811663" y="1401567"/>
                    <a:pt x="868406" y="1453442"/>
                  </a:cubicBezTo>
                  <a:cubicBezTo>
                    <a:pt x="937998" y="1517088"/>
                    <a:pt x="1014534" y="1570679"/>
                    <a:pt x="1099649" y="1611341"/>
                  </a:cubicBezTo>
                  <a:cubicBezTo>
                    <a:pt x="1159983" y="1640152"/>
                    <a:pt x="1223390" y="1660583"/>
                    <a:pt x="1288632" y="1675347"/>
                  </a:cubicBezTo>
                  <a:cubicBezTo>
                    <a:pt x="1338433" y="1686639"/>
                    <a:pt x="1388911" y="1693822"/>
                    <a:pt x="1439190" y="1702202"/>
                  </a:cubicBezTo>
                  <a:cubicBezTo>
                    <a:pt x="1486236" y="1710063"/>
                    <a:pt x="1533522" y="1716528"/>
                    <a:pt x="1580568" y="1724508"/>
                  </a:cubicBezTo>
                  <a:cubicBezTo>
                    <a:pt x="1642100" y="1734963"/>
                    <a:pt x="1702913" y="1748211"/>
                    <a:pt x="1762450" y="1766646"/>
                  </a:cubicBezTo>
                  <a:cubicBezTo>
                    <a:pt x="1795330" y="1776822"/>
                    <a:pt x="1825378" y="1794340"/>
                    <a:pt x="1855026" y="1811858"/>
                  </a:cubicBezTo>
                  <a:cubicBezTo>
                    <a:pt x="1936151" y="1859663"/>
                    <a:pt x="2003269" y="1922072"/>
                    <a:pt x="2052670" y="2002757"/>
                  </a:cubicBezTo>
                  <a:cubicBezTo>
                    <a:pt x="2081081" y="2049165"/>
                    <a:pt x="2102988" y="2098447"/>
                    <a:pt x="2117833" y="2150840"/>
                  </a:cubicBezTo>
                  <a:cubicBezTo>
                    <a:pt x="2118391" y="2152875"/>
                    <a:pt x="2118391" y="2155708"/>
                    <a:pt x="2121145" y="2155828"/>
                  </a:cubicBezTo>
                  <a:cubicBezTo>
                    <a:pt x="2124776" y="2155948"/>
                    <a:pt x="2124377" y="2152516"/>
                    <a:pt x="2125055" y="2150241"/>
                  </a:cubicBezTo>
                  <a:cubicBezTo>
                    <a:pt x="2164440" y="2016963"/>
                    <a:pt x="2239898" y="1909821"/>
                    <a:pt x="2355739" y="1831929"/>
                  </a:cubicBezTo>
                  <a:cubicBezTo>
                    <a:pt x="2392650" y="1807149"/>
                    <a:pt x="2431356" y="1785362"/>
                    <a:pt x="2472736" y="1769400"/>
                  </a:cubicBezTo>
                  <a:cubicBezTo>
                    <a:pt x="2499911" y="1758906"/>
                    <a:pt x="2528841" y="1752561"/>
                    <a:pt x="2557292" y="1745737"/>
                  </a:cubicBezTo>
                  <a:cubicBezTo>
                    <a:pt x="2586502" y="1738714"/>
                    <a:pt x="2616031" y="1732928"/>
                    <a:pt x="2645560" y="1727421"/>
                  </a:cubicBezTo>
                  <a:cubicBezTo>
                    <a:pt x="2678001" y="1721356"/>
                    <a:pt x="2710643" y="1716328"/>
                    <a:pt x="2743364" y="1711779"/>
                  </a:cubicBezTo>
                  <a:cubicBezTo>
                    <a:pt x="2780794" y="1706592"/>
                    <a:pt x="2818104" y="1700207"/>
                    <a:pt x="2855374" y="1693982"/>
                  </a:cubicBezTo>
                  <a:cubicBezTo>
                    <a:pt x="2883586" y="1689273"/>
                    <a:pt x="2911877" y="1684764"/>
                    <a:pt x="2939810" y="1678739"/>
                  </a:cubicBezTo>
                  <a:cubicBezTo>
                    <a:pt x="2970975" y="1672035"/>
                    <a:pt x="3001820" y="1663974"/>
                    <a:pt x="3032307" y="1654477"/>
                  </a:cubicBezTo>
                  <a:cubicBezTo>
                    <a:pt x="3173007" y="1610623"/>
                    <a:pt x="3292639" y="1532531"/>
                    <a:pt x="3398304" y="1431136"/>
                  </a:cubicBezTo>
                  <a:cubicBezTo>
                    <a:pt x="3440522" y="1390634"/>
                    <a:pt x="3481743" y="1349054"/>
                    <a:pt x="3526236" y="1310946"/>
                  </a:cubicBezTo>
                  <a:cubicBezTo>
                    <a:pt x="3569771" y="1273636"/>
                    <a:pt x="3617137" y="1242670"/>
                    <a:pt x="3672124" y="1224634"/>
                  </a:cubicBezTo>
                  <a:cubicBezTo>
                    <a:pt x="3725674" y="1207036"/>
                    <a:pt x="3780622" y="1203086"/>
                    <a:pt x="3836527" y="1207715"/>
                  </a:cubicBezTo>
                  <a:cubicBezTo>
                    <a:pt x="3856320" y="1209350"/>
                    <a:pt x="3875992" y="1211585"/>
                    <a:pt x="3895465" y="1215416"/>
                  </a:cubicBezTo>
                  <a:cubicBezTo>
                    <a:pt x="3924714" y="1221162"/>
                    <a:pt x="3948177" y="1235128"/>
                    <a:pt x="3961306" y="1263181"/>
                  </a:cubicBezTo>
                  <a:cubicBezTo>
                    <a:pt x="3962383" y="1265455"/>
                    <a:pt x="3965017" y="1267530"/>
                    <a:pt x="3963381" y="1270124"/>
                  </a:cubicBezTo>
                  <a:cubicBezTo>
                    <a:pt x="3961386" y="1273237"/>
                    <a:pt x="3957954" y="1271521"/>
                    <a:pt x="3955320" y="1271002"/>
                  </a:cubicBezTo>
                  <a:cubicBezTo>
                    <a:pt x="3923717" y="1264577"/>
                    <a:pt x="3891714" y="1263619"/>
                    <a:pt x="3859711" y="1265415"/>
                  </a:cubicBezTo>
                  <a:cubicBezTo>
                    <a:pt x="3826791" y="1267251"/>
                    <a:pt x="3795147" y="1274873"/>
                    <a:pt x="3772003" y="1300571"/>
                  </a:cubicBezTo>
                  <a:cubicBezTo>
                    <a:pt x="3737766" y="1338559"/>
                    <a:pt x="3704765" y="1377665"/>
                    <a:pt x="3670966" y="1416052"/>
                  </a:cubicBezTo>
                  <a:cubicBezTo>
                    <a:pt x="3665180" y="1422637"/>
                    <a:pt x="3671246" y="1424273"/>
                    <a:pt x="3674398" y="1426906"/>
                  </a:cubicBezTo>
                  <a:cubicBezTo>
                    <a:pt x="3716497" y="1462022"/>
                    <a:pt x="3758475" y="1497296"/>
                    <a:pt x="3801132" y="1531733"/>
                  </a:cubicBezTo>
                  <a:cubicBezTo>
                    <a:pt x="3809672" y="1538637"/>
                    <a:pt x="3808435" y="1542388"/>
                    <a:pt x="3802369" y="1549690"/>
                  </a:cubicBezTo>
                  <a:cubicBezTo>
                    <a:pt x="3743671" y="1620480"/>
                    <a:pt x="3684973" y="1691308"/>
                    <a:pt x="3626992" y="1762696"/>
                  </a:cubicBezTo>
                  <a:cubicBezTo>
                    <a:pt x="3613824" y="1778897"/>
                    <a:pt x="3608717" y="1798410"/>
                    <a:pt x="3614582" y="1819639"/>
                  </a:cubicBezTo>
                  <a:cubicBezTo>
                    <a:pt x="3617216" y="1829096"/>
                    <a:pt x="3620368" y="1829255"/>
                    <a:pt x="3627671" y="1822831"/>
                  </a:cubicBezTo>
                  <a:cubicBezTo>
                    <a:pt x="3704725" y="1754715"/>
                    <a:pt x="3775275" y="1680255"/>
                    <a:pt x="3843151" y="1603081"/>
                  </a:cubicBezTo>
                  <a:cubicBezTo>
                    <a:pt x="3895624" y="1543425"/>
                    <a:pt x="3948377" y="1483969"/>
                    <a:pt x="4000971" y="1424352"/>
                  </a:cubicBezTo>
                  <a:cubicBezTo>
                    <a:pt x="4020922" y="1401727"/>
                    <a:pt x="4035886" y="1376587"/>
                    <a:pt x="4041273" y="1346221"/>
                  </a:cubicBezTo>
                  <a:cubicBezTo>
                    <a:pt x="4047338" y="1312183"/>
                    <a:pt x="4037522" y="1282135"/>
                    <a:pt x="4018688" y="1254761"/>
                  </a:cubicBezTo>
                  <a:cubicBezTo>
                    <a:pt x="3991513" y="1215296"/>
                    <a:pt x="3953365" y="1190157"/>
                    <a:pt x="3908593" y="1174275"/>
                  </a:cubicBezTo>
                  <a:cubicBezTo>
                    <a:pt x="3878107" y="1163461"/>
                    <a:pt x="3846942" y="1158194"/>
                    <a:pt x="3814580" y="1161347"/>
                  </a:cubicBezTo>
                  <a:cubicBezTo>
                    <a:pt x="3810111" y="1161785"/>
                    <a:pt x="3805043" y="1163421"/>
                    <a:pt x="3804963" y="1155241"/>
                  </a:cubicBezTo>
                  <a:cubicBezTo>
                    <a:pt x="3804405" y="1109232"/>
                    <a:pt x="3797741" y="1063542"/>
                    <a:pt x="3798499" y="1017454"/>
                  </a:cubicBezTo>
                  <a:cubicBezTo>
                    <a:pt x="3798978" y="990478"/>
                    <a:pt x="3801611" y="963584"/>
                    <a:pt x="3811587" y="938524"/>
                  </a:cubicBezTo>
                  <a:cubicBezTo>
                    <a:pt x="3818451" y="921326"/>
                    <a:pt x="3816216" y="905165"/>
                    <a:pt x="3813582" y="888205"/>
                  </a:cubicBezTo>
                  <a:cubicBezTo>
                    <a:pt x="3804644" y="830704"/>
                    <a:pt x="3798180" y="772963"/>
                    <a:pt x="3802489" y="714664"/>
                  </a:cubicBezTo>
                  <a:cubicBezTo>
                    <a:pt x="3804604" y="686053"/>
                    <a:pt x="3809472" y="657801"/>
                    <a:pt x="3823239" y="632023"/>
                  </a:cubicBezTo>
                  <a:cubicBezTo>
                    <a:pt x="3825793" y="627235"/>
                    <a:pt x="3824117" y="623883"/>
                    <a:pt x="3822401" y="619693"/>
                  </a:cubicBezTo>
                  <a:cubicBezTo>
                    <a:pt x="3804764" y="576677"/>
                    <a:pt x="3786448" y="533900"/>
                    <a:pt x="3769928" y="490485"/>
                  </a:cubicBezTo>
                  <a:cubicBezTo>
                    <a:pt x="3752330" y="444196"/>
                    <a:pt x="3738523" y="396711"/>
                    <a:pt x="3731700" y="347390"/>
                  </a:cubicBezTo>
                  <a:cubicBezTo>
                    <a:pt x="3729785" y="333663"/>
                    <a:pt x="3723679" y="320814"/>
                    <a:pt x="3721086" y="307007"/>
                  </a:cubicBezTo>
                  <a:cubicBezTo>
                    <a:pt x="3710152" y="248628"/>
                    <a:pt x="3737965" y="182707"/>
                    <a:pt x="3787246" y="149188"/>
                  </a:cubicBezTo>
                  <a:cubicBezTo>
                    <a:pt x="3835529" y="116347"/>
                    <a:pt x="3892711" y="124288"/>
                    <a:pt x="3932057" y="167863"/>
                  </a:cubicBezTo>
                  <a:cubicBezTo>
                    <a:pt x="3943708" y="180752"/>
                    <a:pt x="3953565" y="194917"/>
                    <a:pt x="3961545" y="210240"/>
                  </a:cubicBezTo>
                  <a:cubicBezTo>
                    <a:pt x="3982096" y="249705"/>
                    <a:pt x="4006876" y="286337"/>
                    <a:pt x="4032733" y="322490"/>
                  </a:cubicBezTo>
                  <a:cubicBezTo>
                    <a:pt x="4066013" y="368938"/>
                    <a:pt x="4088000" y="421252"/>
                    <a:pt x="4105558" y="475401"/>
                  </a:cubicBezTo>
                  <a:cubicBezTo>
                    <a:pt x="4120203" y="520492"/>
                    <a:pt x="4129740" y="566820"/>
                    <a:pt x="4135406" y="613827"/>
                  </a:cubicBezTo>
                  <a:cubicBezTo>
                    <a:pt x="4137122" y="627993"/>
                    <a:pt x="4137561" y="642598"/>
                    <a:pt x="4136363" y="656844"/>
                  </a:cubicBezTo>
                  <a:cubicBezTo>
                    <a:pt x="4133411" y="691520"/>
                    <a:pt x="4143068" y="723562"/>
                    <a:pt x="4154241" y="755565"/>
                  </a:cubicBezTo>
                  <a:cubicBezTo>
                    <a:pt x="4170641" y="802612"/>
                    <a:pt x="4194863" y="846267"/>
                    <a:pt x="4213418" y="892395"/>
                  </a:cubicBezTo>
                  <a:cubicBezTo>
                    <a:pt x="4224671" y="920328"/>
                    <a:pt x="4234327" y="948619"/>
                    <a:pt x="4238677" y="978547"/>
                  </a:cubicBezTo>
                  <a:cubicBezTo>
                    <a:pt x="4239037" y="980981"/>
                    <a:pt x="4237919" y="984812"/>
                    <a:pt x="4242348" y="985331"/>
                  </a:cubicBezTo>
                  <a:cubicBezTo>
                    <a:pt x="4242269" y="1023519"/>
                    <a:pt x="4242269" y="1061786"/>
                    <a:pt x="4242269" y="1100094"/>
                  </a:cubicBezTo>
                  <a:cubicBezTo>
                    <a:pt x="4238837" y="1143669"/>
                    <a:pt x="4236921" y="1187324"/>
                    <a:pt x="4232612" y="1230859"/>
                  </a:cubicBezTo>
                  <a:cubicBezTo>
                    <a:pt x="4227743" y="1280220"/>
                    <a:pt x="4222316" y="1329541"/>
                    <a:pt x="4216211" y="1378742"/>
                  </a:cubicBezTo>
                  <a:cubicBezTo>
                    <a:pt x="4211104" y="1419923"/>
                    <a:pt x="4207632" y="1461343"/>
                    <a:pt x="4201886" y="1502444"/>
                  </a:cubicBezTo>
                  <a:cubicBezTo>
                    <a:pt x="4196579" y="1540353"/>
                    <a:pt x="4193945" y="1578501"/>
                    <a:pt x="4189875" y="1616489"/>
                  </a:cubicBezTo>
                  <a:cubicBezTo>
                    <a:pt x="4187041" y="1642785"/>
                    <a:pt x="4185485" y="1669361"/>
                    <a:pt x="4185326" y="1695818"/>
                  </a:cubicBezTo>
                  <a:cubicBezTo>
                    <a:pt x="4184927" y="1786279"/>
                    <a:pt x="4150450" y="1863014"/>
                    <a:pt x="4093827" y="1931728"/>
                  </a:cubicBezTo>
                  <a:cubicBezTo>
                    <a:pt x="4063938" y="1968001"/>
                    <a:pt x="4025511" y="1994018"/>
                    <a:pt x="3989119" y="2022430"/>
                  </a:cubicBezTo>
                  <a:cubicBezTo>
                    <a:pt x="3915058" y="2080290"/>
                    <a:pt x="3831978" y="2122229"/>
                    <a:pt x="3745387" y="2157664"/>
                  </a:cubicBezTo>
                  <a:cubicBezTo>
                    <a:pt x="3648301" y="2197408"/>
                    <a:pt x="3548502" y="2229131"/>
                    <a:pt x="3447665" y="2257981"/>
                  </a:cubicBezTo>
                  <a:cubicBezTo>
                    <a:pt x="3364147" y="2281844"/>
                    <a:pt x="3280069" y="2303432"/>
                    <a:pt x="3195753" y="2324222"/>
                  </a:cubicBezTo>
                  <a:cubicBezTo>
                    <a:pt x="3181826" y="2327654"/>
                    <a:pt x="3170573" y="2337629"/>
                    <a:pt x="3158523" y="2345291"/>
                  </a:cubicBezTo>
                  <a:cubicBezTo>
                    <a:pt x="3091444" y="2388028"/>
                    <a:pt x="3045156" y="2448642"/>
                    <a:pt x="3009402" y="2518433"/>
                  </a:cubicBezTo>
                  <a:cubicBezTo>
                    <a:pt x="2994039" y="2548401"/>
                    <a:pt x="2978198" y="2578089"/>
                    <a:pt x="2960520" y="2606780"/>
                  </a:cubicBezTo>
                  <a:cubicBezTo>
                    <a:pt x="2956530" y="2613285"/>
                    <a:pt x="2952339" y="2615439"/>
                    <a:pt x="2944918" y="2615320"/>
                  </a:cubicBezTo>
                  <a:cubicBezTo>
                    <a:pt x="2784385" y="2613085"/>
                    <a:pt x="2623852" y="2610851"/>
                    <a:pt x="2463319" y="2609174"/>
                  </a:cubicBezTo>
                  <a:cubicBezTo>
                    <a:pt x="2369426" y="2608177"/>
                    <a:pt x="2275532" y="2608376"/>
                    <a:pt x="2181638" y="2606301"/>
                  </a:cubicBezTo>
                  <a:cubicBezTo>
                    <a:pt x="2173019" y="2606102"/>
                    <a:pt x="2169388" y="2603748"/>
                    <a:pt x="2167792" y="2595168"/>
                  </a:cubicBezTo>
                  <a:cubicBezTo>
                    <a:pt x="2161048" y="2559534"/>
                    <a:pt x="2153227" y="2524099"/>
                    <a:pt x="2146643" y="2488425"/>
                  </a:cubicBezTo>
                  <a:cubicBezTo>
                    <a:pt x="2139500" y="2449839"/>
                    <a:pt x="2131240" y="2411412"/>
                    <a:pt x="2127888" y="2372226"/>
                  </a:cubicBezTo>
                  <a:cubicBezTo>
                    <a:pt x="2127090" y="2362729"/>
                    <a:pt x="2125893" y="2353232"/>
                    <a:pt x="2124696" y="2343735"/>
                  </a:cubicBezTo>
                  <a:cubicBezTo>
                    <a:pt x="2124377" y="2341141"/>
                    <a:pt x="2125414" y="2336951"/>
                    <a:pt x="2120905" y="2337230"/>
                  </a:cubicBezTo>
                  <a:cubicBezTo>
                    <a:pt x="2117433" y="2337430"/>
                    <a:pt x="2118032" y="2340981"/>
                    <a:pt x="2117833" y="2343335"/>
                  </a:cubicBezTo>
                  <a:cubicBezTo>
                    <a:pt x="2115638" y="2369313"/>
                    <a:pt x="2112645" y="2395211"/>
                    <a:pt x="2107936" y="2420909"/>
                  </a:cubicBezTo>
                  <a:cubicBezTo>
                    <a:pt x="2101831" y="2454069"/>
                    <a:pt x="2095806" y="2487269"/>
                    <a:pt x="2089461" y="2520389"/>
                  </a:cubicBezTo>
                  <a:cubicBezTo>
                    <a:pt x="2084712" y="2545209"/>
                    <a:pt x="2079405" y="2569949"/>
                    <a:pt x="2074656" y="2594769"/>
                  </a:cubicBezTo>
                  <a:cubicBezTo>
                    <a:pt x="2073260" y="2601992"/>
                    <a:pt x="2071385" y="2606222"/>
                    <a:pt x="2062326" y="2606301"/>
                  </a:cubicBezTo>
                  <a:cubicBezTo>
                    <a:pt x="1809376" y="2609055"/>
                    <a:pt x="1556427" y="2612087"/>
                    <a:pt x="1303517" y="2615479"/>
                  </a:cubicBezTo>
                  <a:cubicBezTo>
                    <a:pt x="1291426" y="2615639"/>
                    <a:pt x="1285041" y="2612048"/>
                    <a:pt x="1278697" y="2601593"/>
                  </a:cubicBezTo>
                  <a:cubicBezTo>
                    <a:pt x="1253158" y="2559654"/>
                    <a:pt x="1232448" y="2515081"/>
                    <a:pt x="1207189" y="2472983"/>
                  </a:cubicBezTo>
                  <a:cubicBezTo>
                    <a:pt x="1169520" y="2410174"/>
                    <a:pt x="1117765" y="2362410"/>
                    <a:pt x="1054118" y="2327454"/>
                  </a:cubicBezTo>
                  <a:cubicBezTo>
                    <a:pt x="1041030" y="2320271"/>
                    <a:pt x="1024829" y="2318595"/>
                    <a:pt x="1009905" y="2315004"/>
                  </a:cubicBezTo>
                  <a:cubicBezTo>
                    <a:pt x="922276" y="2293775"/>
                    <a:pt x="835246" y="2270392"/>
                    <a:pt x="748815" y="2244654"/>
                  </a:cubicBezTo>
                  <a:cubicBezTo>
                    <a:pt x="651130" y="2215604"/>
                    <a:pt x="554563" y="2183322"/>
                    <a:pt x="461108" y="2142381"/>
                  </a:cubicBezTo>
                  <a:cubicBezTo>
                    <a:pt x="396065" y="2113889"/>
                    <a:pt x="333536" y="2080849"/>
                    <a:pt x="275795" y="2039309"/>
                  </a:cubicBezTo>
                  <a:cubicBezTo>
                    <a:pt x="240560" y="2013970"/>
                    <a:pt x="205565" y="1988073"/>
                    <a:pt x="173681" y="1958743"/>
                  </a:cubicBezTo>
                  <a:cubicBezTo>
                    <a:pt x="143594" y="1931050"/>
                    <a:pt x="120609" y="1897052"/>
                    <a:pt x="100299" y="1861498"/>
                  </a:cubicBezTo>
                  <a:cubicBezTo>
                    <a:pt x="80147" y="1826143"/>
                    <a:pt x="67219" y="1788115"/>
                    <a:pt x="61113" y="1747972"/>
                  </a:cubicBezTo>
                  <a:cubicBezTo>
                    <a:pt x="58679" y="1732050"/>
                    <a:pt x="58439" y="1715730"/>
                    <a:pt x="57522" y="1699569"/>
                  </a:cubicBezTo>
                  <a:cubicBezTo>
                    <a:pt x="55048" y="1655874"/>
                    <a:pt x="51895" y="1612259"/>
                    <a:pt x="47905" y="1568644"/>
                  </a:cubicBezTo>
                  <a:cubicBezTo>
                    <a:pt x="43875" y="1524710"/>
                    <a:pt x="37929" y="1481015"/>
                    <a:pt x="33221" y="1437201"/>
                  </a:cubicBezTo>
                  <a:cubicBezTo>
                    <a:pt x="27674" y="1385327"/>
                    <a:pt x="19973" y="1333691"/>
                    <a:pt x="14545" y="1281816"/>
                  </a:cubicBezTo>
                  <a:cubicBezTo>
                    <a:pt x="9877" y="1237203"/>
                    <a:pt x="6804" y="1192431"/>
                    <a:pt x="3492" y="1147699"/>
                  </a:cubicBezTo>
                  <a:cubicBezTo>
                    <a:pt x="978" y="1114300"/>
                    <a:pt x="1417" y="1080741"/>
                    <a:pt x="220" y="1047302"/>
                  </a:cubicBezTo>
                  <a:cubicBezTo>
                    <a:pt x="-2134" y="981460"/>
                    <a:pt x="14505" y="920488"/>
                    <a:pt x="42359" y="861589"/>
                  </a:cubicBezTo>
                  <a:cubicBezTo>
                    <a:pt x="63108" y="817655"/>
                    <a:pt x="84417" y="773841"/>
                    <a:pt x="97785" y="726795"/>
                  </a:cubicBezTo>
                  <a:cubicBezTo>
                    <a:pt x="103650" y="706244"/>
                    <a:pt x="107401" y="685654"/>
                    <a:pt x="106284" y="663946"/>
                  </a:cubicBezTo>
                  <a:cubicBezTo>
                    <a:pt x="103810" y="615463"/>
                    <a:pt x="112589" y="568137"/>
                    <a:pt x="124121" y="521290"/>
                  </a:cubicBezTo>
                  <a:cubicBezTo>
                    <a:pt x="139883" y="457325"/>
                    <a:pt x="163825" y="396671"/>
                    <a:pt x="197863" y="340127"/>
                  </a:cubicBezTo>
                  <a:cubicBezTo>
                    <a:pt x="209635" y="320575"/>
                    <a:pt x="223681" y="302698"/>
                    <a:pt x="237208" y="284421"/>
                  </a:cubicBezTo>
                  <a:cubicBezTo>
                    <a:pt x="258038" y="256290"/>
                    <a:pt x="271486" y="223848"/>
                    <a:pt x="290280" y="194559"/>
                  </a:cubicBezTo>
                  <a:cubicBezTo>
                    <a:pt x="308157" y="166705"/>
                    <a:pt x="330264" y="143162"/>
                    <a:pt x="362786" y="133346"/>
                  </a:cubicBezTo>
                  <a:cubicBezTo>
                    <a:pt x="372313" y="130473"/>
                    <a:pt x="381628" y="128922"/>
                    <a:pt x="390709" y="128605"/>
                  </a:cubicBezTo>
                  <a:close/>
                  <a:moveTo>
                    <a:pt x="3404973" y="1263"/>
                  </a:moveTo>
                  <a:cubicBezTo>
                    <a:pt x="3412822" y="82"/>
                    <a:pt x="3421329" y="386"/>
                    <a:pt x="3430268" y="2301"/>
                  </a:cubicBezTo>
                  <a:cubicBezTo>
                    <a:pt x="3473683" y="11559"/>
                    <a:pt x="3510195" y="34583"/>
                    <a:pt x="3545749" y="59244"/>
                  </a:cubicBezTo>
                  <a:cubicBezTo>
                    <a:pt x="3598742" y="95956"/>
                    <a:pt x="3647305" y="138054"/>
                    <a:pt x="3692476" y="184103"/>
                  </a:cubicBezTo>
                  <a:cubicBezTo>
                    <a:pt x="3698900" y="190647"/>
                    <a:pt x="3697943" y="193999"/>
                    <a:pt x="3692356" y="199745"/>
                  </a:cubicBezTo>
                  <a:cubicBezTo>
                    <a:pt x="3678709" y="213751"/>
                    <a:pt x="3667217" y="229473"/>
                    <a:pt x="3658877" y="247271"/>
                  </a:cubicBezTo>
                  <a:cubicBezTo>
                    <a:pt x="3644272" y="278515"/>
                    <a:pt x="3648302" y="310199"/>
                    <a:pt x="3657001" y="341962"/>
                  </a:cubicBezTo>
                  <a:cubicBezTo>
                    <a:pt x="3681981" y="433422"/>
                    <a:pt x="3718373" y="520531"/>
                    <a:pt x="3757798" y="606444"/>
                  </a:cubicBezTo>
                  <a:cubicBezTo>
                    <a:pt x="3763943" y="619892"/>
                    <a:pt x="3764462" y="632222"/>
                    <a:pt x="3761589" y="646588"/>
                  </a:cubicBezTo>
                  <a:cubicBezTo>
                    <a:pt x="3753369" y="688207"/>
                    <a:pt x="3744510" y="729587"/>
                    <a:pt x="3734255" y="773521"/>
                  </a:cubicBezTo>
                  <a:cubicBezTo>
                    <a:pt x="3683896" y="687529"/>
                    <a:pt x="3631183" y="606165"/>
                    <a:pt x="3593913" y="516422"/>
                  </a:cubicBezTo>
                  <a:cubicBezTo>
                    <a:pt x="3582701" y="489406"/>
                    <a:pt x="3573642" y="461474"/>
                    <a:pt x="3566779" y="432943"/>
                  </a:cubicBezTo>
                  <a:cubicBezTo>
                    <a:pt x="3565183" y="426239"/>
                    <a:pt x="3561471" y="421889"/>
                    <a:pt x="3557003" y="417500"/>
                  </a:cubicBezTo>
                  <a:cubicBezTo>
                    <a:pt x="3517936" y="379073"/>
                    <a:pt x="3478073" y="341403"/>
                    <a:pt x="3442997" y="299106"/>
                  </a:cubicBezTo>
                  <a:cubicBezTo>
                    <a:pt x="3410516" y="259960"/>
                    <a:pt x="3381346" y="218660"/>
                    <a:pt x="3366422" y="169339"/>
                  </a:cubicBezTo>
                  <a:cubicBezTo>
                    <a:pt x="3354491" y="129874"/>
                    <a:pt x="3349662" y="89651"/>
                    <a:pt x="3358201" y="48590"/>
                  </a:cubicBezTo>
                  <a:cubicBezTo>
                    <a:pt x="3363798" y="21714"/>
                    <a:pt x="3381425" y="4805"/>
                    <a:pt x="3404973" y="1263"/>
                  </a:cubicBezTo>
                  <a:close/>
                  <a:moveTo>
                    <a:pt x="819205" y="866"/>
                  </a:moveTo>
                  <a:cubicBezTo>
                    <a:pt x="847457" y="-3923"/>
                    <a:pt x="872157" y="11440"/>
                    <a:pt x="881774" y="39492"/>
                  </a:cubicBezTo>
                  <a:cubicBezTo>
                    <a:pt x="890314" y="64432"/>
                    <a:pt x="889356" y="90170"/>
                    <a:pt x="887042" y="115908"/>
                  </a:cubicBezTo>
                  <a:cubicBezTo>
                    <a:pt x="880577" y="187894"/>
                    <a:pt x="844145" y="245635"/>
                    <a:pt x="799413" y="299385"/>
                  </a:cubicBezTo>
                  <a:cubicBezTo>
                    <a:pt x="765215" y="340446"/>
                    <a:pt x="726748" y="377477"/>
                    <a:pt x="688360" y="414468"/>
                  </a:cubicBezTo>
                  <a:cubicBezTo>
                    <a:pt x="680539" y="422010"/>
                    <a:pt x="676070" y="430429"/>
                    <a:pt x="673516" y="440605"/>
                  </a:cubicBezTo>
                  <a:cubicBezTo>
                    <a:pt x="657155" y="506207"/>
                    <a:pt x="628305" y="566621"/>
                    <a:pt x="595384" y="625120"/>
                  </a:cubicBezTo>
                  <a:cubicBezTo>
                    <a:pt x="568569" y="672725"/>
                    <a:pt x="540198" y="719452"/>
                    <a:pt x="512504" y="766579"/>
                  </a:cubicBezTo>
                  <a:cubicBezTo>
                    <a:pt x="511547" y="768215"/>
                    <a:pt x="510470" y="769691"/>
                    <a:pt x="508474" y="772724"/>
                  </a:cubicBezTo>
                  <a:cubicBezTo>
                    <a:pt x="496024" y="724839"/>
                    <a:pt x="487604" y="678391"/>
                    <a:pt x="478108" y="632143"/>
                  </a:cubicBezTo>
                  <a:cubicBezTo>
                    <a:pt x="477150" y="627514"/>
                    <a:pt x="477868" y="623005"/>
                    <a:pt x="480023" y="618296"/>
                  </a:cubicBezTo>
                  <a:cubicBezTo>
                    <a:pt x="510988" y="549502"/>
                    <a:pt x="540876" y="480269"/>
                    <a:pt x="565297" y="408841"/>
                  </a:cubicBezTo>
                  <a:cubicBezTo>
                    <a:pt x="576310" y="376599"/>
                    <a:pt x="586925" y="344118"/>
                    <a:pt x="592312" y="310359"/>
                  </a:cubicBezTo>
                  <a:cubicBezTo>
                    <a:pt x="598457" y="271652"/>
                    <a:pt x="583932" y="239170"/>
                    <a:pt x="559751" y="209961"/>
                  </a:cubicBezTo>
                  <a:cubicBezTo>
                    <a:pt x="554523" y="203656"/>
                    <a:pt x="544068" y="198548"/>
                    <a:pt x="545545" y="190647"/>
                  </a:cubicBezTo>
                  <a:cubicBezTo>
                    <a:pt x="546782" y="183944"/>
                    <a:pt x="555481" y="178477"/>
                    <a:pt x="561307" y="172850"/>
                  </a:cubicBezTo>
                  <a:cubicBezTo>
                    <a:pt x="621242" y="115110"/>
                    <a:pt x="684091" y="61160"/>
                    <a:pt x="758192" y="21895"/>
                  </a:cubicBezTo>
                  <a:cubicBezTo>
                    <a:pt x="777426" y="11719"/>
                    <a:pt x="797777" y="4497"/>
                    <a:pt x="819205" y="866"/>
                  </a:cubicBezTo>
                  <a:close/>
                </a:path>
              </a:pathLst>
            </a:custGeom>
            <a:solidFill>
              <a:srgbClr val="F0D7C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59" name="Google Shape;359;p6"/>
            <p:cNvGrpSpPr/>
            <p:nvPr/>
          </p:nvGrpSpPr>
          <p:grpSpPr>
            <a:xfrm>
              <a:off x="2120040" y="3985920"/>
              <a:ext cx="1659960" cy="1659240"/>
              <a:chOff x="2120040" y="3985920"/>
              <a:chExt cx="1659960" cy="1659240"/>
            </a:xfrm>
          </p:grpSpPr>
          <p:sp>
            <p:nvSpPr>
              <p:cNvPr id="360" name="Google Shape;360;p6"/>
              <p:cNvSpPr/>
              <p:nvPr/>
            </p:nvSpPr>
            <p:spPr>
              <a:xfrm>
                <a:off x="2120040" y="3985920"/>
                <a:ext cx="1659240" cy="1659240"/>
              </a:xfrm>
              <a:custGeom>
                <a:avLst/>
                <a:gdLst/>
                <a:ahLst/>
                <a:cxnLst/>
                <a:rect l="l" t="t" r="r" b="b"/>
                <a:pathLst>
                  <a:path w="5063163" h="5063163" extrusionOk="0">
                    <a:moveTo>
                      <a:pt x="5063164" y="2531582"/>
                    </a:moveTo>
                    <a:cubicBezTo>
                      <a:pt x="5063164" y="3929736"/>
                      <a:pt x="3929736" y="5063164"/>
                      <a:pt x="2531582" y="5063164"/>
                    </a:cubicBezTo>
                    <a:cubicBezTo>
                      <a:pt x="1133428" y="5063164"/>
                      <a:pt x="0" y="3929736"/>
                      <a:pt x="0" y="2531582"/>
                    </a:cubicBezTo>
                    <a:cubicBezTo>
                      <a:pt x="0" y="1133428"/>
                      <a:pt x="1133428" y="0"/>
                      <a:pt x="2531582" y="0"/>
                    </a:cubicBezTo>
                    <a:cubicBezTo>
                      <a:pt x="3929736" y="0"/>
                      <a:pt x="5063164" y="1133428"/>
                      <a:pt x="5063164" y="2531582"/>
                    </a:cubicBezTo>
                    <a:close/>
                  </a:path>
                </a:pathLst>
              </a:custGeom>
              <a:solidFill>
                <a:srgbClr val="D3E8F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1" name="Google Shape;361;p6"/>
              <p:cNvSpPr/>
              <p:nvPr/>
            </p:nvSpPr>
            <p:spPr>
              <a:xfrm>
                <a:off x="2465640" y="3987360"/>
                <a:ext cx="1314360" cy="1650960"/>
              </a:xfrm>
              <a:custGeom>
                <a:avLst/>
                <a:gdLst/>
                <a:ahLst/>
                <a:cxnLst/>
                <a:rect l="l" t="t" r="r" b="b"/>
                <a:pathLst>
                  <a:path w="1878869" h="2359692" extrusionOk="0">
                    <a:moveTo>
                      <a:pt x="848114" y="1699384"/>
                    </a:moveTo>
                    <a:cubicBezTo>
                      <a:pt x="855656" y="1697589"/>
                      <a:pt x="861801" y="1700582"/>
                      <a:pt x="868186" y="1703335"/>
                    </a:cubicBezTo>
                    <a:cubicBezTo>
                      <a:pt x="869183" y="1703774"/>
                      <a:pt x="870859" y="1704692"/>
                      <a:pt x="870779" y="1705131"/>
                    </a:cubicBezTo>
                    <a:cubicBezTo>
                      <a:pt x="867946" y="1723287"/>
                      <a:pt x="886302" y="1721132"/>
                      <a:pt x="893804" y="1729272"/>
                    </a:cubicBezTo>
                    <a:cubicBezTo>
                      <a:pt x="894083" y="1729592"/>
                      <a:pt x="894123" y="1729951"/>
                      <a:pt x="894722" y="1731268"/>
                    </a:cubicBezTo>
                    <a:cubicBezTo>
                      <a:pt x="865033" y="1739129"/>
                      <a:pt x="836383" y="1739448"/>
                      <a:pt x="808170" y="1726639"/>
                    </a:cubicBezTo>
                    <a:cubicBezTo>
                      <a:pt x="802424" y="1724045"/>
                      <a:pt x="800828" y="1721132"/>
                      <a:pt x="800988" y="1715067"/>
                    </a:cubicBezTo>
                    <a:cubicBezTo>
                      <a:pt x="801227" y="1708123"/>
                      <a:pt x="805337" y="1707924"/>
                      <a:pt x="810286" y="1707046"/>
                    </a:cubicBezTo>
                    <a:cubicBezTo>
                      <a:pt x="822935" y="1704771"/>
                      <a:pt x="835584" y="1702337"/>
                      <a:pt x="848114" y="1699384"/>
                    </a:cubicBezTo>
                    <a:close/>
                    <a:moveTo>
                      <a:pt x="626249" y="1653335"/>
                    </a:moveTo>
                    <a:cubicBezTo>
                      <a:pt x="654102" y="1660039"/>
                      <a:pt x="681515" y="1668059"/>
                      <a:pt x="708890" y="1676319"/>
                    </a:cubicBezTo>
                    <a:cubicBezTo>
                      <a:pt x="717908" y="1679033"/>
                      <a:pt x="727764" y="1679951"/>
                      <a:pt x="737262" y="1679911"/>
                    </a:cubicBezTo>
                    <a:cubicBezTo>
                      <a:pt x="753183" y="1679831"/>
                      <a:pt x="765912" y="1688171"/>
                      <a:pt x="779679" y="1693838"/>
                    </a:cubicBezTo>
                    <a:cubicBezTo>
                      <a:pt x="782233" y="1694875"/>
                      <a:pt x="784787" y="1696790"/>
                      <a:pt x="782752" y="1699623"/>
                    </a:cubicBezTo>
                    <a:cubicBezTo>
                      <a:pt x="779719" y="1703853"/>
                      <a:pt x="779839" y="1710877"/>
                      <a:pt x="772935" y="1711874"/>
                    </a:cubicBezTo>
                    <a:cubicBezTo>
                      <a:pt x="762401" y="1713430"/>
                      <a:pt x="751826" y="1714707"/>
                      <a:pt x="741252" y="1716264"/>
                    </a:cubicBezTo>
                    <a:cubicBezTo>
                      <a:pt x="737062" y="1716862"/>
                      <a:pt x="734428" y="1714348"/>
                      <a:pt x="731356" y="1712393"/>
                    </a:cubicBezTo>
                    <a:cubicBezTo>
                      <a:pt x="716551" y="1702936"/>
                      <a:pt x="702625" y="1692401"/>
                      <a:pt x="687022" y="1683821"/>
                    </a:cubicBezTo>
                    <a:cubicBezTo>
                      <a:pt x="659728" y="1668818"/>
                      <a:pt x="630040" y="1665585"/>
                      <a:pt x="598077" y="1660318"/>
                    </a:cubicBezTo>
                    <a:cubicBezTo>
                      <a:pt x="608132" y="1654372"/>
                      <a:pt x="615555" y="1650781"/>
                      <a:pt x="626249" y="1653335"/>
                    </a:cubicBezTo>
                    <a:close/>
                    <a:moveTo>
                      <a:pt x="976644" y="1025170"/>
                    </a:moveTo>
                    <a:cubicBezTo>
                      <a:pt x="999469" y="1046718"/>
                      <a:pt x="1024568" y="1065273"/>
                      <a:pt x="1048151" y="1085664"/>
                    </a:cubicBezTo>
                    <a:cubicBezTo>
                      <a:pt x="1049269" y="1086622"/>
                      <a:pt x="1050705" y="1087420"/>
                      <a:pt x="1051384" y="1088657"/>
                    </a:cubicBezTo>
                    <a:cubicBezTo>
                      <a:pt x="1054257" y="1094004"/>
                      <a:pt x="1060202" y="1099591"/>
                      <a:pt x="1057848" y="1105177"/>
                    </a:cubicBezTo>
                    <a:cubicBezTo>
                      <a:pt x="1056053" y="1109447"/>
                      <a:pt x="1048471" y="1106095"/>
                      <a:pt x="1043562" y="1107013"/>
                    </a:cubicBezTo>
                    <a:cubicBezTo>
                      <a:pt x="1021336" y="1111163"/>
                      <a:pt x="1004856" y="1103501"/>
                      <a:pt x="992526" y="1084387"/>
                    </a:cubicBezTo>
                    <a:cubicBezTo>
                      <a:pt x="987218" y="1076207"/>
                      <a:pt x="979916" y="1069543"/>
                      <a:pt x="976085" y="1059966"/>
                    </a:cubicBezTo>
                    <a:cubicBezTo>
                      <a:pt x="970139" y="1045242"/>
                      <a:pt x="969581" y="1041052"/>
                      <a:pt x="976644" y="1025170"/>
                    </a:cubicBezTo>
                    <a:close/>
                    <a:moveTo>
                      <a:pt x="656018" y="705342"/>
                    </a:moveTo>
                    <a:cubicBezTo>
                      <a:pt x="657854" y="704185"/>
                      <a:pt x="659171" y="704903"/>
                      <a:pt x="660168" y="706579"/>
                    </a:cubicBezTo>
                    <a:cubicBezTo>
                      <a:pt x="659450" y="707218"/>
                      <a:pt x="658771" y="707816"/>
                      <a:pt x="658053" y="708455"/>
                    </a:cubicBezTo>
                    <a:cubicBezTo>
                      <a:pt x="657375" y="707417"/>
                      <a:pt x="656696" y="706380"/>
                      <a:pt x="656018" y="705342"/>
                    </a:cubicBezTo>
                    <a:close/>
                    <a:moveTo>
                      <a:pt x="637621" y="632677"/>
                    </a:moveTo>
                    <a:cubicBezTo>
                      <a:pt x="670861" y="638903"/>
                      <a:pt x="697717" y="659293"/>
                      <a:pt x="727724" y="672581"/>
                    </a:cubicBezTo>
                    <a:cubicBezTo>
                      <a:pt x="743207" y="679444"/>
                      <a:pt x="753422" y="689740"/>
                      <a:pt x="758091" y="705821"/>
                    </a:cubicBezTo>
                    <a:cubicBezTo>
                      <a:pt x="762680" y="721663"/>
                      <a:pt x="773933" y="731958"/>
                      <a:pt x="788897" y="736387"/>
                    </a:cubicBezTo>
                    <a:cubicBezTo>
                      <a:pt x="811682" y="743131"/>
                      <a:pt x="823015" y="760010"/>
                      <a:pt x="832711" y="779443"/>
                    </a:cubicBezTo>
                    <a:cubicBezTo>
                      <a:pt x="834667" y="783354"/>
                      <a:pt x="833909" y="785548"/>
                      <a:pt x="831155" y="787943"/>
                    </a:cubicBezTo>
                    <a:cubicBezTo>
                      <a:pt x="819503" y="798118"/>
                      <a:pt x="813957" y="811327"/>
                      <a:pt x="812440" y="826370"/>
                    </a:cubicBezTo>
                    <a:cubicBezTo>
                      <a:pt x="811922" y="831558"/>
                      <a:pt x="809248" y="834071"/>
                      <a:pt x="804260" y="835229"/>
                    </a:cubicBezTo>
                    <a:cubicBezTo>
                      <a:pt x="793366" y="837743"/>
                      <a:pt x="783430" y="838461"/>
                      <a:pt x="772297" y="833314"/>
                    </a:cubicBezTo>
                    <a:cubicBezTo>
                      <a:pt x="747676" y="821981"/>
                      <a:pt x="721539" y="814758"/>
                      <a:pt x="691492" y="811286"/>
                    </a:cubicBezTo>
                    <a:cubicBezTo>
                      <a:pt x="695322" y="808294"/>
                      <a:pt x="696559" y="806897"/>
                      <a:pt x="698116" y="806179"/>
                    </a:cubicBezTo>
                    <a:cubicBezTo>
                      <a:pt x="723295" y="794846"/>
                      <a:pt x="728881" y="773777"/>
                      <a:pt x="727565" y="748718"/>
                    </a:cubicBezTo>
                    <a:cubicBezTo>
                      <a:pt x="727046" y="738821"/>
                      <a:pt x="711124" y="716236"/>
                      <a:pt x="701388" y="713363"/>
                    </a:cubicBezTo>
                    <a:cubicBezTo>
                      <a:pt x="682074" y="707737"/>
                      <a:pt x="662641" y="702589"/>
                      <a:pt x="644285" y="693890"/>
                    </a:cubicBezTo>
                    <a:cubicBezTo>
                      <a:pt x="626409" y="685430"/>
                      <a:pt x="619585" y="667314"/>
                      <a:pt x="607175" y="654145"/>
                    </a:cubicBezTo>
                    <a:cubicBezTo>
                      <a:pt x="606576" y="653507"/>
                      <a:pt x="606616" y="651991"/>
                      <a:pt x="606855" y="650993"/>
                    </a:cubicBezTo>
                    <a:cubicBezTo>
                      <a:pt x="608771" y="643252"/>
                      <a:pt x="629601" y="631161"/>
                      <a:pt x="637621" y="632677"/>
                    </a:cubicBezTo>
                    <a:close/>
                    <a:moveTo>
                      <a:pt x="1144399" y="569070"/>
                    </a:moveTo>
                    <a:cubicBezTo>
                      <a:pt x="1154216" y="568073"/>
                      <a:pt x="1161998" y="578408"/>
                      <a:pt x="1169739" y="584792"/>
                    </a:cubicBezTo>
                    <a:cubicBezTo>
                      <a:pt x="1174966" y="589062"/>
                      <a:pt x="1169140" y="594808"/>
                      <a:pt x="1168422" y="599916"/>
                    </a:cubicBezTo>
                    <a:cubicBezTo>
                      <a:pt x="1164870" y="624616"/>
                      <a:pt x="1151463" y="643770"/>
                      <a:pt x="1134344" y="661008"/>
                    </a:cubicBezTo>
                    <a:cubicBezTo>
                      <a:pt x="1129955" y="665438"/>
                      <a:pt x="1127121" y="666435"/>
                      <a:pt x="1120537" y="664320"/>
                    </a:cubicBezTo>
                    <a:cubicBezTo>
                      <a:pt x="1091567" y="655103"/>
                      <a:pt x="1090490" y="630921"/>
                      <a:pt x="1087936" y="606660"/>
                    </a:cubicBezTo>
                    <a:cubicBezTo>
                      <a:pt x="1086460" y="601392"/>
                      <a:pt x="1089333" y="599158"/>
                      <a:pt x="1094600" y="598240"/>
                    </a:cubicBezTo>
                    <a:cubicBezTo>
                      <a:pt x="1101862" y="596963"/>
                      <a:pt x="1107249" y="592933"/>
                      <a:pt x="1110681" y="586309"/>
                    </a:cubicBezTo>
                    <a:cubicBezTo>
                      <a:pt x="1117784" y="572701"/>
                      <a:pt x="1131990" y="570307"/>
                      <a:pt x="1144399" y="569070"/>
                    </a:cubicBezTo>
                    <a:close/>
                    <a:moveTo>
                      <a:pt x="2514" y="557698"/>
                    </a:moveTo>
                    <a:cubicBezTo>
                      <a:pt x="2075" y="558217"/>
                      <a:pt x="1596" y="558736"/>
                      <a:pt x="1117" y="559295"/>
                    </a:cubicBezTo>
                    <a:cubicBezTo>
                      <a:pt x="758" y="558815"/>
                      <a:pt x="359" y="558337"/>
                      <a:pt x="0" y="557858"/>
                    </a:cubicBezTo>
                    <a:cubicBezTo>
                      <a:pt x="838" y="557818"/>
                      <a:pt x="1676" y="557778"/>
                      <a:pt x="2514" y="557698"/>
                    </a:cubicBezTo>
                    <a:close/>
                    <a:moveTo>
                      <a:pt x="1302583" y="552430"/>
                    </a:moveTo>
                    <a:cubicBezTo>
                      <a:pt x="1305531" y="551034"/>
                      <a:pt x="1308564" y="550854"/>
                      <a:pt x="1311637" y="554585"/>
                    </a:cubicBezTo>
                    <a:cubicBezTo>
                      <a:pt x="1333464" y="581081"/>
                      <a:pt x="1365826" y="588424"/>
                      <a:pt x="1394916" y="601791"/>
                    </a:cubicBezTo>
                    <a:cubicBezTo>
                      <a:pt x="1405570" y="606700"/>
                      <a:pt x="1416863" y="610131"/>
                      <a:pt x="1426799" y="616715"/>
                    </a:cubicBezTo>
                    <a:cubicBezTo>
                      <a:pt x="1437613" y="623898"/>
                      <a:pt x="1441443" y="632558"/>
                      <a:pt x="1438051" y="645526"/>
                    </a:cubicBezTo>
                    <a:cubicBezTo>
                      <a:pt x="1436735" y="650554"/>
                      <a:pt x="1435538" y="655542"/>
                      <a:pt x="1436136" y="660729"/>
                    </a:cubicBezTo>
                    <a:cubicBezTo>
                      <a:pt x="1437094" y="669309"/>
                      <a:pt x="1433901" y="670625"/>
                      <a:pt x="1425961" y="668231"/>
                    </a:cubicBezTo>
                    <a:cubicBezTo>
                      <a:pt x="1405011" y="661926"/>
                      <a:pt x="1387055" y="649197"/>
                      <a:pt x="1366663" y="641735"/>
                    </a:cubicBezTo>
                    <a:cubicBezTo>
                      <a:pt x="1365985" y="641496"/>
                      <a:pt x="1365347" y="640937"/>
                      <a:pt x="1364669" y="640817"/>
                    </a:cubicBezTo>
                    <a:cubicBezTo>
                      <a:pt x="1359641" y="640019"/>
                      <a:pt x="1353136" y="632956"/>
                      <a:pt x="1350263" y="638702"/>
                    </a:cubicBezTo>
                    <a:cubicBezTo>
                      <a:pt x="1347670" y="643930"/>
                      <a:pt x="1349385" y="652429"/>
                      <a:pt x="1355411" y="657657"/>
                    </a:cubicBezTo>
                    <a:cubicBezTo>
                      <a:pt x="1361795" y="663203"/>
                      <a:pt x="1367821" y="669189"/>
                      <a:pt x="1374525" y="674336"/>
                    </a:cubicBezTo>
                    <a:cubicBezTo>
                      <a:pt x="1381428" y="679684"/>
                      <a:pt x="1383942" y="687026"/>
                      <a:pt x="1386935" y="695326"/>
                    </a:cubicBezTo>
                    <a:cubicBezTo>
                      <a:pt x="1377038" y="695605"/>
                      <a:pt x="1369617" y="693490"/>
                      <a:pt x="1361636" y="688223"/>
                    </a:cubicBezTo>
                    <a:cubicBezTo>
                      <a:pt x="1342881" y="675813"/>
                      <a:pt x="1332746" y="658974"/>
                      <a:pt x="1328915" y="637346"/>
                    </a:cubicBezTo>
                    <a:cubicBezTo>
                      <a:pt x="1325683" y="618910"/>
                      <a:pt x="1317542" y="602590"/>
                      <a:pt x="1306130" y="587785"/>
                    </a:cubicBezTo>
                    <a:cubicBezTo>
                      <a:pt x="1301182" y="581361"/>
                      <a:pt x="1296832" y="574497"/>
                      <a:pt x="1294438" y="566676"/>
                    </a:cubicBezTo>
                    <a:cubicBezTo>
                      <a:pt x="1293520" y="563763"/>
                      <a:pt x="1288213" y="560012"/>
                      <a:pt x="1294039" y="557578"/>
                    </a:cubicBezTo>
                    <a:cubicBezTo>
                      <a:pt x="1296772" y="556441"/>
                      <a:pt x="1299635" y="553827"/>
                      <a:pt x="1302583" y="552430"/>
                    </a:cubicBezTo>
                    <a:close/>
                    <a:moveTo>
                      <a:pt x="1665263" y="505903"/>
                    </a:moveTo>
                    <a:cubicBezTo>
                      <a:pt x="1675319" y="520548"/>
                      <a:pt x="1684896" y="534195"/>
                      <a:pt x="1694114" y="548041"/>
                    </a:cubicBezTo>
                    <a:cubicBezTo>
                      <a:pt x="1736252" y="611289"/>
                      <a:pt x="1769492" y="679205"/>
                      <a:pt x="1797983" y="749396"/>
                    </a:cubicBezTo>
                    <a:cubicBezTo>
                      <a:pt x="1817017" y="796322"/>
                      <a:pt x="1831941" y="844726"/>
                      <a:pt x="1844112" y="893927"/>
                    </a:cubicBezTo>
                    <a:cubicBezTo>
                      <a:pt x="1872564" y="1008929"/>
                      <a:pt x="1883298" y="1125648"/>
                      <a:pt x="1877232" y="1243883"/>
                    </a:cubicBezTo>
                    <a:cubicBezTo>
                      <a:pt x="1876275" y="1262597"/>
                      <a:pt x="1873880" y="1281232"/>
                      <a:pt x="1872803" y="1299947"/>
                    </a:cubicBezTo>
                    <a:cubicBezTo>
                      <a:pt x="1872444" y="1306611"/>
                      <a:pt x="1869650" y="1310083"/>
                      <a:pt x="1863705" y="1311839"/>
                    </a:cubicBezTo>
                    <a:cubicBezTo>
                      <a:pt x="1851773" y="1315270"/>
                      <a:pt x="1843912" y="1322852"/>
                      <a:pt x="1837727" y="1333706"/>
                    </a:cubicBezTo>
                    <a:cubicBezTo>
                      <a:pt x="1828270" y="1350266"/>
                      <a:pt x="1817097" y="1365869"/>
                      <a:pt x="1807082" y="1382109"/>
                    </a:cubicBezTo>
                    <a:cubicBezTo>
                      <a:pt x="1803889" y="1387297"/>
                      <a:pt x="1800457" y="1389132"/>
                      <a:pt x="1794472" y="1387616"/>
                    </a:cubicBezTo>
                    <a:cubicBezTo>
                      <a:pt x="1783817" y="1384862"/>
                      <a:pt x="1773044" y="1382548"/>
                      <a:pt x="1762269" y="1380234"/>
                    </a:cubicBezTo>
                    <a:cubicBezTo>
                      <a:pt x="1759237" y="1379595"/>
                      <a:pt x="1756842" y="1378238"/>
                      <a:pt x="1754808" y="1375964"/>
                    </a:cubicBezTo>
                    <a:cubicBezTo>
                      <a:pt x="1736492" y="1355573"/>
                      <a:pt x="1716979" y="1336659"/>
                      <a:pt x="1705446" y="1310522"/>
                    </a:cubicBezTo>
                    <a:cubicBezTo>
                      <a:pt x="1691002" y="1277801"/>
                      <a:pt x="1677673" y="1244840"/>
                      <a:pt x="1668974" y="1210204"/>
                    </a:cubicBezTo>
                    <a:cubicBezTo>
                      <a:pt x="1663069" y="1186740"/>
                      <a:pt x="1659797" y="1162519"/>
                      <a:pt x="1658879" y="1138537"/>
                    </a:cubicBezTo>
                    <a:cubicBezTo>
                      <a:pt x="1657442" y="1099990"/>
                      <a:pt x="1656804" y="1061243"/>
                      <a:pt x="1660475" y="1022736"/>
                    </a:cubicBezTo>
                    <a:cubicBezTo>
                      <a:pt x="1661752" y="1009209"/>
                      <a:pt x="1655567" y="998355"/>
                      <a:pt x="1650459" y="987262"/>
                    </a:cubicBezTo>
                    <a:cubicBezTo>
                      <a:pt x="1640124" y="964876"/>
                      <a:pt x="1631066" y="941971"/>
                      <a:pt x="1624482" y="918348"/>
                    </a:cubicBezTo>
                    <a:cubicBezTo>
                      <a:pt x="1620931" y="905619"/>
                      <a:pt x="1626317" y="892011"/>
                      <a:pt x="1632981" y="881836"/>
                    </a:cubicBezTo>
                    <a:cubicBezTo>
                      <a:pt x="1643795" y="865196"/>
                      <a:pt x="1646588" y="848556"/>
                      <a:pt x="1643077" y="829721"/>
                    </a:cubicBezTo>
                    <a:cubicBezTo>
                      <a:pt x="1641680" y="822180"/>
                      <a:pt x="1642199" y="814359"/>
                      <a:pt x="1645272" y="806937"/>
                    </a:cubicBezTo>
                    <a:cubicBezTo>
                      <a:pt x="1650260" y="794846"/>
                      <a:pt x="1648305" y="782236"/>
                      <a:pt x="1647387" y="769906"/>
                    </a:cubicBezTo>
                    <a:cubicBezTo>
                      <a:pt x="1645551" y="745605"/>
                      <a:pt x="1647227" y="721463"/>
                      <a:pt x="1649222" y="697242"/>
                    </a:cubicBezTo>
                    <a:cubicBezTo>
                      <a:pt x="1649701" y="691416"/>
                      <a:pt x="1650858" y="689141"/>
                      <a:pt x="1657522" y="689062"/>
                    </a:cubicBezTo>
                    <a:cubicBezTo>
                      <a:pt x="1666820" y="688981"/>
                      <a:pt x="1675479" y="690937"/>
                      <a:pt x="1683819" y="694169"/>
                    </a:cubicBezTo>
                    <a:cubicBezTo>
                      <a:pt x="1689765" y="696484"/>
                      <a:pt x="1691640" y="693970"/>
                      <a:pt x="1691480" y="689261"/>
                    </a:cubicBezTo>
                    <a:cubicBezTo>
                      <a:pt x="1691002" y="673499"/>
                      <a:pt x="1692398" y="657138"/>
                      <a:pt x="1688368" y="642254"/>
                    </a:cubicBezTo>
                    <a:cubicBezTo>
                      <a:pt x="1685534" y="631800"/>
                      <a:pt x="1675240" y="623340"/>
                      <a:pt x="1668017" y="614162"/>
                    </a:cubicBezTo>
                    <a:cubicBezTo>
                      <a:pt x="1661073" y="605503"/>
                      <a:pt x="1655168" y="596325"/>
                      <a:pt x="1649821" y="586669"/>
                    </a:cubicBezTo>
                    <a:cubicBezTo>
                      <a:pt x="1664266" y="583237"/>
                      <a:pt x="1673484" y="567914"/>
                      <a:pt x="1669653" y="553708"/>
                    </a:cubicBezTo>
                    <a:cubicBezTo>
                      <a:pt x="1665583" y="538585"/>
                      <a:pt x="1659637" y="523740"/>
                      <a:pt x="1665263" y="505903"/>
                    </a:cubicBezTo>
                    <a:close/>
                    <a:moveTo>
                      <a:pt x="252470" y="456128"/>
                    </a:moveTo>
                    <a:cubicBezTo>
                      <a:pt x="262456" y="456642"/>
                      <a:pt x="272422" y="459415"/>
                      <a:pt x="282119" y="464403"/>
                    </a:cubicBezTo>
                    <a:cubicBezTo>
                      <a:pt x="285631" y="466198"/>
                      <a:pt x="285989" y="469351"/>
                      <a:pt x="286748" y="472583"/>
                    </a:cubicBezTo>
                    <a:cubicBezTo>
                      <a:pt x="291297" y="492256"/>
                      <a:pt x="297003" y="511769"/>
                      <a:pt x="295048" y="532359"/>
                    </a:cubicBezTo>
                    <a:cubicBezTo>
                      <a:pt x="294409" y="538943"/>
                      <a:pt x="295925" y="544649"/>
                      <a:pt x="300555" y="549558"/>
                    </a:cubicBezTo>
                    <a:cubicBezTo>
                      <a:pt x="310929" y="560651"/>
                      <a:pt x="316157" y="575296"/>
                      <a:pt x="327888" y="585989"/>
                    </a:cubicBezTo>
                    <a:cubicBezTo>
                      <a:pt x="343052" y="599836"/>
                      <a:pt x="358894" y="612885"/>
                      <a:pt x="374695" y="625854"/>
                    </a:cubicBezTo>
                    <a:cubicBezTo>
                      <a:pt x="402987" y="649117"/>
                      <a:pt x="432636" y="670745"/>
                      <a:pt x="461367" y="693530"/>
                    </a:cubicBezTo>
                    <a:cubicBezTo>
                      <a:pt x="468988" y="699556"/>
                      <a:pt x="470904" y="697401"/>
                      <a:pt x="471742" y="689101"/>
                    </a:cubicBezTo>
                    <a:cubicBezTo>
                      <a:pt x="472380" y="682557"/>
                      <a:pt x="473497" y="676013"/>
                      <a:pt x="474973" y="669628"/>
                    </a:cubicBezTo>
                    <a:cubicBezTo>
                      <a:pt x="475811" y="665996"/>
                      <a:pt x="474295" y="663962"/>
                      <a:pt x="471941" y="662086"/>
                    </a:cubicBezTo>
                    <a:cubicBezTo>
                      <a:pt x="467950" y="658814"/>
                      <a:pt x="464160" y="655143"/>
                      <a:pt x="459730" y="652669"/>
                    </a:cubicBezTo>
                    <a:cubicBezTo>
                      <a:pt x="446682" y="645327"/>
                      <a:pt x="440856" y="634154"/>
                      <a:pt x="440218" y="619509"/>
                    </a:cubicBezTo>
                    <a:cubicBezTo>
                      <a:pt x="439738" y="608655"/>
                      <a:pt x="430002" y="604505"/>
                      <a:pt x="423139" y="599158"/>
                    </a:cubicBezTo>
                    <a:cubicBezTo>
                      <a:pt x="414878" y="592694"/>
                      <a:pt x="416595" y="589781"/>
                      <a:pt x="422979" y="582718"/>
                    </a:cubicBezTo>
                    <a:cubicBezTo>
                      <a:pt x="434631" y="569829"/>
                      <a:pt x="449675" y="574857"/>
                      <a:pt x="463162" y="572223"/>
                    </a:cubicBezTo>
                    <a:cubicBezTo>
                      <a:pt x="466833" y="571505"/>
                      <a:pt x="468430" y="575695"/>
                      <a:pt x="470066" y="578527"/>
                    </a:cubicBezTo>
                    <a:cubicBezTo>
                      <a:pt x="479123" y="594369"/>
                      <a:pt x="489459" y="608815"/>
                      <a:pt x="507934" y="614880"/>
                    </a:cubicBezTo>
                    <a:cubicBezTo>
                      <a:pt x="511685" y="616117"/>
                      <a:pt x="512842" y="619509"/>
                      <a:pt x="514399" y="623060"/>
                    </a:cubicBezTo>
                    <a:cubicBezTo>
                      <a:pt x="522938" y="642573"/>
                      <a:pt x="526849" y="662884"/>
                      <a:pt x="524375" y="683914"/>
                    </a:cubicBezTo>
                    <a:cubicBezTo>
                      <a:pt x="522818" y="697082"/>
                      <a:pt x="529961" y="703307"/>
                      <a:pt x="539498" y="709053"/>
                    </a:cubicBezTo>
                    <a:cubicBezTo>
                      <a:pt x="542092" y="710609"/>
                      <a:pt x="544167" y="711128"/>
                      <a:pt x="546362" y="708973"/>
                    </a:cubicBezTo>
                    <a:cubicBezTo>
                      <a:pt x="554183" y="701192"/>
                      <a:pt x="565396" y="696164"/>
                      <a:pt x="565675" y="682517"/>
                    </a:cubicBezTo>
                    <a:cubicBezTo>
                      <a:pt x="565795" y="676013"/>
                      <a:pt x="568588" y="669548"/>
                      <a:pt x="569107" y="663004"/>
                    </a:cubicBezTo>
                    <a:cubicBezTo>
                      <a:pt x="569745" y="655183"/>
                      <a:pt x="573775" y="653906"/>
                      <a:pt x="580719" y="653786"/>
                    </a:cubicBezTo>
                    <a:cubicBezTo>
                      <a:pt x="589178" y="653627"/>
                      <a:pt x="588380" y="659652"/>
                      <a:pt x="588420" y="664201"/>
                    </a:cubicBezTo>
                    <a:cubicBezTo>
                      <a:pt x="588580" y="677928"/>
                      <a:pt x="591492" y="691216"/>
                      <a:pt x="593967" y="704584"/>
                    </a:cubicBezTo>
                    <a:cubicBezTo>
                      <a:pt x="594845" y="709292"/>
                      <a:pt x="596800" y="711766"/>
                      <a:pt x="601828" y="713602"/>
                    </a:cubicBezTo>
                    <a:cubicBezTo>
                      <a:pt x="617270" y="719308"/>
                      <a:pt x="632274" y="723737"/>
                      <a:pt x="647836" y="714200"/>
                    </a:cubicBezTo>
                    <a:cubicBezTo>
                      <a:pt x="654740" y="709971"/>
                      <a:pt x="658371" y="715078"/>
                      <a:pt x="662322" y="719548"/>
                    </a:cubicBezTo>
                    <a:cubicBezTo>
                      <a:pt x="673654" y="732317"/>
                      <a:pt x="673335" y="732037"/>
                      <a:pt x="663679" y="745644"/>
                    </a:cubicBezTo>
                    <a:cubicBezTo>
                      <a:pt x="653343" y="760249"/>
                      <a:pt x="637262" y="767671"/>
                      <a:pt x="624054" y="778645"/>
                    </a:cubicBezTo>
                    <a:cubicBezTo>
                      <a:pt x="593568" y="803983"/>
                      <a:pt x="566393" y="832036"/>
                      <a:pt x="546960" y="866952"/>
                    </a:cubicBezTo>
                    <a:cubicBezTo>
                      <a:pt x="545085" y="870344"/>
                      <a:pt x="544845" y="873895"/>
                      <a:pt x="544566" y="877566"/>
                    </a:cubicBezTo>
                    <a:cubicBezTo>
                      <a:pt x="543488" y="890774"/>
                      <a:pt x="542411" y="903982"/>
                      <a:pt x="541054" y="917150"/>
                    </a:cubicBezTo>
                    <a:cubicBezTo>
                      <a:pt x="539857" y="929002"/>
                      <a:pt x="556298" y="951189"/>
                      <a:pt x="567790" y="954341"/>
                    </a:cubicBezTo>
                    <a:cubicBezTo>
                      <a:pt x="586504" y="959449"/>
                      <a:pt x="605658" y="962561"/>
                      <a:pt x="623735" y="970701"/>
                    </a:cubicBezTo>
                    <a:cubicBezTo>
                      <a:pt x="633671" y="975170"/>
                      <a:pt x="637342" y="981156"/>
                      <a:pt x="637222" y="990414"/>
                    </a:cubicBezTo>
                    <a:cubicBezTo>
                      <a:pt x="636704" y="1024452"/>
                      <a:pt x="660127" y="1043526"/>
                      <a:pt x="682353" y="1063278"/>
                    </a:cubicBezTo>
                    <a:cubicBezTo>
                      <a:pt x="687621" y="1067947"/>
                      <a:pt x="687940" y="1063079"/>
                      <a:pt x="688578" y="1059168"/>
                    </a:cubicBezTo>
                    <a:cubicBezTo>
                      <a:pt x="692449" y="1035984"/>
                      <a:pt x="697197" y="1012879"/>
                      <a:pt x="700031" y="989536"/>
                    </a:cubicBezTo>
                    <a:cubicBezTo>
                      <a:pt x="701268" y="979361"/>
                      <a:pt x="705777" y="971459"/>
                      <a:pt x="711084" y="963678"/>
                    </a:cubicBezTo>
                    <a:cubicBezTo>
                      <a:pt x="714316" y="958890"/>
                      <a:pt x="715194" y="955339"/>
                      <a:pt x="710445" y="951428"/>
                    </a:cubicBezTo>
                    <a:cubicBezTo>
                      <a:pt x="699233" y="942210"/>
                      <a:pt x="696559" y="930040"/>
                      <a:pt x="696719" y="916033"/>
                    </a:cubicBezTo>
                    <a:cubicBezTo>
                      <a:pt x="696919" y="898037"/>
                      <a:pt x="695362" y="880000"/>
                      <a:pt x="694923" y="862003"/>
                    </a:cubicBezTo>
                    <a:cubicBezTo>
                      <a:pt x="694604" y="848835"/>
                      <a:pt x="708251" y="839139"/>
                      <a:pt x="720462" y="844087"/>
                    </a:cubicBezTo>
                    <a:cubicBezTo>
                      <a:pt x="738458" y="851429"/>
                      <a:pt x="756335" y="859090"/>
                      <a:pt x="774012" y="867191"/>
                    </a:cubicBezTo>
                    <a:cubicBezTo>
                      <a:pt x="783430" y="871501"/>
                      <a:pt x="787340" y="881476"/>
                      <a:pt x="793525" y="889019"/>
                    </a:cubicBezTo>
                    <a:cubicBezTo>
                      <a:pt x="797955" y="894406"/>
                      <a:pt x="802344" y="897917"/>
                      <a:pt x="809686" y="898835"/>
                    </a:cubicBezTo>
                    <a:cubicBezTo>
                      <a:pt x="820940" y="900231"/>
                      <a:pt x="831993" y="903064"/>
                      <a:pt x="843485" y="903264"/>
                    </a:cubicBezTo>
                    <a:cubicBezTo>
                      <a:pt x="853541" y="903463"/>
                      <a:pt x="862120" y="907015"/>
                      <a:pt x="870500" y="913480"/>
                    </a:cubicBezTo>
                    <a:cubicBezTo>
                      <a:pt x="899949" y="936105"/>
                      <a:pt x="930196" y="957533"/>
                      <a:pt x="952502" y="988179"/>
                    </a:cubicBezTo>
                    <a:cubicBezTo>
                      <a:pt x="960563" y="999273"/>
                      <a:pt x="962718" y="1012361"/>
                      <a:pt x="968025" y="1024292"/>
                    </a:cubicBezTo>
                    <a:cubicBezTo>
                      <a:pt x="970299" y="1029400"/>
                      <a:pt x="957490" y="1049910"/>
                      <a:pt x="951863" y="1052424"/>
                    </a:cubicBezTo>
                    <a:cubicBezTo>
                      <a:pt x="936780" y="1059168"/>
                      <a:pt x="921537" y="1064276"/>
                      <a:pt x="904817" y="1066670"/>
                    </a:cubicBezTo>
                    <a:cubicBezTo>
                      <a:pt x="885504" y="1069423"/>
                      <a:pt x="869023" y="1081075"/>
                      <a:pt x="853142" y="1092129"/>
                    </a:cubicBezTo>
                    <a:cubicBezTo>
                      <a:pt x="845720" y="1097276"/>
                      <a:pt x="840413" y="1105377"/>
                      <a:pt x="833709" y="1111641"/>
                    </a:cubicBezTo>
                    <a:cubicBezTo>
                      <a:pt x="828242" y="1116789"/>
                      <a:pt x="829040" y="1122495"/>
                      <a:pt x="832112" y="1127643"/>
                    </a:cubicBezTo>
                    <a:cubicBezTo>
                      <a:pt x="836063" y="1134187"/>
                      <a:pt x="840572" y="1128082"/>
                      <a:pt x="844323" y="1126605"/>
                    </a:cubicBezTo>
                    <a:cubicBezTo>
                      <a:pt x="854977" y="1122455"/>
                      <a:pt x="865592" y="1117388"/>
                      <a:pt x="873014" y="1108609"/>
                    </a:cubicBezTo>
                    <a:cubicBezTo>
                      <a:pt x="881393" y="1098792"/>
                      <a:pt x="890372" y="1102105"/>
                      <a:pt x="899909" y="1104698"/>
                    </a:cubicBezTo>
                    <a:cubicBezTo>
                      <a:pt x="907012" y="1106614"/>
                      <a:pt x="905176" y="1112719"/>
                      <a:pt x="905735" y="1117428"/>
                    </a:cubicBezTo>
                    <a:cubicBezTo>
                      <a:pt x="907531" y="1132352"/>
                      <a:pt x="914235" y="1137739"/>
                      <a:pt x="929438" y="1135903"/>
                    </a:cubicBezTo>
                    <a:cubicBezTo>
                      <a:pt x="934546" y="1135304"/>
                      <a:pt x="939693" y="1134905"/>
                      <a:pt x="944761" y="1134027"/>
                    </a:cubicBezTo>
                    <a:cubicBezTo>
                      <a:pt x="959445" y="1131434"/>
                      <a:pt x="962159" y="1133429"/>
                      <a:pt x="965910" y="1147914"/>
                    </a:cubicBezTo>
                    <a:cubicBezTo>
                      <a:pt x="967027" y="1152303"/>
                      <a:pt x="964513" y="1152982"/>
                      <a:pt x="962079" y="1154378"/>
                    </a:cubicBezTo>
                    <a:cubicBezTo>
                      <a:pt x="949948" y="1161322"/>
                      <a:pt x="937977" y="1168504"/>
                      <a:pt x="925607" y="1175009"/>
                    </a:cubicBezTo>
                    <a:cubicBezTo>
                      <a:pt x="915072" y="1180515"/>
                      <a:pt x="905016" y="1186421"/>
                      <a:pt x="898273" y="1196597"/>
                    </a:cubicBezTo>
                    <a:cubicBezTo>
                      <a:pt x="894562" y="1202223"/>
                      <a:pt x="890851" y="1201385"/>
                      <a:pt x="885424" y="1198472"/>
                    </a:cubicBezTo>
                    <a:cubicBezTo>
                      <a:pt x="870061" y="1190172"/>
                      <a:pt x="854419" y="1195120"/>
                      <a:pt x="844722" y="1210284"/>
                    </a:cubicBezTo>
                    <a:cubicBezTo>
                      <a:pt x="835425" y="1224809"/>
                      <a:pt x="825249" y="1238855"/>
                      <a:pt x="820022" y="1255574"/>
                    </a:cubicBezTo>
                    <a:cubicBezTo>
                      <a:pt x="818984" y="1258926"/>
                      <a:pt x="817188" y="1261600"/>
                      <a:pt x="813637" y="1262557"/>
                    </a:cubicBezTo>
                    <a:cubicBezTo>
                      <a:pt x="792408" y="1268304"/>
                      <a:pt x="786462" y="1288176"/>
                      <a:pt x="777324" y="1304097"/>
                    </a:cubicBezTo>
                    <a:cubicBezTo>
                      <a:pt x="769743" y="1317265"/>
                      <a:pt x="765672" y="1332589"/>
                      <a:pt x="760964" y="1347233"/>
                    </a:cubicBezTo>
                    <a:cubicBezTo>
                      <a:pt x="757013" y="1359563"/>
                      <a:pt x="758490" y="1372692"/>
                      <a:pt x="757692" y="1385461"/>
                    </a:cubicBezTo>
                    <a:cubicBezTo>
                      <a:pt x="757253" y="1392763"/>
                      <a:pt x="754739" y="1397552"/>
                      <a:pt x="749432" y="1402260"/>
                    </a:cubicBezTo>
                    <a:cubicBezTo>
                      <a:pt x="731236" y="1418461"/>
                      <a:pt x="710845" y="1431709"/>
                      <a:pt x="691731" y="1446633"/>
                    </a:cubicBezTo>
                    <a:cubicBezTo>
                      <a:pt x="677446" y="1457767"/>
                      <a:pt x="669704" y="1473568"/>
                      <a:pt x="664078" y="1490328"/>
                    </a:cubicBezTo>
                    <a:cubicBezTo>
                      <a:pt x="661883" y="1496872"/>
                      <a:pt x="661484" y="1504015"/>
                      <a:pt x="659848" y="1510759"/>
                    </a:cubicBezTo>
                    <a:cubicBezTo>
                      <a:pt x="657533" y="1520376"/>
                      <a:pt x="660207" y="1529114"/>
                      <a:pt x="665115" y="1536975"/>
                    </a:cubicBezTo>
                    <a:cubicBezTo>
                      <a:pt x="673534" y="1550503"/>
                      <a:pt x="676089" y="1565667"/>
                      <a:pt x="678882" y="1580830"/>
                    </a:cubicBezTo>
                    <a:cubicBezTo>
                      <a:pt x="679520" y="1584222"/>
                      <a:pt x="681954" y="1589808"/>
                      <a:pt x="675171" y="1590088"/>
                    </a:cubicBezTo>
                    <a:cubicBezTo>
                      <a:pt x="669185" y="1590287"/>
                      <a:pt x="663399" y="1599465"/>
                      <a:pt x="657054" y="1589928"/>
                    </a:cubicBezTo>
                    <a:cubicBezTo>
                      <a:pt x="645083" y="1571852"/>
                      <a:pt x="632314" y="1554334"/>
                      <a:pt x="620343" y="1536218"/>
                    </a:cubicBezTo>
                    <a:cubicBezTo>
                      <a:pt x="615275" y="1528556"/>
                      <a:pt x="608931" y="1523887"/>
                      <a:pt x="600391" y="1520176"/>
                    </a:cubicBezTo>
                    <a:cubicBezTo>
                      <a:pt x="583711" y="1512953"/>
                      <a:pt x="566912" y="1508006"/>
                      <a:pt x="548676" y="1506689"/>
                    </a:cubicBezTo>
                    <a:cubicBezTo>
                      <a:pt x="538740" y="1505971"/>
                      <a:pt x="529961" y="1506609"/>
                      <a:pt x="521421" y="1512036"/>
                    </a:cubicBezTo>
                    <a:cubicBezTo>
                      <a:pt x="506298" y="1521652"/>
                      <a:pt x="491573" y="1522850"/>
                      <a:pt x="475133" y="1512874"/>
                    </a:cubicBezTo>
                    <a:cubicBezTo>
                      <a:pt x="462883" y="1505452"/>
                      <a:pt x="447759" y="1504374"/>
                      <a:pt x="433513" y="1506130"/>
                    </a:cubicBezTo>
                    <a:cubicBezTo>
                      <a:pt x="419707" y="1507846"/>
                      <a:pt x="406219" y="1511956"/>
                      <a:pt x="392532" y="1514709"/>
                    </a:cubicBezTo>
                    <a:cubicBezTo>
                      <a:pt x="388542" y="1515508"/>
                      <a:pt x="385908" y="1517702"/>
                      <a:pt x="383674" y="1520735"/>
                    </a:cubicBezTo>
                    <a:cubicBezTo>
                      <a:pt x="373379" y="1534621"/>
                      <a:pt x="363363" y="1548707"/>
                      <a:pt x="352868" y="1562434"/>
                    </a:cubicBezTo>
                    <a:cubicBezTo>
                      <a:pt x="348718" y="1567861"/>
                      <a:pt x="348878" y="1574086"/>
                      <a:pt x="347481" y="1580112"/>
                    </a:cubicBezTo>
                    <a:cubicBezTo>
                      <a:pt x="341895" y="1603854"/>
                      <a:pt x="344449" y="1627557"/>
                      <a:pt x="347242" y="1651340"/>
                    </a:cubicBezTo>
                    <a:cubicBezTo>
                      <a:pt x="347920" y="1656966"/>
                      <a:pt x="350554" y="1660717"/>
                      <a:pt x="354903" y="1664029"/>
                    </a:cubicBezTo>
                    <a:cubicBezTo>
                      <a:pt x="363083" y="1670294"/>
                      <a:pt x="371583" y="1676279"/>
                      <a:pt x="378845" y="1683542"/>
                    </a:cubicBezTo>
                    <a:cubicBezTo>
                      <a:pt x="391974" y="1696710"/>
                      <a:pt x="409133" y="1701100"/>
                      <a:pt x="425772" y="1706686"/>
                    </a:cubicBezTo>
                    <a:cubicBezTo>
                      <a:pt x="433594" y="1709320"/>
                      <a:pt x="456737" y="1700581"/>
                      <a:pt x="459371" y="1693079"/>
                    </a:cubicBezTo>
                    <a:cubicBezTo>
                      <a:pt x="465875" y="1674364"/>
                      <a:pt x="482516" y="1671012"/>
                      <a:pt x="497878" y="1665625"/>
                    </a:cubicBezTo>
                    <a:cubicBezTo>
                      <a:pt x="506178" y="1662712"/>
                      <a:pt x="511206" y="1670334"/>
                      <a:pt x="517710" y="1673087"/>
                    </a:cubicBezTo>
                    <a:cubicBezTo>
                      <a:pt x="525452" y="1676360"/>
                      <a:pt x="526609" y="1681627"/>
                      <a:pt x="525292" y="1689727"/>
                    </a:cubicBezTo>
                    <a:cubicBezTo>
                      <a:pt x="522300" y="1708203"/>
                      <a:pt x="519346" y="1726399"/>
                      <a:pt x="509131" y="1742759"/>
                    </a:cubicBezTo>
                    <a:cubicBezTo>
                      <a:pt x="503784" y="1751299"/>
                      <a:pt x="508692" y="1760157"/>
                      <a:pt x="511725" y="1768099"/>
                    </a:cubicBezTo>
                    <a:cubicBezTo>
                      <a:pt x="514239" y="1774682"/>
                      <a:pt x="521661" y="1771849"/>
                      <a:pt x="526489" y="1771251"/>
                    </a:cubicBezTo>
                    <a:cubicBezTo>
                      <a:pt x="549913" y="1768218"/>
                      <a:pt x="571780" y="1774882"/>
                      <a:pt x="593288" y="1782065"/>
                    </a:cubicBezTo>
                    <a:cubicBezTo>
                      <a:pt x="602546" y="1785137"/>
                      <a:pt x="610447" y="1792360"/>
                      <a:pt x="618707" y="1798106"/>
                    </a:cubicBezTo>
                    <a:cubicBezTo>
                      <a:pt x="622298" y="1800620"/>
                      <a:pt x="620622" y="1805448"/>
                      <a:pt x="620063" y="1808322"/>
                    </a:cubicBezTo>
                    <a:cubicBezTo>
                      <a:pt x="617231" y="1822847"/>
                      <a:pt x="616751" y="1837810"/>
                      <a:pt x="611125" y="1851817"/>
                    </a:cubicBezTo>
                    <a:cubicBezTo>
                      <a:pt x="607135" y="1861713"/>
                      <a:pt x="612642" y="1877275"/>
                      <a:pt x="621420" y="1883699"/>
                    </a:cubicBezTo>
                    <a:cubicBezTo>
                      <a:pt x="621700" y="1883899"/>
                      <a:pt x="622099" y="1884019"/>
                      <a:pt x="622338" y="1884298"/>
                    </a:cubicBezTo>
                    <a:cubicBezTo>
                      <a:pt x="645762" y="1910276"/>
                      <a:pt x="678323" y="1909078"/>
                      <a:pt x="709049" y="1914784"/>
                    </a:cubicBezTo>
                    <a:cubicBezTo>
                      <a:pt x="725170" y="1917778"/>
                      <a:pt x="735226" y="1914505"/>
                      <a:pt x="745960" y="1902574"/>
                    </a:cubicBezTo>
                    <a:cubicBezTo>
                      <a:pt x="764236" y="1882303"/>
                      <a:pt x="787220" y="1868097"/>
                      <a:pt x="812919" y="1858400"/>
                    </a:cubicBezTo>
                    <a:cubicBezTo>
                      <a:pt x="818066" y="1856445"/>
                      <a:pt x="822177" y="1859238"/>
                      <a:pt x="826366" y="1860356"/>
                    </a:cubicBezTo>
                    <a:cubicBezTo>
                      <a:pt x="835664" y="1862830"/>
                      <a:pt x="844722" y="1866461"/>
                      <a:pt x="853581" y="1870292"/>
                    </a:cubicBezTo>
                    <a:cubicBezTo>
                      <a:pt x="866550" y="1875918"/>
                      <a:pt x="878880" y="1875439"/>
                      <a:pt x="890970" y="1868097"/>
                    </a:cubicBezTo>
                    <a:cubicBezTo>
                      <a:pt x="899749" y="1862790"/>
                      <a:pt x="909247" y="1861353"/>
                      <a:pt x="919462" y="1861353"/>
                    </a:cubicBezTo>
                    <a:cubicBezTo>
                      <a:pt x="957011" y="1861274"/>
                      <a:pt x="994561" y="1861114"/>
                      <a:pt x="1030753" y="1848864"/>
                    </a:cubicBezTo>
                    <a:cubicBezTo>
                      <a:pt x="1034704" y="1847547"/>
                      <a:pt x="1038495" y="1847946"/>
                      <a:pt x="1042485" y="1849701"/>
                    </a:cubicBezTo>
                    <a:cubicBezTo>
                      <a:pt x="1062357" y="1858321"/>
                      <a:pt x="1082149" y="1867219"/>
                      <a:pt x="1102381" y="1874921"/>
                    </a:cubicBezTo>
                    <a:cubicBezTo>
                      <a:pt x="1116467" y="1880308"/>
                      <a:pt x="1131870" y="1880786"/>
                      <a:pt x="1146554" y="1884019"/>
                    </a:cubicBezTo>
                    <a:cubicBezTo>
                      <a:pt x="1176881" y="1890643"/>
                      <a:pt x="1207447" y="1886493"/>
                      <a:pt x="1237894" y="1886214"/>
                    </a:cubicBezTo>
                    <a:cubicBezTo>
                      <a:pt x="1246912" y="1886134"/>
                      <a:pt x="1252937" y="1888608"/>
                      <a:pt x="1258484" y="1895710"/>
                    </a:cubicBezTo>
                    <a:cubicBezTo>
                      <a:pt x="1269737" y="1910196"/>
                      <a:pt x="1281908" y="1923963"/>
                      <a:pt x="1293559" y="1938128"/>
                    </a:cubicBezTo>
                    <a:cubicBezTo>
                      <a:pt x="1299306" y="1945112"/>
                      <a:pt x="1306009" y="1946428"/>
                      <a:pt x="1314948" y="1945351"/>
                    </a:cubicBezTo>
                    <a:cubicBezTo>
                      <a:pt x="1357326" y="1940203"/>
                      <a:pt x="1399105" y="1931903"/>
                      <a:pt x="1440366" y="1921129"/>
                    </a:cubicBezTo>
                    <a:cubicBezTo>
                      <a:pt x="1452337" y="1918017"/>
                      <a:pt x="1463869" y="1912590"/>
                      <a:pt x="1475002" y="1907083"/>
                    </a:cubicBezTo>
                    <a:cubicBezTo>
                      <a:pt x="1486055" y="1901616"/>
                      <a:pt x="1495473" y="1903532"/>
                      <a:pt x="1504850" y="1910235"/>
                    </a:cubicBezTo>
                    <a:cubicBezTo>
                      <a:pt x="1527116" y="1926197"/>
                      <a:pt x="1527196" y="1926237"/>
                      <a:pt x="1511674" y="1948543"/>
                    </a:cubicBezTo>
                    <a:cubicBezTo>
                      <a:pt x="1501378" y="1963348"/>
                      <a:pt x="1490246" y="1977593"/>
                      <a:pt x="1480589" y="1992797"/>
                    </a:cubicBezTo>
                    <a:cubicBezTo>
                      <a:pt x="1462592" y="2021208"/>
                      <a:pt x="1447748" y="2050936"/>
                      <a:pt x="1448346" y="2085852"/>
                    </a:cubicBezTo>
                    <a:cubicBezTo>
                      <a:pt x="1448426" y="2090401"/>
                      <a:pt x="1447947" y="2094511"/>
                      <a:pt x="1443718" y="2097504"/>
                    </a:cubicBezTo>
                    <a:cubicBezTo>
                      <a:pt x="1403854" y="2125836"/>
                      <a:pt x="1366224" y="2157519"/>
                      <a:pt x="1324485" y="2183018"/>
                    </a:cubicBezTo>
                    <a:cubicBezTo>
                      <a:pt x="1283105" y="2208277"/>
                      <a:pt x="1240408" y="2231620"/>
                      <a:pt x="1197072" y="2253368"/>
                    </a:cubicBezTo>
                    <a:cubicBezTo>
                      <a:pt x="1165987" y="2269010"/>
                      <a:pt x="1133346" y="2281820"/>
                      <a:pt x="1100665" y="2293910"/>
                    </a:cubicBezTo>
                    <a:cubicBezTo>
                      <a:pt x="1041448" y="2315817"/>
                      <a:pt x="981113" y="2334293"/>
                      <a:pt x="918863" y="2345825"/>
                    </a:cubicBezTo>
                    <a:cubicBezTo>
                      <a:pt x="898672" y="2349576"/>
                      <a:pt x="878720" y="2354644"/>
                      <a:pt x="858289" y="2357237"/>
                    </a:cubicBezTo>
                    <a:cubicBezTo>
                      <a:pt x="853820" y="2357796"/>
                      <a:pt x="847595" y="2362345"/>
                      <a:pt x="845241" y="2357437"/>
                    </a:cubicBezTo>
                    <a:cubicBezTo>
                      <a:pt x="842089" y="2350933"/>
                      <a:pt x="837779" y="2343511"/>
                      <a:pt x="841889" y="2335410"/>
                    </a:cubicBezTo>
                    <a:cubicBezTo>
                      <a:pt x="842886" y="2333455"/>
                      <a:pt x="843565" y="2331260"/>
                      <a:pt x="844802" y="2329464"/>
                    </a:cubicBezTo>
                    <a:cubicBezTo>
                      <a:pt x="855017" y="2314980"/>
                      <a:pt x="851985" y="2298659"/>
                      <a:pt x="851426" y="2282657"/>
                    </a:cubicBezTo>
                    <a:cubicBezTo>
                      <a:pt x="851226" y="2276432"/>
                      <a:pt x="847356" y="2274956"/>
                      <a:pt x="842607" y="2275595"/>
                    </a:cubicBezTo>
                    <a:cubicBezTo>
                      <a:pt x="825329" y="2277989"/>
                      <a:pt x="814874" y="2268691"/>
                      <a:pt x="805217" y="2256042"/>
                    </a:cubicBezTo>
                    <a:cubicBezTo>
                      <a:pt x="784308" y="2228787"/>
                      <a:pt x="758649" y="2205962"/>
                      <a:pt x="733830" y="2182459"/>
                    </a:cubicBezTo>
                    <a:cubicBezTo>
                      <a:pt x="722616" y="2171845"/>
                      <a:pt x="707812" y="2166019"/>
                      <a:pt x="694843" y="2157639"/>
                    </a:cubicBezTo>
                    <a:cubicBezTo>
                      <a:pt x="690853" y="2155045"/>
                      <a:pt x="686823" y="2152292"/>
                      <a:pt x="682513" y="2150376"/>
                    </a:cubicBezTo>
                    <a:cubicBezTo>
                      <a:pt x="649752" y="2135932"/>
                      <a:pt x="643727" y="2108078"/>
                      <a:pt x="650031" y="2077752"/>
                    </a:cubicBezTo>
                    <a:cubicBezTo>
                      <a:pt x="653942" y="2058917"/>
                      <a:pt x="661763" y="2040242"/>
                      <a:pt x="685785" y="2033857"/>
                    </a:cubicBezTo>
                    <a:cubicBezTo>
                      <a:pt x="713199" y="2026555"/>
                      <a:pt x="720342" y="2013706"/>
                      <a:pt x="721339" y="1985294"/>
                    </a:cubicBezTo>
                    <a:cubicBezTo>
                      <a:pt x="721938" y="1968136"/>
                      <a:pt x="719464" y="1950618"/>
                      <a:pt x="725968" y="1934018"/>
                    </a:cubicBezTo>
                    <a:cubicBezTo>
                      <a:pt x="727724" y="1929549"/>
                      <a:pt x="725729" y="1927673"/>
                      <a:pt x="721618" y="1927514"/>
                    </a:cubicBezTo>
                    <a:cubicBezTo>
                      <a:pt x="705498" y="1926876"/>
                      <a:pt x="689337" y="1921409"/>
                      <a:pt x="673335" y="1925678"/>
                    </a:cubicBezTo>
                    <a:cubicBezTo>
                      <a:pt x="646161" y="1932901"/>
                      <a:pt x="623415" y="1919214"/>
                      <a:pt x="598914" y="1912351"/>
                    </a:cubicBezTo>
                    <a:cubicBezTo>
                      <a:pt x="573216" y="1905128"/>
                      <a:pt x="556577" y="1890683"/>
                      <a:pt x="548716" y="1864825"/>
                    </a:cubicBezTo>
                    <a:cubicBezTo>
                      <a:pt x="539299" y="1833820"/>
                      <a:pt x="513082" y="1817579"/>
                      <a:pt x="488501" y="1800341"/>
                    </a:cubicBezTo>
                    <a:cubicBezTo>
                      <a:pt x="455899" y="1777476"/>
                      <a:pt x="418230" y="1765584"/>
                      <a:pt x="381399" y="1752177"/>
                    </a:cubicBezTo>
                    <a:cubicBezTo>
                      <a:pt x="355901" y="1742879"/>
                      <a:pt x="329684" y="1735736"/>
                      <a:pt x="304665" y="1725042"/>
                    </a:cubicBezTo>
                    <a:cubicBezTo>
                      <a:pt x="299198" y="1722728"/>
                      <a:pt x="294249" y="1719814"/>
                      <a:pt x="289900" y="1715665"/>
                    </a:cubicBezTo>
                    <a:cubicBezTo>
                      <a:pt x="282159" y="1708322"/>
                      <a:pt x="273739" y="1701659"/>
                      <a:pt x="266277" y="1694077"/>
                    </a:cubicBezTo>
                    <a:cubicBezTo>
                      <a:pt x="245926" y="1673407"/>
                      <a:pt x="222463" y="1657685"/>
                      <a:pt x="196006" y="1645594"/>
                    </a:cubicBezTo>
                    <a:cubicBezTo>
                      <a:pt x="182918" y="1639608"/>
                      <a:pt x="177770" y="1624924"/>
                      <a:pt x="171585" y="1612833"/>
                    </a:cubicBezTo>
                    <a:cubicBezTo>
                      <a:pt x="169510" y="1608802"/>
                      <a:pt x="174538" y="1600862"/>
                      <a:pt x="176972" y="1594996"/>
                    </a:cubicBezTo>
                    <a:cubicBezTo>
                      <a:pt x="179127" y="1589768"/>
                      <a:pt x="178808" y="1584980"/>
                      <a:pt x="177731" y="1579513"/>
                    </a:cubicBezTo>
                    <a:cubicBezTo>
                      <a:pt x="172782" y="1553536"/>
                      <a:pt x="162128" y="1529873"/>
                      <a:pt x="149199" y="1507168"/>
                    </a:cubicBezTo>
                    <a:cubicBezTo>
                      <a:pt x="135193" y="1482587"/>
                      <a:pt x="127452" y="1455891"/>
                      <a:pt x="121586" y="1428517"/>
                    </a:cubicBezTo>
                    <a:cubicBezTo>
                      <a:pt x="118274" y="1413034"/>
                      <a:pt x="112967" y="1398150"/>
                      <a:pt x="108178" y="1383067"/>
                    </a:cubicBezTo>
                    <a:cubicBezTo>
                      <a:pt x="105505" y="1374687"/>
                      <a:pt x="99319" y="1377799"/>
                      <a:pt x="94571" y="1379076"/>
                    </a:cubicBezTo>
                    <a:cubicBezTo>
                      <a:pt x="89623" y="1380433"/>
                      <a:pt x="81602" y="1379954"/>
                      <a:pt x="83917" y="1389452"/>
                    </a:cubicBezTo>
                    <a:cubicBezTo>
                      <a:pt x="92257" y="1423609"/>
                      <a:pt x="94890" y="1459203"/>
                      <a:pt x="108857" y="1492004"/>
                    </a:cubicBezTo>
                    <a:cubicBezTo>
                      <a:pt x="112448" y="1500424"/>
                      <a:pt x="120987" y="1505372"/>
                      <a:pt x="125337" y="1515188"/>
                    </a:cubicBezTo>
                    <a:cubicBezTo>
                      <a:pt x="118074" y="1513791"/>
                      <a:pt x="113964" y="1510121"/>
                      <a:pt x="109375" y="1506489"/>
                    </a:cubicBezTo>
                    <a:cubicBezTo>
                      <a:pt x="88665" y="1490089"/>
                      <a:pt x="80086" y="1466825"/>
                      <a:pt x="72265" y="1442963"/>
                    </a:cubicBezTo>
                    <a:cubicBezTo>
                      <a:pt x="54069" y="1387456"/>
                      <a:pt x="39185" y="1330992"/>
                      <a:pt x="22146" y="1275167"/>
                    </a:cubicBezTo>
                    <a:cubicBezTo>
                      <a:pt x="19472" y="1266468"/>
                      <a:pt x="21587" y="1257530"/>
                      <a:pt x="22465" y="1248831"/>
                    </a:cubicBezTo>
                    <a:cubicBezTo>
                      <a:pt x="26894" y="1205695"/>
                      <a:pt x="29528" y="1162399"/>
                      <a:pt x="37908" y="1119662"/>
                    </a:cubicBezTo>
                    <a:cubicBezTo>
                      <a:pt x="43255" y="1092487"/>
                      <a:pt x="56264" y="1068625"/>
                      <a:pt x="68195" y="1044404"/>
                    </a:cubicBezTo>
                    <a:cubicBezTo>
                      <a:pt x="79887" y="1020661"/>
                      <a:pt x="94771" y="998634"/>
                      <a:pt x="113166" y="979241"/>
                    </a:cubicBezTo>
                    <a:cubicBezTo>
                      <a:pt x="117037" y="975131"/>
                      <a:pt x="117755" y="971140"/>
                      <a:pt x="116438" y="965354"/>
                    </a:cubicBezTo>
                    <a:cubicBezTo>
                      <a:pt x="105305" y="915435"/>
                      <a:pt x="109495" y="866273"/>
                      <a:pt x="124938" y="817830"/>
                    </a:cubicBezTo>
                    <a:cubicBezTo>
                      <a:pt x="134834" y="786825"/>
                      <a:pt x="144132" y="755421"/>
                      <a:pt x="148561" y="723299"/>
                    </a:cubicBezTo>
                    <a:cubicBezTo>
                      <a:pt x="151993" y="698279"/>
                      <a:pt x="148401" y="672900"/>
                      <a:pt x="138106" y="648878"/>
                    </a:cubicBezTo>
                    <a:cubicBezTo>
                      <a:pt x="133836" y="638902"/>
                      <a:pt x="128290" y="632358"/>
                      <a:pt x="118833" y="626652"/>
                    </a:cubicBezTo>
                    <a:cubicBezTo>
                      <a:pt x="88985" y="608535"/>
                      <a:pt x="54667" y="601353"/>
                      <a:pt x="23582" y="586389"/>
                    </a:cubicBezTo>
                    <a:cubicBezTo>
                      <a:pt x="12888" y="581241"/>
                      <a:pt x="6184" y="575056"/>
                      <a:pt x="5107" y="563284"/>
                    </a:cubicBezTo>
                    <a:cubicBezTo>
                      <a:pt x="5586" y="562726"/>
                      <a:pt x="6065" y="562207"/>
                      <a:pt x="6504" y="561648"/>
                    </a:cubicBezTo>
                    <a:cubicBezTo>
                      <a:pt x="16719" y="571225"/>
                      <a:pt x="28530" y="576772"/>
                      <a:pt x="42696" y="577929"/>
                    </a:cubicBezTo>
                    <a:cubicBezTo>
                      <a:pt x="48642" y="578408"/>
                      <a:pt x="52034" y="578248"/>
                      <a:pt x="54069" y="571465"/>
                    </a:cubicBezTo>
                    <a:cubicBezTo>
                      <a:pt x="57580" y="559534"/>
                      <a:pt x="61171" y="547483"/>
                      <a:pt x="67077" y="536389"/>
                    </a:cubicBezTo>
                    <a:cubicBezTo>
                      <a:pt x="72504" y="526174"/>
                      <a:pt x="76535" y="515719"/>
                      <a:pt x="87189" y="508297"/>
                    </a:cubicBezTo>
                    <a:cubicBezTo>
                      <a:pt x="99280" y="499877"/>
                      <a:pt x="110333" y="499199"/>
                      <a:pt x="124100" y="501952"/>
                    </a:cubicBezTo>
                    <a:cubicBezTo>
                      <a:pt x="151673" y="507459"/>
                      <a:pt x="146646" y="512926"/>
                      <a:pt x="161051" y="482878"/>
                    </a:cubicBezTo>
                    <a:cubicBezTo>
                      <a:pt x="161210" y="482559"/>
                      <a:pt x="161410" y="482240"/>
                      <a:pt x="161530" y="481881"/>
                    </a:cubicBezTo>
                    <a:cubicBezTo>
                      <a:pt x="168513" y="464443"/>
                      <a:pt x="175695" y="460253"/>
                      <a:pt x="194730" y="464961"/>
                    </a:cubicBezTo>
                    <a:cubicBezTo>
                      <a:pt x="204985" y="467516"/>
                      <a:pt x="212966" y="465480"/>
                      <a:pt x="222702" y="461410"/>
                    </a:cubicBezTo>
                    <a:cubicBezTo>
                      <a:pt x="232479" y="457360"/>
                      <a:pt x="242484" y="455614"/>
                      <a:pt x="252470" y="456128"/>
                    </a:cubicBezTo>
                    <a:close/>
                    <a:moveTo>
                      <a:pt x="804500" y="439343"/>
                    </a:moveTo>
                    <a:cubicBezTo>
                      <a:pt x="804859" y="439263"/>
                      <a:pt x="805218" y="439383"/>
                      <a:pt x="805617" y="439343"/>
                    </a:cubicBezTo>
                    <a:cubicBezTo>
                      <a:pt x="836103" y="436190"/>
                      <a:pt x="863637" y="442615"/>
                      <a:pt x="887420" y="463045"/>
                    </a:cubicBezTo>
                    <a:cubicBezTo>
                      <a:pt x="896198" y="470587"/>
                      <a:pt x="907371" y="474498"/>
                      <a:pt x="918505" y="476493"/>
                    </a:cubicBezTo>
                    <a:cubicBezTo>
                      <a:pt x="953461" y="482758"/>
                      <a:pt x="979398" y="504466"/>
                      <a:pt x="1005575" y="525814"/>
                    </a:cubicBezTo>
                    <a:cubicBezTo>
                      <a:pt x="1012957" y="531839"/>
                      <a:pt x="1018583" y="540139"/>
                      <a:pt x="1026285" y="545606"/>
                    </a:cubicBezTo>
                    <a:cubicBezTo>
                      <a:pt x="1043842" y="558016"/>
                      <a:pt x="1049070" y="574457"/>
                      <a:pt x="1046755" y="595087"/>
                    </a:cubicBezTo>
                    <a:cubicBezTo>
                      <a:pt x="1045957" y="602070"/>
                      <a:pt x="1045279" y="607936"/>
                      <a:pt x="1039293" y="612166"/>
                    </a:cubicBezTo>
                    <a:cubicBezTo>
                      <a:pt x="1023093" y="623538"/>
                      <a:pt x="1016868" y="638343"/>
                      <a:pt x="1016868" y="658773"/>
                    </a:cubicBezTo>
                    <a:cubicBezTo>
                      <a:pt x="1016868" y="688821"/>
                      <a:pt x="1015710" y="719068"/>
                      <a:pt x="1011161" y="748995"/>
                    </a:cubicBezTo>
                    <a:cubicBezTo>
                      <a:pt x="1009884" y="757495"/>
                      <a:pt x="1024848" y="780639"/>
                      <a:pt x="1033826" y="784270"/>
                    </a:cubicBezTo>
                    <a:cubicBezTo>
                      <a:pt x="1045359" y="788939"/>
                      <a:pt x="1057090" y="793129"/>
                      <a:pt x="1071177" y="798436"/>
                    </a:cubicBezTo>
                    <a:cubicBezTo>
                      <a:pt x="1056093" y="803703"/>
                      <a:pt x="1043084" y="808372"/>
                      <a:pt x="1029956" y="812761"/>
                    </a:cubicBezTo>
                    <a:cubicBezTo>
                      <a:pt x="1021257" y="815675"/>
                      <a:pt x="1011800" y="817031"/>
                      <a:pt x="1003779" y="821181"/>
                    </a:cubicBezTo>
                    <a:cubicBezTo>
                      <a:pt x="989493" y="828563"/>
                      <a:pt x="977922" y="823855"/>
                      <a:pt x="966270" y="815874"/>
                    </a:cubicBezTo>
                    <a:cubicBezTo>
                      <a:pt x="959286" y="811126"/>
                      <a:pt x="952383" y="806097"/>
                      <a:pt x="944881" y="802267"/>
                    </a:cubicBezTo>
                    <a:cubicBezTo>
                      <a:pt x="932271" y="795882"/>
                      <a:pt x="923852" y="787104"/>
                      <a:pt x="922695" y="772259"/>
                    </a:cubicBezTo>
                    <a:cubicBezTo>
                      <a:pt x="921936" y="762523"/>
                      <a:pt x="912559" y="760967"/>
                      <a:pt x="906015" y="758293"/>
                    </a:cubicBezTo>
                    <a:cubicBezTo>
                      <a:pt x="895560" y="754023"/>
                      <a:pt x="892088" y="746960"/>
                      <a:pt x="891171" y="736426"/>
                    </a:cubicBezTo>
                    <a:cubicBezTo>
                      <a:pt x="889694" y="719986"/>
                      <a:pt x="886821" y="703665"/>
                      <a:pt x="884786" y="687225"/>
                    </a:cubicBezTo>
                    <a:cubicBezTo>
                      <a:pt x="884187" y="682436"/>
                      <a:pt x="881474" y="679324"/>
                      <a:pt x="878241" y="676171"/>
                    </a:cubicBezTo>
                    <a:cubicBezTo>
                      <a:pt x="853581" y="651790"/>
                      <a:pt x="826607" y="630202"/>
                      <a:pt x="798833" y="609612"/>
                    </a:cubicBezTo>
                    <a:cubicBezTo>
                      <a:pt x="795920" y="607417"/>
                      <a:pt x="792768" y="605063"/>
                      <a:pt x="789336" y="604105"/>
                    </a:cubicBezTo>
                    <a:cubicBezTo>
                      <a:pt x="766192" y="597561"/>
                      <a:pt x="751108" y="580163"/>
                      <a:pt x="735147" y="564042"/>
                    </a:cubicBezTo>
                    <a:cubicBezTo>
                      <a:pt x="726926" y="555702"/>
                      <a:pt x="728123" y="543611"/>
                      <a:pt x="723694" y="533715"/>
                    </a:cubicBezTo>
                    <a:cubicBezTo>
                      <a:pt x="722497" y="531081"/>
                      <a:pt x="722058" y="528089"/>
                      <a:pt x="721300" y="525255"/>
                    </a:cubicBezTo>
                    <a:cubicBezTo>
                      <a:pt x="720103" y="520786"/>
                      <a:pt x="717389" y="519549"/>
                      <a:pt x="714357" y="523220"/>
                    </a:cubicBezTo>
                    <a:cubicBezTo>
                      <a:pt x="707413" y="531600"/>
                      <a:pt x="698515" y="538583"/>
                      <a:pt x="695363" y="549836"/>
                    </a:cubicBezTo>
                    <a:cubicBezTo>
                      <a:pt x="690933" y="565239"/>
                      <a:pt x="686105" y="580602"/>
                      <a:pt x="681316" y="596603"/>
                    </a:cubicBezTo>
                    <a:cubicBezTo>
                      <a:pt x="662522" y="586268"/>
                      <a:pt x="644166" y="576572"/>
                      <a:pt x="633552" y="556859"/>
                    </a:cubicBezTo>
                    <a:cubicBezTo>
                      <a:pt x="630599" y="551392"/>
                      <a:pt x="629402" y="547322"/>
                      <a:pt x="632474" y="541776"/>
                    </a:cubicBezTo>
                    <a:cubicBezTo>
                      <a:pt x="634949" y="537306"/>
                      <a:pt x="636305" y="532239"/>
                      <a:pt x="638420" y="527570"/>
                    </a:cubicBezTo>
                    <a:cubicBezTo>
                      <a:pt x="644206" y="514841"/>
                      <a:pt x="650710" y="502391"/>
                      <a:pt x="642490" y="488065"/>
                    </a:cubicBezTo>
                    <a:cubicBezTo>
                      <a:pt x="640854" y="485232"/>
                      <a:pt x="640016" y="480843"/>
                      <a:pt x="645084" y="478887"/>
                    </a:cubicBezTo>
                    <a:cubicBezTo>
                      <a:pt x="662322" y="472183"/>
                      <a:pt x="678204" y="461569"/>
                      <a:pt x="698315" y="463804"/>
                    </a:cubicBezTo>
                    <a:cubicBezTo>
                      <a:pt x="705737" y="464642"/>
                      <a:pt x="709369" y="466158"/>
                      <a:pt x="708850" y="473740"/>
                    </a:cubicBezTo>
                    <a:cubicBezTo>
                      <a:pt x="708331" y="481282"/>
                      <a:pt x="711962" y="482558"/>
                      <a:pt x="718946" y="482439"/>
                    </a:cubicBezTo>
                    <a:cubicBezTo>
                      <a:pt x="730877" y="482239"/>
                      <a:pt x="740254" y="478927"/>
                      <a:pt x="746719" y="468273"/>
                    </a:cubicBezTo>
                    <a:cubicBezTo>
                      <a:pt x="759847" y="446645"/>
                      <a:pt x="783151" y="444889"/>
                      <a:pt x="804500" y="439343"/>
                    </a:cubicBezTo>
                    <a:close/>
                    <a:moveTo>
                      <a:pt x="691048" y="24"/>
                    </a:moveTo>
                    <a:cubicBezTo>
                      <a:pt x="733839" y="313"/>
                      <a:pt x="776566" y="3176"/>
                      <a:pt x="819144" y="8264"/>
                    </a:cubicBezTo>
                    <a:cubicBezTo>
                      <a:pt x="896677" y="17522"/>
                      <a:pt x="973252" y="32725"/>
                      <a:pt x="1048231" y="56667"/>
                    </a:cubicBezTo>
                    <a:cubicBezTo>
                      <a:pt x="1100944" y="73506"/>
                      <a:pt x="1152340" y="92979"/>
                      <a:pt x="1201861" y="116682"/>
                    </a:cubicBezTo>
                    <a:cubicBezTo>
                      <a:pt x="1255492" y="142380"/>
                      <a:pt x="1307327" y="171710"/>
                      <a:pt x="1357126" y="204750"/>
                    </a:cubicBezTo>
                    <a:cubicBezTo>
                      <a:pt x="1436415" y="257423"/>
                      <a:pt x="1507564" y="319114"/>
                      <a:pt x="1571769" y="389065"/>
                    </a:cubicBezTo>
                    <a:cubicBezTo>
                      <a:pt x="1578712" y="396607"/>
                      <a:pt x="1577994" y="406703"/>
                      <a:pt x="1582542" y="415082"/>
                    </a:cubicBezTo>
                    <a:cubicBezTo>
                      <a:pt x="1593117" y="434516"/>
                      <a:pt x="1594714" y="455465"/>
                      <a:pt x="1593955" y="477731"/>
                    </a:cubicBezTo>
                    <a:cubicBezTo>
                      <a:pt x="1593197" y="499798"/>
                      <a:pt x="1599342" y="521067"/>
                      <a:pt x="1623683" y="531442"/>
                    </a:cubicBezTo>
                    <a:cubicBezTo>
                      <a:pt x="1634298" y="535951"/>
                      <a:pt x="1637809" y="548481"/>
                      <a:pt x="1633939" y="558696"/>
                    </a:cubicBezTo>
                    <a:cubicBezTo>
                      <a:pt x="1633061" y="561090"/>
                      <a:pt x="1631265" y="562207"/>
                      <a:pt x="1629151" y="562806"/>
                    </a:cubicBezTo>
                    <a:cubicBezTo>
                      <a:pt x="1617938" y="565879"/>
                      <a:pt x="1607483" y="571465"/>
                      <a:pt x="1594953" y="569270"/>
                    </a:cubicBezTo>
                    <a:cubicBezTo>
                      <a:pt x="1583221" y="567195"/>
                      <a:pt x="1573963" y="575256"/>
                      <a:pt x="1564706" y="580643"/>
                    </a:cubicBezTo>
                    <a:cubicBezTo>
                      <a:pt x="1558840" y="584075"/>
                      <a:pt x="1565344" y="586469"/>
                      <a:pt x="1568098" y="587706"/>
                    </a:cubicBezTo>
                    <a:cubicBezTo>
                      <a:pt x="1580109" y="593173"/>
                      <a:pt x="1592399" y="598121"/>
                      <a:pt x="1604370" y="603707"/>
                    </a:cubicBezTo>
                    <a:cubicBezTo>
                      <a:pt x="1607722" y="605264"/>
                      <a:pt x="1614146" y="605543"/>
                      <a:pt x="1610954" y="612486"/>
                    </a:cubicBezTo>
                    <a:cubicBezTo>
                      <a:pt x="1608560" y="617674"/>
                      <a:pt x="1609597" y="625255"/>
                      <a:pt x="1600021" y="624816"/>
                    </a:cubicBezTo>
                    <a:cubicBezTo>
                      <a:pt x="1589007" y="624298"/>
                      <a:pt x="1577954" y="625096"/>
                      <a:pt x="1566900" y="625176"/>
                    </a:cubicBezTo>
                    <a:cubicBezTo>
                      <a:pt x="1561314" y="625215"/>
                      <a:pt x="1559039" y="626532"/>
                      <a:pt x="1560675" y="633037"/>
                    </a:cubicBezTo>
                    <a:cubicBezTo>
                      <a:pt x="1563549" y="644728"/>
                      <a:pt x="1564746" y="656779"/>
                      <a:pt x="1569574" y="668112"/>
                    </a:cubicBezTo>
                    <a:cubicBezTo>
                      <a:pt x="1573564" y="677449"/>
                      <a:pt x="1578353" y="686907"/>
                      <a:pt x="1576836" y="697721"/>
                    </a:cubicBezTo>
                    <a:cubicBezTo>
                      <a:pt x="1574163" y="717074"/>
                      <a:pt x="1581066" y="733434"/>
                      <a:pt x="1592000" y="748917"/>
                    </a:cubicBezTo>
                    <a:cubicBezTo>
                      <a:pt x="1597706" y="756977"/>
                      <a:pt x="1602814" y="765676"/>
                      <a:pt x="1606725" y="774735"/>
                    </a:cubicBezTo>
                    <a:cubicBezTo>
                      <a:pt x="1612271" y="787544"/>
                      <a:pt x="1619573" y="798637"/>
                      <a:pt x="1631185" y="806498"/>
                    </a:cubicBezTo>
                    <a:cubicBezTo>
                      <a:pt x="1637490" y="810768"/>
                      <a:pt x="1639166" y="816633"/>
                      <a:pt x="1635056" y="822579"/>
                    </a:cubicBezTo>
                    <a:cubicBezTo>
                      <a:pt x="1626118" y="835508"/>
                      <a:pt x="1623365" y="850711"/>
                      <a:pt x="1621369" y="865236"/>
                    </a:cubicBezTo>
                    <a:cubicBezTo>
                      <a:pt x="1618855" y="883552"/>
                      <a:pt x="1605168" y="890335"/>
                      <a:pt x="1593477" y="899872"/>
                    </a:cubicBezTo>
                    <a:cubicBezTo>
                      <a:pt x="1590763" y="902067"/>
                      <a:pt x="1588568" y="900312"/>
                      <a:pt x="1586493" y="899035"/>
                    </a:cubicBezTo>
                    <a:cubicBezTo>
                      <a:pt x="1575520" y="892331"/>
                      <a:pt x="1564626" y="885427"/>
                      <a:pt x="1553652" y="878724"/>
                    </a:cubicBezTo>
                    <a:cubicBezTo>
                      <a:pt x="1550221" y="876648"/>
                      <a:pt x="1547707" y="873895"/>
                      <a:pt x="1548226" y="869865"/>
                    </a:cubicBezTo>
                    <a:cubicBezTo>
                      <a:pt x="1550500" y="853105"/>
                      <a:pt x="1540205" y="843688"/>
                      <a:pt x="1528713" y="834391"/>
                    </a:cubicBezTo>
                    <a:cubicBezTo>
                      <a:pt x="1517300" y="825212"/>
                      <a:pt x="1515465" y="798677"/>
                      <a:pt x="1527037" y="789778"/>
                    </a:cubicBezTo>
                    <a:cubicBezTo>
                      <a:pt x="1544914" y="776051"/>
                      <a:pt x="1542439" y="758454"/>
                      <a:pt x="1540604" y="740138"/>
                    </a:cubicBezTo>
                    <a:cubicBezTo>
                      <a:pt x="1540085" y="735190"/>
                      <a:pt x="1537292" y="732995"/>
                      <a:pt x="1532942" y="732277"/>
                    </a:cubicBezTo>
                    <a:cubicBezTo>
                      <a:pt x="1515624" y="729524"/>
                      <a:pt x="1499383" y="721344"/>
                      <a:pt x="1481187" y="722900"/>
                    </a:cubicBezTo>
                    <a:cubicBezTo>
                      <a:pt x="1474443" y="723498"/>
                      <a:pt x="1463709" y="708854"/>
                      <a:pt x="1463669" y="699317"/>
                    </a:cubicBezTo>
                    <a:cubicBezTo>
                      <a:pt x="1463589" y="689780"/>
                      <a:pt x="1463589" y="680083"/>
                      <a:pt x="1465066" y="670666"/>
                    </a:cubicBezTo>
                    <a:cubicBezTo>
                      <a:pt x="1467500" y="655103"/>
                      <a:pt x="1465665" y="640898"/>
                      <a:pt x="1456487" y="627689"/>
                    </a:cubicBezTo>
                    <a:cubicBezTo>
                      <a:pt x="1452297" y="621704"/>
                      <a:pt x="1448666" y="615120"/>
                      <a:pt x="1445912" y="608376"/>
                    </a:cubicBezTo>
                    <a:cubicBezTo>
                      <a:pt x="1439967" y="593811"/>
                      <a:pt x="1430470" y="582798"/>
                      <a:pt x="1416463" y="575655"/>
                    </a:cubicBezTo>
                    <a:cubicBezTo>
                      <a:pt x="1407844" y="571266"/>
                      <a:pt x="1403734" y="564562"/>
                      <a:pt x="1400901" y="554745"/>
                    </a:cubicBezTo>
                    <a:cubicBezTo>
                      <a:pt x="1394836" y="533756"/>
                      <a:pt x="1391763" y="512368"/>
                      <a:pt x="1389089" y="490899"/>
                    </a:cubicBezTo>
                    <a:cubicBezTo>
                      <a:pt x="1388172" y="483637"/>
                      <a:pt x="1385897" y="477532"/>
                      <a:pt x="1381827" y="471666"/>
                    </a:cubicBezTo>
                    <a:cubicBezTo>
                      <a:pt x="1372170" y="457779"/>
                      <a:pt x="1362952" y="443574"/>
                      <a:pt x="1353136" y="429807"/>
                    </a:cubicBezTo>
                    <a:cubicBezTo>
                      <a:pt x="1345235" y="418754"/>
                      <a:pt x="1345275" y="405466"/>
                      <a:pt x="1342282" y="393175"/>
                    </a:cubicBezTo>
                    <a:cubicBezTo>
                      <a:pt x="1340048" y="383997"/>
                      <a:pt x="1336416" y="378610"/>
                      <a:pt x="1326879" y="375897"/>
                    </a:cubicBezTo>
                    <a:cubicBezTo>
                      <a:pt x="1303296" y="369193"/>
                      <a:pt x="1282706" y="355945"/>
                      <a:pt x="1262315" y="342897"/>
                    </a:cubicBezTo>
                    <a:cubicBezTo>
                      <a:pt x="1251980" y="336273"/>
                      <a:pt x="1248947" y="343934"/>
                      <a:pt x="1243600" y="348922"/>
                    </a:cubicBezTo>
                    <a:cubicBezTo>
                      <a:pt x="1236537" y="355506"/>
                      <a:pt x="1243560" y="359178"/>
                      <a:pt x="1247032" y="362010"/>
                    </a:cubicBezTo>
                    <a:cubicBezTo>
                      <a:pt x="1256210" y="369512"/>
                      <a:pt x="1254135" y="374859"/>
                      <a:pt x="1245196" y="380007"/>
                    </a:cubicBezTo>
                    <a:cubicBezTo>
                      <a:pt x="1244877" y="380207"/>
                      <a:pt x="1244598" y="380446"/>
                      <a:pt x="1244359" y="380725"/>
                    </a:cubicBezTo>
                    <a:cubicBezTo>
                      <a:pt x="1239729" y="385274"/>
                      <a:pt x="1229554" y="387948"/>
                      <a:pt x="1230672" y="393375"/>
                    </a:cubicBezTo>
                    <a:cubicBezTo>
                      <a:pt x="1231988" y="399680"/>
                      <a:pt x="1242244" y="399201"/>
                      <a:pt x="1248668" y="400917"/>
                    </a:cubicBezTo>
                    <a:cubicBezTo>
                      <a:pt x="1254215" y="402353"/>
                      <a:pt x="1258724" y="404867"/>
                      <a:pt x="1263433" y="407780"/>
                    </a:cubicBezTo>
                    <a:cubicBezTo>
                      <a:pt x="1293041" y="426216"/>
                      <a:pt x="1311716" y="458737"/>
                      <a:pt x="1347949" y="469990"/>
                    </a:cubicBezTo>
                    <a:cubicBezTo>
                      <a:pt x="1340806" y="476694"/>
                      <a:pt x="1333863" y="478569"/>
                      <a:pt x="1327598" y="480844"/>
                    </a:cubicBezTo>
                    <a:cubicBezTo>
                      <a:pt x="1318101" y="484236"/>
                      <a:pt x="1311716" y="489982"/>
                      <a:pt x="1309003" y="499439"/>
                    </a:cubicBezTo>
                    <a:cubicBezTo>
                      <a:pt x="1306529" y="508058"/>
                      <a:pt x="1301660" y="508736"/>
                      <a:pt x="1293400" y="507739"/>
                    </a:cubicBezTo>
                    <a:cubicBezTo>
                      <a:pt x="1272531" y="505305"/>
                      <a:pt x="1255651" y="494012"/>
                      <a:pt x="1237654" y="485113"/>
                    </a:cubicBezTo>
                    <a:cubicBezTo>
                      <a:pt x="1234143" y="483358"/>
                      <a:pt x="1232068" y="480245"/>
                      <a:pt x="1230392" y="477013"/>
                    </a:cubicBezTo>
                    <a:cubicBezTo>
                      <a:pt x="1197152" y="413686"/>
                      <a:pt x="1184463" y="418155"/>
                      <a:pt x="1131670" y="389864"/>
                    </a:cubicBezTo>
                    <a:cubicBezTo>
                      <a:pt x="1118063" y="382561"/>
                      <a:pt x="1104017" y="376136"/>
                      <a:pt x="1090410" y="368874"/>
                    </a:cubicBezTo>
                    <a:cubicBezTo>
                      <a:pt x="1078757" y="362649"/>
                      <a:pt x="1075207" y="349281"/>
                      <a:pt x="1066547" y="340462"/>
                    </a:cubicBezTo>
                    <a:cubicBezTo>
                      <a:pt x="1058048" y="331843"/>
                      <a:pt x="1061440" y="328252"/>
                      <a:pt x="1070019" y="322147"/>
                    </a:cubicBezTo>
                    <a:cubicBezTo>
                      <a:pt x="1089173" y="308460"/>
                      <a:pt x="1111878" y="309537"/>
                      <a:pt x="1132907" y="303911"/>
                    </a:cubicBezTo>
                    <a:cubicBezTo>
                      <a:pt x="1138015" y="302554"/>
                      <a:pt x="1146914" y="306185"/>
                      <a:pt x="1147512" y="296528"/>
                    </a:cubicBezTo>
                    <a:cubicBezTo>
                      <a:pt x="1148190" y="285675"/>
                      <a:pt x="1140449" y="271589"/>
                      <a:pt x="1133506" y="269394"/>
                    </a:cubicBezTo>
                    <a:cubicBezTo>
                      <a:pt x="1129316" y="268037"/>
                      <a:pt x="1125046" y="266880"/>
                      <a:pt x="1120936" y="265284"/>
                    </a:cubicBezTo>
                    <a:cubicBezTo>
                      <a:pt x="1116307" y="263528"/>
                      <a:pt x="1112556" y="264446"/>
                      <a:pt x="1111160" y="269155"/>
                    </a:cubicBezTo>
                    <a:cubicBezTo>
                      <a:pt x="1108765" y="277295"/>
                      <a:pt x="1103019" y="278612"/>
                      <a:pt x="1095837" y="277973"/>
                    </a:cubicBezTo>
                    <a:cubicBezTo>
                      <a:pt x="1094759" y="277893"/>
                      <a:pt x="1093642" y="278013"/>
                      <a:pt x="1092525" y="278013"/>
                    </a:cubicBezTo>
                    <a:cubicBezTo>
                      <a:pt x="1086300" y="277973"/>
                      <a:pt x="1078039" y="280367"/>
                      <a:pt x="1074368" y="277295"/>
                    </a:cubicBezTo>
                    <a:cubicBezTo>
                      <a:pt x="1069500" y="273225"/>
                      <a:pt x="1075645" y="266122"/>
                      <a:pt x="1076883" y="260296"/>
                    </a:cubicBezTo>
                    <a:cubicBezTo>
                      <a:pt x="1077880" y="255388"/>
                      <a:pt x="1076324" y="252355"/>
                      <a:pt x="1071615" y="251118"/>
                    </a:cubicBezTo>
                    <a:cubicBezTo>
                      <a:pt x="1056132" y="247088"/>
                      <a:pt x="1045358" y="237431"/>
                      <a:pt x="1037657" y="223664"/>
                    </a:cubicBezTo>
                    <a:cubicBezTo>
                      <a:pt x="1033866" y="216881"/>
                      <a:pt x="1026564" y="214087"/>
                      <a:pt x="1020418" y="210257"/>
                    </a:cubicBezTo>
                    <a:cubicBezTo>
                      <a:pt x="988456" y="190544"/>
                      <a:pt x="957650" y="169156"/>
                      <a:pt x="926685" y="147967"/>
                    </a:cubicBezTo>
                    <a:cubicBezTo>
                      <a:pt x="913596" y="138988"/>
                      <a:pt x="905935" y="140146"/>
                      <a:pt x="895280" y="152596"/>
                    </a:cubicBezTo>
                    <a:cubicBezTo>
                      <a:pt x="890372" y="158342"/>
                      <a:pt x="886382" y="164287"/>
                      <a:pt x="878202" y="167280"/>
                    </a:cubicBezTo>
                    <a:cubicBezTo>
                      <a:pt x="864914" y="172188"/>
                      <a:pt x="853820" y="172947"/>
                      <a:pt x="839734" y="167121"/>
                    </a:cubicBezTo>
                    <a:cubicBezTo>
                      <a:pt x="824970" y="161055"/>
                      <a:pt x="808091" y="157663"/>
                      <a:pt x="791251" y="159419"/>
                    </a:cubicBezTo>
                    <a:cubicBezTo>
                      <a:pt x="782472" y="160337"/>
                      <a:pt x="773654" y="161095"/>
                      <a:pt x="764835" y="161454"/>
                    </a:cubicBezTo>
                    <a:cubicBezTo>
                      <a:pt x="758370" y="161734"/>
                      <a:pt x="752505" y="163130"/>
                      <a:pt x="747237" y="166921"/>
                    </a:cubicBezTo>
                    <a:cubicBezTo>
                      <a:pt x="727046" y="181486"/>
                      <a:pt x="703263" y="183082"/>
                      <a:pt x="679960" y="183242"/>
                    </a:cubicBezTo>
                    <a:cubicBezTo>
                      <a:pt x="660646" y="183361"/>
                      <a:pt x="641452" y="179092"/>
                      <a:pt x="622817" y="172508"/>
                    </a:cubicBezTo>
                    <a:cubicBezTo>
                      <a:pt x="613200" y="169116"/>
                      <a:pt x="607414" y="164567"/>
                      <a:pt x="607295" y="154630"/>
                    </a:cubicBezTo>
                    <a:cubicBezTo>
                      <a:pt x="607175" y="145094"/>
                      <a:pt x="601987" y="142979"/>
                      <a:pt x="593807" y="143218"/>
                    </a:cubicBezTo>
                    <a:cubicBezTo>
                      <a:pt x="588300" y="143378"/>
                      <a:pt x="582754" y="142939"/>
                      <a:pt x="577287" y="142181"/>
                    </a:cubicBezTo>
                    <a:cubicBezTo>
                      <a:pt x="563001" y="140146"/>
                      <a:pt x="550312" y="142181"/>
                      <a:pt x="541174" y="154750"/>
                    </a:cubicBezTo>
                    <a:cubicBezTo>
                      <a:pt x="538540" y="158382"/>
                      <a:pt x="534670" y="158821"/>
                      <a:pt x="530440" y="159140"/>
                    </a:cubicBezTo>
                    <a:cubicBezTo>
                      <a:pt x="503665" y="161015"/>
                      <a:pt x="476929" y="163170"/>
                      <a:pt x="450912" y="170512"/>
                    </a:cubicBezTo>
                    <a:cubicBezTo>
                      <a:pt x="444367" y="172348"/>
                      <a:pt x="441015" y="174184"/>
                      <a:pt x="441175" y="181925"/>
                    </a:cubicBezTo>
                    <a:cubicBezTo>
                      <a:pt x="441574" y="201318"/>
                      <a:pt x="432596" y="210775"/>
                      <a:pt x="412524" y="213409"/>
                    </a:cubicBezTo>
                    <a:cubicBezTo>
                      <a:pt x="401232" y="214885"/>
                      <a:pt x="389899" y="216122"/>
                      <a:pt x="378527" y="217240"/>
                    </a:cubicBezTo>
                    <a:cubicBezTo>
                      <a:pt x="374017" y="217679"/>
                      <a:pt x="370027" y="219035"/>
                      <a:pt x="366316" y="221709"/>
                    </a:cubicBezTo>
                    <a:cubicBezTo>
                      <a:pt x="350993" y="232643"/>
                      <a:pt x="350634" y="232682"/>
                      <a:pt x="355422" y="250719"/>
                    </a:cubicBezTo>
                    <a:cubicBezTo>
                      <a:pt x="356859" y="256066"/>
                      <a:pt x="355502" y="258181"/>
                      <a:pt x="351432" y="261293"/>
                    </a:cubicBezTo>
                    <a:cubicBezTo>
                      <a:pt x="340778" y="269354"/>
                      <a:pt x="328287" y="269873"/>
                      <a:pt x="315997" y="271509"/>
                    </a:cubicBezTo>
                    <a:cubicBezTo>
                      <a:pt x="310531" y="272227"/>
                      <a:pt x="305063" y="272866"/>
                      <a:pt x="299637" y="273743"/>
                    </a:cubicBezTo>
                    <a:cubicBezTo>
                      <a:pt x="276772" y="277454"/>
                      <a:pt x="275654" y="277415"/>
                      <a:pt x="274378" y="300678"/>
                    </a:cubicBezTo>
                    <a:cubicBezTo>
                      <a:pt x="273500" y="316760"/>
                      <a:pt x="269190" y="327613"/>
                      <a:pt x="254705" y="337270"/>
                    </a:cubicBezTo>
                    <a:cubicBezTo>
                      <a:pt x="240020" y="347047"/>
                      <a:pt x="228927" y="362290"/>
                      <a:pt x="216517" y="375338"/>
                    </a:cubicBezTo>
                    <a:cubicBezTo>
                      <a:pt x="207379" y="384955"/>
                      <a:pt x="197364" y="393574"/>
                      <a:pt x="187786" y="402752"/>
                    </a:cubicBezTo>
                    <a:cubicBezTo>
                      <a:pt x="174578" y="415402"/>
                      <a:pt x="159335" y="421467"/>
                      <a:pt x="140101" y="421667"/>
                    </a:cubicBezTo>
                    <a:cubicBezTo>
                      <a:pt x="146725" y="411331"/>
                      <a:pt x="152551" y="401236"/>
                      <a:pt x="159375" y="391898"/>
                    </a:cubicBezTo>
                    <a:cubicBezTo>
                      <a:pt x="165360" y="383678"/>
                      <a:pt x="161211" y="376376"/>
                      <a:pt x="158537" y="369073"/>
                    </a:cubicBezTo>
                    <a:cubicBezTo>
                      <a:pt x="156063" y="362290"/>
                      <a:pt x="149439" y="364844"/>
                      <a:pt x="145010" y="365522"/>
                    </a:cubicBezTo>
                    <a:cubicBezTo>
                      <a:pt x="131283" y="367677"/>
                      <a:pt x="121426" y="363607"/>
                      <a:pt x="115880" y="350518"/>
                    </a:cubicBezTo>
                    <a:cubicBezTo>
                      <a:pt x="115601" y="349840"/>
                      <a:pt x="115042" y="349321"/>
                      <a:pt x="114643" y="348683"/>
                    </a:cubicBezTo>
                    <a:cubicBezTo>
                      <a:pt x="95728" y="321428"/>
                      <a:pt x="95409" y="321109"/>
                      <a:pt x="119232" y="298125"/>
                    </a:cubicBezTo>
                    <a:cubicBezTo>
                      <a:pt x="130963" y="286832"/>
                      <a:pt x="142615" y="274342"/>
                      <a:pt x="161091" y="274462"/>
                    </a:cubicBezTo>
                    <a:cubicBezTo>
                      <a:pt x="162448" y="274462"/>
                      <a:pt x="164603" y="273903"/>
                      <a:pt x="165042" y="272986"/>
                    </a:cubicBezTo>
                    <a:cubicBezTo>
                      <a:pt x="172504" y="256864"/>
                      <a:pt x="188305" y="244135"/>
                      <a:pt x="183876" y="223185"/>
                    </a:cubicBezTo>
                    <a:cubicBezTo>
                      <a:pt x="178648" y="198605"/>
                      <a:pt x="179128" y="198645"/>
                      <a:pt x="201833" y="188190"/>
                    </a:cubicBezTo>
                    <a:cubicBezTo>
                      <a:pt x="214522" y="182364"/>
                      <a:pt x="226932" y="175939"/>
                      <a:pt x="239542" y="170034"/>
                    </a:cubicBezTo>
                    <a:cubicBezTo>
                      <a:pt x="245088" y="167440"/>
                      <a:pt x="248201" y="163888"/>
                      <a:pt x="247881" y="157304"/>
                    </a:cubicBezTo>
                    <a:cubicBezTo>
                      <a:pt x="247602" y="151798"/>
                      <a:pt x="248719" y="146251"/>
                      <a:pt x="248400" y="140784"/>
                    </a:cubicBezTo>
                    <a:cubicBezTo>
                      <a:pt x="247842" y="130808"/>
                      <a:pt x="253667" y="119515"/>
                      <a:pt x="241656" y="111734"/>
                    </a:cubicBezTo>
                    <a:cubicBezTo>
                      <a:pt x="232878" y="106108"/>
                      <a:pt x="227331" y="95613"/>
                      <a:pt x="215081" y="93379"/>
                    </a:cubicBezTo>
                    <a:cubicBezTo>
                      <a:pt x="227531" y="88869"/>
                      <a:pt x="240061" y="84480"/>
                      <a:pt x="252470" y="79771"/>
                    </a:cubicBezTo>
                    <a:cubicBezTo>
                      <a:pt x="305702" y="59460"/>
                      <a:pt x="360251" y="43379"/>
                      <a:pt x="415717" y="30450"/>
                    </a:cubicBezTo>
                    <a:cubicBezTo>
                      <a:pt x="464080" y="19158"/>
                      <a:pt x="513321" y="13212"/>
                      <a:pt x="562563" y="7226"/>
                    </a:cubicBezTo>
                    <a:cubicBezTo>
                      <a:pt x="605399" y="2019"/>
                      <a:pt x="648256" y="-266"/>
                      <a:pt x="691048" y="24"/>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Tree>
    <p:extLst>
      <p:ext uri="{BB962C8B-B14F-4D97-AF65-F5344CB8AC3E}">
        <p14:creationId xmlns:p14="http://schemas.microsoft.com/office/powerpoint/2010/main" val="29183298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3" name="Google Shape;403;p11"/>
          <p:cNvSpPr txBox="1"/>
          <p:nvPr/>
        </p:nvSpPr>
        <p:spPr>
          <a:xfrm>
            <a:off x="204212" y="0"/>
            <a:ext cx="11170707" cy="136285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800"/>
              <a:buFont typeface="Arial"/>
              <a:buNone/>
            </a:pPr>
            <a:r>
              <a:rPr lang="en-US" sz="4400" i="0" u="none" strike="noStrike" cap="none" dirty="0">
                <a:solidFill>
                  <a:schemeClr val="dk1"/>
                </a:solidFill>
                <a:ea typeface="Arial"/>
                <a:cs typeface="Arial"/>
                <a:sym typeface="Arial"/>
              </a:rPr>
              <a:t>Industry 4.0</a:t>
            </a:r>
            <a:endParaRPr sz="1600" i="0" u="none" strike="noStrike" cap="none" dirty="0">
              <a:solidFill>
                <a:schemeClr val="dk1"/>
              </a:solidFill>
              <a:ea typeface="Arial"/>
              <a:cs typeface="Arial"/>
              <a:sym typeface="Arial"/>
            </a:endParaRPr>
          </a:p>
        </p:txBody>
      </p:sp>
      <p:sp>
        <p:nvSpPr>
          <p:cNvPr id="404" name="Google Shape;404;p11"/>
          <p:cNvSpPr txBox="1"/>
          <p:nvPr/>
        </p:nvSpPr>
        <p:spPr>
          <a:xfrm>
            <a:off x="204212" y="1478730"/>
            <a:ext cx="11820774" cy="4349217"/>
          </a:xfrm>
          <a:prstGeom prst="rect">
            <a:avLst/>
          </a:prstGeom>
          <a:noFill/>
          <a:ln>
            <a:noFill/>
          </a:ln>
        </p:spPr>
        <p:txBody>
          <a:bodyPr spcFirstLastPara="1" wrap="square" lIns="91425" tIns="45700" rIns="91425" bIns="45700" anchor="t" anchorCtr="0">
            <a:normAutofit/>
          </a:bodyPr>
          <a:lstStyle/>
          <a:p>
            <a:pPr marR="0" lvl="0" algn="l" rtl="0">
              <a:lnSpc>
                <a:spcPct val="90000"/>
              </a:lnSpc>
              <a:spcBef>
                <a:spcPts val="0"/>
              </a:spcBef>
              <a:spcAft>
                <a:spcPts val="0"/>
              </a:spcAft>
              <a:buClr>
                <a:srgbClr val="7F7F7F"/>
              </a:buClr>
              <a:buSzPct val="72060"/>
            </a:pPr>
            <a:r>
              <a:rPr lang="en-US" sz="2800" b="1" i="0" u="none" strike="noStrike" cap="none" dirty="0">
                <a:solidFill>
                  <a:srgbClr val="7030A0"/>
                </a:solidFill>
                <a:ea typeface="Arial"/>
                <a:cs typeface="Arial"/>
                <a:sym typeface="Arial"/>
              </a:rPr>
              <a:t>Think about Industry 4.0:</a:t>
            </a:r>
          </a:p>
          <a:p>
            <a:pPr marL="457200" marR="0" lvl="0" indent="-457200" algn="l" rtl="0">
              <a:lnSpc>
                <a:spcPct val="90000"/>
              </a:lnSpc>
              <a:spcBef>
                <a:spcPts val="0"/>
              </a:spcBef>
              <a:spcAft>
                <a:spcPts val="0"/>
              </a:spcAft>
              <a:buClr>
                <a:srgbClr val="7F7F7F"/>
              </a:buClr>
              <a:buSzPct val="72060"/>
              <a:buFont typeface="Arial" panose="020B0604020202020204" pitchFamily="34" charset="0"/>
              <a:buChar char="•"/>
            </a:pPr>
            <a:endParaRPr sz="2800" b="0" i="0" u="none" strike="noStrike" cap="none" dirty="0">
              <a:solidFill>
                <a:srgbClr val="7030A0"/>
              </a:solidFill>
              <a:ea typeface="Arial"/>
              <a:cs typeface="Arial"/>
              <a:sym typeface="Arial"/>
            </a:endParaRPr>
          </a:p>
          <a:p>
            <a:pPr marL="914400" lvl="1" indent="-457200">
              <a:lnSpc>
                <a:spcPct val="90000"/>
              </a:lnSpc>
              <a:buClr>
                <a:srgbClr val="7F7F7F"/>
              </a:buClr>
              <a:buSzPct val="72060"/>
              <a:buFont typeface="Arial" panose="020B0604020202020204" pitchFamily="34" charset="0"/>
              <a:buChar char="•"/>
            </a:pPr>
            <a:r>
              <a:rPr lang="en-US" sz="2800" b="1" i="0" u="none" strike="noStrike" cap="none" dirty="0">
                <a:solidFill>
                  <a:srgbClr val="7030A0"/>
                </a:solidFill>
                <a:ea typeface="Arial"/>
                <a:cs typeface="Arial"/>
                <a:sym typeface="Arial"/>
              </a:rPr>
              <a:t>What is in it for food waste management? </a:t>
            </a:r>
            <a:endParaRPr sz="2800" b="1" i="0" u="none" strike="noStrike" cap="none" dirty="0">
              <a:solidFill>
                <a:srgbClr val="7030A0"/>
              </a:solidFill>
              <a:ea typeface="Arial"/>
              <a:cs typeface="Arial"/>
              <a:sym typeface="Arial"/>
            </a:endParaRPr>
          </a:p>
          <a:p>
            <a:pPr marL="914400" lvl="1" indent="-457200">
              <a:lnSpc>
                <a:spcPct val="90000"/>
              </a:lnSpc>
              <a:buClr>
                <a:srgbClr val="7F7F7F"/>
              </a:buClr>
              <a:buSzPct val="72060"/>
              <a:buFont typeface="Arial" panose="020B0604020202020204" pitchFamily="34" charset="0"/>
              <a:buChar char="•"/>
            </a:pPr>
            <a:r>
              <a:rPr lang="en-US" sz="2800" b="1" i="0" u="none" strike="noStrike" cap="none" dirty="0">
                <a:solidFill>
                  <a:srgbClr val="7030A0"/>
                </a:solidFill>
                <a:ea typeface="Arial"/>
                <a:cs typeface="Arial"/>
                <a:sym typeface="Arial"/>
              </a:rPr>
              <a:t>How digital transformation can assist the waste management process and circular economy? </a:t>
            </a:r>
            <a:endParaRPr sz="2800" b="1" i="0" u="none" strike="noStrike" cap="none" dirty="0">
              <a:solidFill>
                <a:srgbClr val="7030A0"/>
              </a:solidFill>
              <a:ea typeface="Arial"/>
              <a:cs typeface="Arial"/>
              <a:sym typeface="Arial"/>
            </a:endParaRPr>
          </a:p>
        </p:txBody>
      </p:sp>
    </p:spTree>
    <p:extLst>
      <p:ext uri="{BB962C8B-B14F-4D97-AF65-F5344CB8AC3E}">
        <p14:creationId xmlns:p14="http://schemas.microsoft.com/office/powerpoint/2010/main" val="40660520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3" name="Google Shape;413;p12"/>
          <p:cNvSpPr/>
          <p:nvPr/>
        </p:nvSpPr>
        <p:spPr>
          <a:xfrm>
            <a:off x="239431" y="0"/>
            <a:ext cx="10409129"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400" i="0" u="none" strike="noStrike" cap="none" dirty="0">
                <a:solidFill>
                  <a:srgbClr val="000000"/>
                </a:solidFill>
                <a:ea typeface="Arial"/>
                <a:cs typeface="Arial"/>
                <a:sym typeface="Arial"/>
              </a:rPr>
              <a:t>The cities and food </a:t>
            </a:r>
            <a:endParaRPr sz="4400" i="0" u="none" strike="noStrike" cap="none" dirty="0">
              <a:solidFill>
                <a:schemeClr val="dk1"/>
              </a:solidFill>
              <a:ea typeface="Calibri"/>
              <a:cs typeface="Calibri"/>
              <a:sym typeface="Calibri"/>
            </a:endParaRPr>
          </a:p>
        </p:txBody>
      </p:sp>
      <p:sp>
        <p:nvSpPr>
          <p:cNvPr id="414" name="Google Shape;414;p12"/>
          <p:cNvSpPr/>
          <p:nvPr/>
        </p:nvSpPr>
        <p:spPr>
          <a:xfrm>
            <a:off x="1543440" y="1262392"/>
            <a:ext cx="9105120" cy="4501604"/>
          </a:xfrm>
          <a:prstGeom prst="rect">
            <a:avLst/>
          </a:prstGeom>
          <a:noFill/>
          <a:ln>
            <a:noFill/>
          </a:ln>
        </p:spPr>
        <p:txBody>
          <a:bodyPr spcFirstLastPara="1" wrap="square" lIns="91425" tIns="45700" rIns="91425" bIns="45700" anchor="t" anchorCtr="0">
            <a:normAutofit lnSpcReduction="10000"/>
          </a:bodyPr>
          <a:lstStyle/>
          <a:p>
            <a:pPr marL="0" marR="0" lvl="0" indent="0" algn="l" rtl="0">
              <a:lnSpc>
                <a:spcPct val="60000"/>
              </a:lnSpc>
              <a:spcBef>
                <a:spcPts val="0"/>
              </a:spcBef>
              <a:spcAft>
                <a:spcPts val="0"/>
              </a:spcAft>
              <a:buClr>
                <a:srgbClr val="000000"/>
              </a:buClr>
              <a:buSzPts val="1035"/>
              <a:buFont typeface="Arial"/>
              <a:buNone/>
            </a:pPr>
            <a:endParaRPr sz="2400" b="0" i="0" u="none" strike="noStrike" cap="none"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012"/>
              <a:buFont typeface="Arial"/>
              <a:buNone/>
            </a:pPr>
            <a:r>
              <a:rPr lang="en-US" sz="2400" b="0" i="0" u="none" strike="noStrike" cap="none" dirty="0">
                <a:solidFill>
                  <a:srgbClr val="7030A0"/>
                </a:solidFill>
                <a:ea typeface="Calibri"/>
                <a:cs typeface="Calibri"/>
                <a:sym typeface="Calibri"/>
              </a:rPr>
              <a:t>The actual linear model for food production is based on the </a:t>
            </a:r>
            <a:r>
              <a:rPr lang="en-US" sz="2400" b="1" i="0" u="none" strike="noStrike" cap="none" dirty="0">
                <a:solidFill>
                  <a:srgbClr val="7030A0"/>
                </a:solidFill>
                <a:ea typeface="Calibri"/>
                <a:cs typeface="Calibri"/>
                <a:sym typeface="Calibri"/>
              </a:rPr>
              <a:t>extraction of finite resources</a:t>
            </a:r>
            <a:r>
              <a:rPr lang="en-US" sz="2400" b="0" i="0" u="none" strike="noStrike" cap="none" dirty="0">
                <a:solidFill>
                  <a:srgbClr val="7030A0"/>
                </a:solidFill>
                <a:ea typeface="Calibri"/>
                <a:cs typeface="Calibri"/>
                <a:sym typeface="Calibri"/>
              </a:rPr>
              <a:t> that </a:t>
            </a:r>
            <a:r>
              <a:rPr lang="en-US" sz="2400" b="1" i="0" u="none" strike="noStrike" cap="none" dirty="0">
                <a:solidFill>
                  <a:srgbClr val="7030A0"/>
                </a:solidFill>
                <a:ea typeface="Calibri"/>
                <a:cs typeface="Calibri"/>
                <a:sym typeface="Calibri"/>
              </a:rPr>
              <a:t>generate waste</a:t>
            </a:r>
            <a:r>
              <a:rPr lang="en-US" sz="2400" b="0" i="0" u="none" strike="noStrike" cap="none" dirty="0">
                <a:solidFill>
                  <a:srgbClr val="7030A0"/>
                </a:solidFill>
                <a:ea typeface="Calibri"/>
                <a:cs typeface="Calibri"/>
                <a:sym typeface="Calibri"/>
              </a:rPr>
              <a:t>, with </a:t>
            </a:r>
            <a:r>
              <a:rPr lang="en-US" sz="2400" b="1" i="0" u="none" strike="noStrike" cap="none" dirty="0">
                <a:solidFill>
                  <a:srgbClr val="7030A0"/>
                </a:solidFill>
                <a:ea typeface="Calibri"/>
                <a:cs typeface="Calibri"/>
                <a:sym typeface="Calibri"/>
              </a:rPr>
              <a:t>pollut</a:t>
            </a:r>
            <a:r>
              <a:rPr lang="en-US" sz="2400" b="1" dirty="0">
                <a:solidFill>
                  <a:srgbClr val="7030A0"/>
                </a:solidFill>
                <a:ea typeface="Calibri"/>
                <a:cs typeface="Calibri"/>
                <a:sym typeface="Calibri"/>
              </a:rPr>
              <a:t>ing processes </a:t>
            </a:r>
            <a:r>
              <a:rPr lang="en-US" sz="2400" b="0" i="0" u="none" strike="noStrike" cap="none" dirty="0">
                <a:solidFill>
                  <a:srgbClr val="7030A0"/>
                </a:solidFill>
                <a:ea typeface="Calibri"/>
                <a:cs typeface="Calibri"/>
                <a:sym typeface="Calibri"/>
              </a:rPr>
              <a:t>that </a:t>
            </a:r>
            <a:r>
              <a:rPr lang="en-US" sz="2400" b="1" i="0" u="none" strike="noStrike" cap="none" dirty="0">
                <a:solidFill>
                  <a:srgbClr val="7030A0"/>
                </a:solidFill>
                <a:ea typeface="Calibri"/>
                <a:cs typeface="Calibri"/>
                <a:sym typeface="Calibri"/>
              </a:rPr>
              <a:t>harm natural systems</a:t>
            </a:r>
            <a:r>
              <a:rPr lang="en-US" sz="2400" b="0" i="0" u="none" strike="noStrike" cap="none" dirty="0">
                <a:solidFill>
                  <a:srgbClr val="7030A0"/>
                </a:solidFill>
                <a:ea typeface="Calibri"/>
                <a:cs typeface="Calibri"/>
                <a:sym typeface="Calibri"/>
              </a:rPr>
              <a:t>. </a:t>
            </a:r>
          </a:p>
          <a:p>
            <a:pPr marL="0" marR="0" lvl="0" indent="0" algn="l" rtl="0">
              <a:lnSpc>
                <a:spcPct val="90000"/>
              </a:lnSpc>
              <a:spcBef>
                <a:spcPts val="0"/>
              </a:spcBef>
              <a:spcAft>
                <a:spcPts val="0"/>
              </a:spcAft>
              <a:buClr>
                <a:srgbClr val="000000"/>
              </a:buClr>
              <a:buSzPts val="2012"/>
              <a:buFont typeface="Arial"/>
              <a:buNone/>
            </a:pPr>
            <a:endParaRPr lang="en-US" sz="2400"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012"/>
              <a:buFont typeface="Arial"/>
              <a:buNone/>
            </a:pPr>
            <a:r>
              <a:rPr lang="en-US" sz="2400" b="0" i="0" u="none" strike="noStrike" cap="none" dirty="0">
                <a:solidFill>
                  <a:srgbClr val="7030A0"/>
                </a:solidFill>
                <a:ea typeface="Calibri"/>
                <a:cs typeface="Calibri"/>
                <a:sym typeface="Calibri"/>
              </a:rPr>
              <a:t>It generates two twin problems namely hunger and obesity!</a:t>
            </a:r>
            <a:endParaRPr sz="2400" b="0"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ts val="2012"/>
              <a:buFont typeface="Arial"/>
              <a:buNone/>
            </a:pPr>
            <a:endParaRPr sz="2400" b="0" i="0" u="none" strike="noStrike" cap="none"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400"/>
              <a:buFont typeface="Arial"/>
              <a:buNone/>
            </a:pPr>
            <a:r>
              <a:rPr lang="en-US" sz="2400" b="0" i="0" u="none" strike="noStrike" cap="none" dirty="0">
                <a:solidFill>
                  <a:srgbClr val="7030A0"/>
                </a:solidFill>
                <a:ea typeface="Calibri"/>
                <a:cs typeface="Calibri"/>
                <a:sym typeface="Calibri"/>
              </a:rPr>
              <a:t>On the other hand – circular economy for food production apply  circular economy principles starting with designing out waste and pollution, maintaining products and materials in use for longer, and regenerating natural systems to be sustainable. </a:t>
            </a:r>
            <a:endParaRPr sz="2400" b="0" i="0" u="none" strike="noStrike" cap="none"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400"/>
              <a:buFont typeface="Arial"/>
              <a:buNone/>
            </a:pPr>
            <a:r>
              <a:rPr lang="en-US" sz="2400" b="0" i="0" u="none" strike="noStrike" cap="none" dirty="0">
                <a:solidFill>
                  <a:srgbClr val="7030A0"/>
                </a:solidFill>
                <a:ea typeface="Calibri"/>
                <a:cs typeface="Calibri"/>
                <a:sym typeface="Calibri"/>
              </a:rPr>
              <a:t>Hence, food production will improve rather than degrades the environment, with a stronger social benefit of people having access to healthy and nutritious food.</a:t>
            </a:r>
            <a:endParaRPr sz="2400" b="0" i="0" u="none" strike="noStrike" cap="none"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400"/>
              <a:buFont typeface="Arial"/>
              <a:buNone/>
            </a:pPr>
            <a:endParaRPr sz="2400" b="0" i="0" u="none" strike="noStrike" cap="none"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400"/>
              <a:buFont typeface="Arial"/>
              <a:buNone/>
            </a:pPr>
            <a:endParaRPr sz="2400" b="0" i="0" u="none" strike="noStrike" cap="none" dirty="0">
              <a:solidFill>
                <a:srgbClr val="7030A0"/>
              </a:solidFill>
              <a:ea typeface="Calibri"/>
              <a:cs typeface="Calibri"/>
              <a:sym typeface="Calibri"/>
            </a:endParaRPr>
          </a:p>
        </p:txBody>
      </p:sp>
    </p:spTree>
    <p:extLst>
      <p:ext uri="{BB962C8B-B14F-4D97-AF65-F5344CB8AC3E}">
        <p14:creationId xmlns:p14="http://schemas.microsoft.com/office/powerpoint/2010/main" val="31039570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2" name="Google Shape;422;p13"/>
          <p:cNvSpPr/>
          <p:nvPr/>
        </p:nvSpPr>
        <p:spPr>
          <a:xfrm>
            <a:off x="225468" y="0"/>
            <a:ext cx="1117044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80000"/>
              </a:lnSpc>
              <a:spcBef>
                <a:spcPts val="0"/>
              </a:spcBef>
              <a:spcAft>
                <a:spcPts val="0"/>
              </a:spcAft>
              <a:buClr>
                <a:srgbClr val="000000"/>
              </a:buClr>
              <a:buSzPts val="4800"/>
              <a:buFont typeface="Arial"/>
              <a:buNone/>
            </a:pPr>
            <a:r>
              <a:rPr lang="en-US" sz="4400" i="0" u="none" strike="noStrike" cap="none" dirty="0">
                <a:solidFill>
                  <a:srgbClr val="000000"/>
                </a:solidFill>
                <a:latin typeface="+mj-lt"/>
                <a:ea typeface="Arial"/>
                <a:cs typeface="Arial"/>
                <a:sym typeface="Arial"/>
              </a:rPr>
              <a:t>The linear food production cost </a:t>
            </a:r>
            <a:endParaRPr sz="4400" i="0" u="none" strike="noStrike" cap="none" dirty="0">
              <a:solidFill>
                <a:schemeClr val="dk1"/>
              </a:solidFill>
              <a:latin typeface="+mj-lt"/>
              <a:ea typeface="Calibri"/>
              <a:cs typeface="Calibri"/>
              <a:sym typeface="Calibri"/>
            </a:endParaRPr>
          </a:p>
        </p:txBody>
      </p:sp>
      <p:sp>
        <p:nvSpPr>
          <p:cNvPr id="423" name="Google Shape;423;p13"/>
          <p:cNvSpPr/>
          <p:nvPr/>
        </p:nvSpPr>
        <p:spPr>
          <a:xfrm>
            <a:off x="2653920" y="1483560"/>
            <a:ext cx="9105120" cy="4501604"/>
          </a:xfrm>
          <a:prstGeom prst="rect">
            <a:avLst/>
          </a:prstGeom>
          <a:noFill/>
          <a:ln>
            <a:noFill/>
          </a:ln>
        </p:spPr>
        <p:txBody>
          <a:bodyPr spcFirstLastPara="1" wrap="square" lIns="91425" tIns="45700" rIns="91425" bIns="45700" anchor="t" anchorCtr="0">
            <a:normAutofit/>
          </a:bodyPr>
          <a:lstStyle/>
          <a:p>
            <a:pPr marL="0" marR="0" lvl="0" indent="0" algn="l" rtl="0">
              <a:lnSpc>
                <a:spcPct val="70000"/>
              </a:lnSpc>
              <a:spcBef>
                <a:spcPts val="0"/>
              </a:spcBef>
              <a:spcAft>
                <a:spcPts val="0"/>
              </a:spcAft>
              <a:buClr>
                <a:srgbClr val="000000"/>
              </a:buClr>
              <a:buSzPts val="1035"/>
              <a:buFont typeface="Arial"/>
              <a:buNone/>
            </a:pPr>
            <a:endParaRPr sz="1035"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12"/>
              <a:buFont typeface="Arial"/>
              <a:buNone/>
            </a:pPr>
            <a:endParaRPr sz="2012" b="0" i="0" u="none" strike="noStrike" cap="none">
              <a:solidFill>
                <a:schemeClr val="dk1"/>
              </a:solidFill>
              <a:latin typeface="Arial"/>
              <a:ea typeface="Arial"/>
              <a:cs typeface="Arial"/>
              <a:sym typeface="Arial"/>
            </a:endParaRPr>
          </a:p>
        </p:txBody>
      </p:sp>
      <p:sp>
        <p:nvSpPr>
          <p:cNvPr id="427" name="Google Shape;427;p13"/>
          <p:cNvSpPr/>
          <p:nvPr/>
        </p:nvSpPr>
        <p:spPr>
          <a:xfrm>
            <a:off x="0" y="2041591"/>
            <a:ext cx="12191999" cy="169277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dirty="0">
                <a:solidFill>
                  <a:srgbClr val="7030A0"/>
                </a:solidFill>
                <a:latin typeface="Arial"/>
                <a:ea typeface="Arial"/>
                <a:cs typeface="Arial"/>
                <a:sym typeface="Arial"/>
              </a:rPr>
              <a:t>Overall, for every dollar spent on food, society pays two</a:t>
            </a:r>
            <a:endParaRPr sz="1400" b="0" i="0" u="none" strike="noStrike" cap="none" dirty="0">
              <a:solidFill>
                <a:srgbClr val="7030A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dirty="0">
                <a:solidFill>
                  <a:srgbClr val="7030A0"/>
                </a:solidFill>
                <a:latin typeface="Arial"/>
                <a:ea typeface="Arial"/>
                <a:cs typeface="Arial"/>
                <a:sym typeface="Arial"/>
              </a:rPr>
              <a:t>dollars in health, environmental, and economic costs.</a:t>
            </a:r>
            <a:endParaRPr sz="2400" b="0" i="0" u="none" strike="noStrike" cap="none" dirty="0">
              <a:solidFill>
                <a:srgbClr val="7030A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b="0" i="1" u="none" strike="noStrike" cap="none" dirty="0">
                <a:solidFill>
                  <a:srgbClr val="000000"/>
                </a:solidFill>
                <a:latin typeface="Arial"/>
                <a:ea typeface="Arial"/>
                <a:cs typeface="Arial"/>
                <a:sym typeface="Arial"/>
              </a:rPr>
              <a:t>Ellen MacArthur Foundation,</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1600" b="0" i="1" u="none" strike="noStrike" cap="none" dirty="0">
                <a:solidFill>
                  <a:srgbClr val="000000"/>
                </a:solidFill>
                <a:latin typeface="Arial"/>
                <a:ea typeface="Arial"/>
                <a:cs typeface="Arial"/>
                <a:sym typeface="Arial"/>
              </a:rPr>
              <a:t>Cities and Circular Economy for Food (2019)</a:t>
            </a: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11386224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5" name="Google Shape;445;p14"/>
          <p:cNvSpPr/>
          <p:nvPr/>
        </p:nvSpPr>
        <p:spPr>
          <a:xfrm>
            <a:off x="-33403" y="0"/>
            <a:ext cx="12225403"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80000"/>
              </a:lnSpc>
              <a:spcBef>
                <a:spcPts val="0"/>
              </a:spcBef>
              <a:spcAft>
                <a:spcPts val="0"/>
              </a:spcAft>
              <a:buClr>
                <a:srgbClr val="000000"/>
              </a:buClr>
              <a:buSzPts val="4800"/>
              <a:buFont typeface="Arial"/>
              <a:buNone/>
            </a:pPr>
            <a:r>
              <a:rPr lang="en-US" sz="4800" i="0" u="none" strike="noStrike" cap="none" dirty="0">
                <a:solidFill>
                  <a:srgbClr val="000000"/>
                </a:solidFill>
                <a:latin typeface="+mj-lt"/>
                <a:ea typeface="Arial"/>
                <a:cs typeface="Arial"/>
                <a:sym typeface="Arial"/>
              </a:rPr>
              <a:t>How cities can influence the way food is changed  </a:t>
            </a:r>
            <a:endParaRPr sz="4800" i="0" u="none" strike="noStrike" cap="none" dirty="0">
              <a:solidFill>
                <a:schemeClr val="dk1"/>
              </a:solidFill>
              <a:latin typeface="+mj-lt"/>
              <a:ea typeface="Calibri"/>
              <a:cs typeface="Calibri"/>
              <a:sym typeface="Calibri"/>
            </a:endParaRPr>
          </a:p>
        </p:txBody>
      </p:sp>
      <p:sp>
        <p:nvSpPr>
          <p:cNvPr id="446" name="Google Shape;446;p14"/>
          <p:cNvSpPr/>
          <p:nvPr/>
        </p:nvSpPr>
        <p:spPr>
          <a:xfrm>
            <a:off x="2653920" y="1483560"/>
            <a:ext cx="9105120" cy="4501604"/>
          </a:xfrm>
          <a:prstGeom prst="rect">
            <a:avLst/>
          </a:prstGeom>
          <a:noFill/>
          <a:ln>
            <a:noFill/>
          </a:ln>
        </p:spPr>
        <p:txBody>
          <a:bodyPr spcFirstLastPara="1" wrap="square" lIns="91425" tIns="45700" rIns="91425" bIns="45700" anchor="t" anchorCtr="0">
            <a:normAutofit/>
          </a:bodyPr>
          <a:lstStyle/>
          <a:p>
            <a:pPr marL="0" marR="0" lvl="0" indent="0" algn="l" rtl="0">
              <a:lnSpc>
                <a:spcPct val="70000"/>
              </a:lnSpc>
              <a:spcBef>
                <a:spcPts val="0"/>
              </a:spcBef>
              <a:spcAft>
                <a:spcPts val="0"/>
              </a:spcAft>
              <a:buClr>
                <a:srgbClr val="000000"/>
              </a:buClr>
              <a:buSzPts val="1035"/>
              <a:buFont typeface="Arial"/>
              <a:buNone/>
            </a:pPr>
            <a:endParaRPr sz="1035"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12"/>
              <a:buFont typeface="Arial"/>
              <a:buNone/>
            </a:pPr>
            <a:endParaRPr sz="2012" b="0" i="0" u="none" strike="noStrike" cap="none">
              <a:solidFill>
                <a:schemeClr val="dk1"/>
              </a:solidFill>
              <a:latin typeface="Arial"/>
              <a:ea typeface="Arial"/>
              <a:cs typeface="Arial"/>
              <a:sym typeface="Arial"/>
            </a:endParaRPr>
          </a:p>
        </p:txBody>
      </p:sp>
      <p:sp>
        <p:nvSpPr>
          <p:cNvPr id="449" name="Google Shape;449;p14"/>
          <p:cNvSpPr/>
          <p:nvPr/>
        </p:nvSpPr>
        <p:spPr>
          <a:xfrm>
            <a:off x="897060" y="1664430"/>
            <a:ext cx="10364476" cy="3046948"/>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2400"/>
              <a:buFont typeface="Arial" panose="020B0604020202020204" pitchFamily="34" charset="0"/>
              <a:buChar char="•"/>
            </a:pPr>
            <a:r>
              <a:rPr lang="en-US" sz="2400" b="0" i="1" u="none" strike="noStrike" cap="none" dirty="0">
                <a:solidFill>
                  <a:srgbClr val="7030A0"/>
                </a:solidFill>
                <a:ea typeface="Arial"/>
                <a:cs typeface="Arial"/>
                <a:sym typeface="Arial"/>
              </a:rPr>
              <a:t>Cities can integrate the peri-urban area (around 20 km) and rural area for food production </a:t>
            </a:r>
            <a:endParaRPr sz="2400" b="0" i="0" u="none" strike="noStrike" cap="none" dirty="0">
              <a:solidFill>
                <a:srgbClr val="7030A0"/>
              </a:solidFill>
              <a:ea typeface="Arial"/>
              <a:cs typeface="Arial"/>
              <a:sym typeface="Arial"/>
            </a:endParaRPr>
          </a:p>
          <a:p>
            <a:pPr marL="342900" marR="0" lvl="0" indent="-342900" algn="l" rtl="0">
              <a:lnSpc>
                <a:spcPct val="100000"/>
              </a:lnSpc>
              <a:spcBef>
                <a:spcPts val="0"/>
              </a:spcBef>
              <a:spcAft>
                <a:spcPts val="0"/>
              </a:spcAft>
              <a:buClr>
                <a:srgbClr val="000000"/>
              </a:buClr>
              <a:buSzPts val="2400"/>
              <a:buFont typeface="Arial" panose="020B0604020202020204" pitchFamily="34" charset="0"/>
              <a:buChar char="•"/>
            </a:pPr>
            <a:r>
              <a:rPr lang="en-US" sz="2400" b="0" i="1" u="none" strike="noStrike" cap="none" dirty="0">
                <a:solidFill>
                  <a:srgbClr val="7030A0"/>
                </a:solidFill>
                <a:ea typeface="Arial"/>
                <a:cs typeface="Arial"/>
                <a:sym typeface="Arial"/>
              </a:rPr>
              <a:t>Urban farms developed by different stakeholders including hospitality sector can provide healthier food </a:t>
            </a:r>
            <a:endParaRPr sz="2400" b="0" i="0" u="none" strike="noStrike" cap="none" dirty="0">
              <a:solidFill>
                <a:srgbClr val="7030A0"/>
              </a:solidFill>
              <a:ea typeface="Arial"/>
              <a:cs typeface="Arial"/>
              <a:sym typeface="Arial"/>
            </a:endParaRPr>
          </a:p>
          <a:p>
            <a:pPr marL="342900" marR="0" lvl="0" indent="-342900" algn="l" rtl="0">
              <a:lnSpc>
                <a:spcPct val="100000"/>
              </a:lnSpc>
              <a:spcBef>
                <a:spcPts val="0"/>
              </a:spcBef>
              <a:spcAft>
                <a:spcPts val="0"/>
              </a:spcAft>
              <a:buClr>
                <a:srgbClr val="000000"/>
              </a:buClr>
              <a:buSzPts val="2400"/>
              <a:buFont typeface="Arial" panose="020B0604020202020204" pitchFamily="34" charset="0"/>
              <a:buChar char="•"/>
            </a:pPr>
            <a:r>
              <a:rPr lang="en-US" sz="2400" b="0" i="1" u="none" strike="noStrike" cap="none" dirty="0">
                <a:solidFill>
                  <a:srgbClr val="7030A0"/>
                </a:solidFill>
                <a:ea typeface="Arial"/>
                <a:cs typeface="Arial"/>
                <a:sym typeface="Arial"/>
              </a:rPr>
              <a:t>Food by–products can be redesigned as  ingredients, and that can – for example by avoiding certain additives – be safely returned to the soil or </a:t>
            </a:r>
            <a:r>
              <a:rPr lang="en-US" sz="2400" b="0" i="1" u="none" strike="noStrike" cap="none" dirty="0" err="1">
                <a:solidFill>
                  <a:srgbClr val="7030A0"/>
                </a:solidFill>
                <a:ea typeface="Arial"/>
                <a:cs typeface="Arial"/>
                <a:sym typeface="Arial"/>
              </a:rPr>
              <a:t>valorised</a:t>
            </a:r>
            <a:r>
              <a:rPr lang="en-US" sz="2400" b="0" i="1" u="none" strike="noStrike" cap="none" dirty="0">
                <a:solidFill>
                  <a:srgbClr val="7030A0"/>
                </a:solidFill>
                <a:ea typeface="Arial"/>
                <a:cs typeface="Arial"/>
                <a:sym typeface="Arial"/>
              </a:rPr>
              <a:t> in the wider bio economy</a:t>
            </a:r>
            <a:endParaRPr sz="2400" b="0" i="1" u="none" strike="noStrike" cap="none" dirty="0">
              <a:solidFill>
                <a:srgbClr val="7030A0"/>
              </a:solidFill>
              <a:ea typeface="Arial"/>
              <a:cs typeface="Arial"/>
              <a:sym typeface="Arial"/>
            </a:endParaRPr>
          </a:p>
          <a:p>
            <a:pPr marL="342900" marR="0" lvl="2" indent="-342900" algn="l" rtl="0">
              <a:lnSpc>
                <a:spcPct val="100000"/>
              </a:lnSpc>
              <a:spcBef>
                <a:spcPts val="0"/>
              </a:spcBef>
              <a:spcAft>
                <a:spcPts val="0"/>
              </a:spcAft>
              <a:buClr>
                <a:srgbClr val="000000"/>
              </a:buClr>
              <a:buSzPts val="2400"/>
              <a:buFont typeface="Arial" panose="020B0604020202020204" pitchFamily="34" charset="0"/>
              <a:buChar char="•"/>
            </a:pPr>
            <a:endParaRPr sz="2400" b="0" i="1" u="none" strike="noStrike" cap="none" dirty="0">
              <a:solidFill>
                <a:srgbClr val="7030A0"/>
              </a:solidFill>
              <a:ea typeface="Arial"/>
              <a:cs typeface="Arial"/>
              <a:sym typeface="Arial"/>
            </a:endParaRPr>
          </a:p>
        </p:txBody>
      </p:sp>
    </p:spTree>
    <p:extLst>
      <p:ext uri="{BB962C8B-B14F-4D97-AF65-F5344CB8AC3E}">
        <p14:creationId xmlns:p14="http://schemas.microsoft.com/office/powerpoint/2010/main" val="28541023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5" name="Google Shape;455;p36"/>
          <p:cNvSpPr/>
          <p:nvPr/>
        </p:nvSpPr>
        <p:spPr>
          <a:xfrm>
            <a:off x="148713" y="0"/>
            <a:ext cx="10498409"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800" i="0" u="none" strike="noStrike" cap="none" dirty="0">
                <a:solidFill>
                  <a:srgbClr val="000000"/>
                </a:solidFill>
                <a:latin typeface="+mj-lt"/>
                <a:ea typeface="Arial"/>
                <a:cs typeface="Arial"/>
                <a:sym typeface="Arial"/>
              </a:rPr>
              <a:t>Food waste in the city </a:t>
            </a:r>
            <a:endParaRPr sz="4800" i="0" u="none" strike="noStrike" cap="none" dirty="0">
              <a:solidFill>
                <a:schemeClr val="dk1"/>
              </a:solidFill>
              <a:latin typeface="+mj-lt"/>
              <a:ea typeface="Calibri"/>
              <a:cs typeface="Calibri"/>
              <a:sym typeface="Calibri"/>
            </a:endParaRPr>
          </a:p>
        </p:txBody>
      </p:sp>
      <p:sp>
        <p:nvSpPr>
          <p:cNvPr id="456" name="Google Shape;456;p36"/>
          <p:cNvSpPr/>
          <p:nvPr/>
        </p:nvSpPr>
        <p:spPr>
          <a:xfrm>
            <a:off x="2653920" y="1483560"/>
            <a:ext cx="9105120" cy="474984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59" name="Google Shape;459;p36"/>
          <p:cNvPicPr preferRelativeResize="0"/>
          <p:nvPr/>
        </p:nvPicPr>
        <p:blipFill rotWithShape="1">
          <a:blip r:embed="rId3">
            <a:alphaModFix/>
          </a:blip>
          <a:srcRect/>
          <a:stretch/>
        </p:blipFill>
        <p:spPr>
          <a:xfrm>
            <a:off x="914400" y="887678"/>
            <a:ext cx="8207462" cy="5082644"/>
          </a:xfrm>
          <a:prstGeom prst="rect">
            <a:avLst/>
          </a:prstGeom>
          <a:noFill/>
          <a:ln>
            <a:noFill/>
          </a:ln>
        </p:spPr>
      </p:pic>
      <p:sp>
        <p:nvSpPr>
          <p:cNvPr id="460" name="Google Shape;460;p36"/>
          <p:cNvSpPr/>
          <p:nvPr/>
        </p:nvSpPr>
        <p:spPr>
          <a:xfrm>
            <a:off x="8308678" y="5374440"/>
            <a:ext cx="3331800" cy="694080"/>
          </a:xfrm>
          <a:prstGeom prst="rect">
            <a:avLst/>
          </a:prstGeom>
          <a:noFill/>
          <a:ln w="25400" cap="flat" cmpd="sng">
            <a:solidFill>
              <a:schemeClr val="bg1"/>
            </a:solidFill>
            <a:prstDash val="solid"/>
            <a:round/>
            <a:headEnd type="none" w="sm" len="sm"/>
            <a:tailEnd type="none" w="sm" len="sm"/>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7030A0"/>
                </a:solidFill>
                <a:latin typeface="Arial"/>
                <a:ea typeface="Arial"/>
                <a:cs typeface="Arial"/>
                <a:sym typeface="Arial"/>
              </a:rPr>
              <a:t>Source Ellen MacArthur </a:t>
            </a:r>
            <a:r>
              <a:rPr lang="en-US" sz="1400" dirty="0">
                <a:solidFill>
                  <a:srgbClr val="7030A0"/>
                </a:solidFill>
                <a:latin typeface="Arial"/>
                <a:ea typeface="Arial"/>
                <a:cs typeface="Arial"/>
                <a:sym typeface="Arial"/>
              </a:rPr>
              <a:t>F</a:t>
            </a:r>
            <a:r>
              <a:rPr lang="en-US" sz="1400" b="0" i="0" u="none" strike="noStrike" cap="none" dirty="0">
                <a:solidFill>
                  <a:srgbClr val="7030A0"/>
                </a:solidFill>
                <a:latin typeface="Arial"/>
                <a:ea typeface="Arial"/>
                <a:cs typeface="Arial"/>
                <a:sym typeface="Arial"/>
              </a:rPr>
              <a:t>oundation</a:t>
            </a:r>
            <a:endParaRPr sz="1400" b="0" i="0" u="none" strike="noStrike" cap="none" dirty="0">
              <a:solidFill>
                <a:srgbClr val="7030A0"/>
              </a:solidFill>
              <a:latin typeface="Calibri"/>
              <a:ea typeface="Calibri"/>
              <a:cs typeface="Calibri"/>
              <a:sym typeface="Calibri"/>
            </a:endParaRPr>
          </a:p>
        </p:txBody>
      </p:sp>
    </p:spTree>
    <p:extLst>
      <p:ext uri="{BB962C8B-B14F-4D97-AF65-F5344CB8AC3E}">
        <p14:creationId xmlns:p14="http://schemas.microsoft.com/office/powerpoint/2010/main" val="2117945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5" name="Google Shape;475;p15"/>
          <p:cNvSpPr/>
          <p:nvPr/>
        </p:nvSpPr>
        <p:spPr>
          <a:xfrm>
            <a:off x="118419" y="0"/>
            <a:ext cx="9228661" cy="117471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400" i="0" u="none" strike="noStrike" cap="none" dirty="0">
                <a:solidFill>
                  <a:srgbClr val="000000"/>
                </a:solidFill>
                <a:latin typeface="+mj-lt"/>
                <a:ea typeface="Arial"/>
                <a:cs typeface="Arial"/>
                <a:sym typeface="Arial"/>
              </a:rPr>
              <a:t>How food waste is produced?  </a:t>
            </a:r>
            <a:endParaRPr sz="4400" i="0" u="none" strike="noStrike" cap="none" dirty="0">
              <a:solidFill>
                <a:schemeClr val="dk1"/>
              </a:solidFill>
              <a:latin typeface="+mj-lt"/>
              <a:ea typeface="Calibri"/>
              <a:cs typeface="Calibri"/>
              <a:sym typeface="Calibri"/>
            </a:endParaRPr>
          </a:p>
        </p:txBody>
      </p:sp>
      <p:sp>
        <p:nvSpPr>
          <p:cNvPr id="476" name="Google Shape;476;p15"/>
          <p:cNvSpPr/>
          <p:nvPr/>
        </p:nvSpPr>
        <p:spPr>
          <a:xfrm>
            <a:off x="1018464" y="1254600"/>
            <a:ext cx="10155071" cy="4348800"/>
          </a:xfrm>
          <a:prstGeom prst="rect">
            <a:avLst/>
          </a:prstGeom>
          <a:noFill/>
          <a:ln>
            <a:noFill/>
          </a:ln>
        </p:spPr>
        <p:txBody>
          <a:bodyPr spcFirstLastPara="1" wrap="square" lIns="91425" tIns="45700" rIns="91425" bIns="45700" anchor="t" anchorCtr="0">
            <a:normAutofit/>
          </a:bodyPr>
          <a:lstStyle/>
          <a:p>
            <a:pPr marL="0" marR="0" lvl="0" indent="0" algn="l" rtl="0">
              <a:lnSpc>
                <a:spcPct val="70000"/>
              </a:lnSpc>
              <a:spcBef>
                <a:spcPts val="0"/>
              </a:spcBef>
              <a:spcAft>
                <a:spcPts val="0"/>
              </a:spcAft>
              <a:buClr>
                <a:srgbClr val="000000"/>
              </a:buClr>
              <a:buSzPts val="3200"/>
              <a:buFont typeface="Arial"/>
              <a:buNone/>
            </a:pPr>
            <a:r>
              <a:rPr lang="en-US" sz="2800" i="0" u="none" strike="noStrike" cap="none" dirty="0">
                <a:solidFill>
                  <a:srgbClr val="7030A0"/>
                </a:solidFill>
                <a:ea typeface="Calibri"/>
                <a:cs typeface="Calibri"/>
                <a:sym typeface="Calibri"/>
              </a:rPr>
              <a:t>Food production, along centuries, evolved different as well as the waste generated. </a:t>
            </a:r>
            <a:endParaRPr sz="1400" i="0" u="none" strike="noStrike" cap="none" dirty="0">
              <a:solidFill>
                <a:srgbClr val="7030A0"/>
              </a:solidFill>
              <a:ea typeface="Arial"/>
              <a:cs typeface="Arial"/>
              <a:sym typeface="Arial"/>
            </a:endParaRPr>
          </a:p>
          <a:p>
            <a:pPr marL="0" marR="0" lvl="0" indent="0" algn="l" rtl="0">
              <a:lnSpc>
                <a:spcPct val="70000"/>
              </a:lnSpc>
              <a:spcBef>
                <a:spcPts val="0"/>
              </a:spcBef>
              <a:spcAft>
                <a:spcPts val="0"/>
              </a:spcAft>
              <a:buClr>
                <a:srgbClr val="000000"/>
              </a:buClr>
              <a:buSzPts val="3200"/>
              <a:buFont typeface="Arial"/>
              <a:buNone/>
            </a:pPr>
            <a:endParaRPr sz="2800" i="0" u="none" strike="noStrike" cap="none" dirty="0">
              <a:solidFill>
                <a:srgbClr val="7030A0"/>
              </a:solidFill>
              <a:ea typeface="Calibri"/>
              <a:cs typeface="Calibri"/>
              <a:sym typeface="Calibri"/>
            </a:endParaRPr>
          </a:p>
          <a:p>
            <a:pPr marL="0" marR="0" lvl="0" indent="0" algn="l" rtl="0">
              <a:lnSpc>
                <a:spcPct val="70000"/>
              </a:lnSpc>
              <a:spcBef>
                <a:spcPts val="0"/>
              </a:spcBef>
              <a:spcAft>
                <a:spcPts val="0"/>
              </a:spcAft>
              <a:buClr>
                <a:srgbClr val="000000"/>
              </a:buClr>
              <a:buSzPts val="3200"/>
              <a:buFont typeface="Arial"/>
              <a:buNone/>
            </a:pPr>
            <a:r>
              <a:rPr lang="en-US" sz="2800" i="0" u="none" strike="noStrike" cap="none" dirty="0">
                <a:solidFill>
                  <a:srgbClr val="7030A0"/>
                </a:solidFill>
                <a:ea typeface="Calibri"/>
                <a:cs typeface="Calibri"/>
                <a:sym typeface="Calibri"/>
              </a:rPr>
              <a:t>Some ideas about food waste and loss can be connected to fourth industrial revolutions. </a:t>
            </a:r>
            <a:endParaRPr sz="1400" i="0" u="none" strike="noStrike" cap="none" dirty="0">
              <a:solidFill>
                <a:srgbClr val="7030A0"/>
              </a:solidFill>
              <a:ea typeface="Arial"/>
              <a:cs typeface="Arial"/>
              <a:sym typeface="Arial"/>
            </a:endParaRPr>
          </a:p>
          <a:p>
            <a:pPr marL="0" marR="0" lvl="0" indent="0" algn="l" rtl="0">
              <a:lnSpc>
                <a:spcPct val="70000"/>
              </a:lnSpc>
              <a:spcBef>
                <a:spcPts val="0"/>
              </a:spcBef>
              <a:spcAft>
                <a:spcPts val="0"/>
              </a:spcAft>
              <a:buClr>
                <a:srgbClr val="000000"/>
              </a:buClr>
              <a:buSzPts val="3200"/>
              <a:buFont typeface="Arial"/>
              <a:buNone/>
            </a:pPr>
            <a:endParaRPr sz="2800" i="0" u="none" strike="noStrike" cap="none" dirty="0">
              <a:solidFill>
                <a:srgbClr val="7030A0"/>
              </a:solidFill>
              <a:ea typeface="Calibri"/>
              <a:cs typeface="Calibri"/>
              <a:sym typeface="Calibri"/>
            </a:endParaRPr>
          </a:p>
          <a:p>
            <a:pPr marL="0" marR="0" lvl="0" indent="0" algn="l" rtl="0">
              <a:lnSpc>
                <a:spcPct val="70000"/>
              </a:lnSpc>
              <a:spcBef>
                <a:spcPts val="0"/>
              </a:spcBef>
              <a:spcAft>
                <a:spcPts val="0"/>
              </a:spcAft>
              <a:buClr>
                <a:srgbClr val="000000"/>
              </a:buClr>
              <a:buSzPts val="3200"/>
              <a:buFont typeface="Arial"/>
              <a:buNone/>
            </a:pPr>
            <a:r>
              <a:rPr lang="en-US" sz="2800" i="0" u="none" strike="noStrike" cap="none" dirty="0">
                <a:solidFill>
                  <a:srgbClr val="7030A0"/>
                </a:solidFill>
                <a:ea typeface="Calibri"/>
                <a:cs typeface="Calibri"/>
                <a:sym typeface="Calibri"/>
              </a:rPr>
              <a:t>Technological development and innovation such as cans, refrigerators allowed people to buy more cheap food and to pay less for waste.</a:t>
            </a:r>
            <a:endParaRPr sz="1400" i="0" u="none" strike="noStrike" cap="none" dirty="0">
              <a:solidFill>
                <a:srgbClr val="7030A0"/>
              </a:solidFill>
              <a:ea typeface="Arial"/>
              <a:cs typeface="Arial"/>
              <a:sym typeface="Arial"/>
            </a:endParaRPr>
          </a:p>
          <a:p>
            <a:pPr marL="0" marR="0" lvl="0" indent="0" algn="l" rtl="0">
              <a:lnSpc>
                <a:spcPct val="70000"/>
              </a:lnSpc>
              <a:spcBef>
                <a:spcPts val="0"/>
              </a:spcBef>
              <a:spcAft>
                <a:spcPts val="0"/>
              </a:spcAft>
              <a:buClr>
                <a:srgbClr val="000000"/>
              </a:buClr>
              <a:buSzPts val="3200"/>
              <a:buFont typeface="Arial"/>
              <a:buNone/>
            </a:pPr>
            <a:endParaRPr sz="2800" i="0" u="none" strike="noStrike" cap="none" dirty="0">
              <a:solidFill>
                <a:srgbClr val="7030A0"/>
              </a:solidFill>
              <a:ea typeface="Calibri"/>
              <a:cs typeface="Calibri"/>
              <a:sym typeface="Calibri"/>
            </a:endParaRPr>
          </a:p>
          <a:p>
            <a:pPr marL="0" marR="0" lvl="0" indent="0" algn="l" rtl="0">
              <a:lnSpc>
                <a:spcPct val="70000"/>
              </a:lnSpc>
              <a:spcBef>
                <a:spcPts val="0"/>
              </a:spcBef>
              <a:spcAft>
                <a:spcPts val="0"/>
              </a:spcAft>
              <a:buClr>
                <a:srgbClr val="000000"/>
              </a:buClr>
              <a:buSzPts val="3200"/>
              <a:buFont typeface="Arial"/>
              <a:buNone/>
            </a:pPr>
            <a:r>
              <a:rPr lang="en-US" sz="2800" i="0" u="none" strike="noStrike" cap="none" dirty="0">
                <a:solidFill>
                  <a:srgbClr val="7030A0"/>
                </a:solidFill>
                <a:ea typeface="Calibri"/>
                <a:cs typeface="Calibri"/>
                <a:sym typeface="Calibri"/>
              </a:rPr>
              <a:t>In hospitality - large portions, use of materials imported from long distances, use materials not on seasonal criteria, led to higher food waste production.</a:t>
            </a:r>
            <a:endParaRPr sz="2800" i="0" u="none" strike="noStrike" cap="none" dirty="0">
              <a:solidFill>
                <a:srgbClr val="7030A0"/>
              </a:solidFill>
              <a:ea typeface="Calibri"/>
              <a:cs typeface="Calibri"/>
              <a:sym typeface="Calibri"/>
            </a:endParaRPr>
          </a:p>
        </p:txBody>
      </p:sp>
    </p:spTree>
    <p:extLst>
      <p:ext uri="{BB962C8B-B14F-4D97-AF65-F5344CB8AC3E}">
        <p14:creationId xmlns:p14="http://schemas.microsoft.com/office/powerpoint/2010/main" val="10951706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4" name="Google Shape;484;p31"/>
          <p:cNvSpPr/>
          <p:nvPr/>
        </p:nvSpPr>
        <p:spPr>
          <a:xfrm>
            <a:off x="0" y="0"/>
            <a:ext cx="1108800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800" i="0" u="none" strike="noStrike" cap="none" dirty="0">
                <a:solidFill>
                  <a:srgbClr val="000000"/>
                </a:solidFill>
                <a:latin typeface="+mj-lt"/>
                <a:ea typeface="Arial"/>
                <a:cs typeface="Arial"/>
                <a:sym typeface="Arial"/>
              </a:rPr>
              <a:t>Food loss vs food waste </a:t>
            </a:r>
            <a:endParaRPr sz="4800" i="0" u="none" strike="noStrike" cap="none" dirty="0">
              <a:solidFill>
                <a:schemeClr val="dk1"/>
              </a:solidFill>
              <a:latin typeface="+mj-lt"/>
              <a:ea typeface="Calibri"/>
              <a:cs typeface="Calibri"/>
              <a:sym typeface="Calibri"/>
            </a:endParaRPr>
          </a:p>
        </p:txBody>
      </p:sp>
      <p:sp>
        <p:nvSpPr>
          <p:cNvPr id="485" name="Google Shape;485;p31"/>
          <p:cNvSpPr/>
          <p:nvPr/>
        </p:nvSpPr>
        <p:spPr>
          <a:xfrm>
            <a:off x="1104000" y="1254600"/>
            <a:ext cx="9984000" cy="4348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2400"/>
              <a:buFont typeface="Arial"/>
              <a:buNone/>
            </a:pPr>
            <a:r>
              <a:rPr lang="en-US" sz="2400" i="0" u="none" strike="noStrike" cap="none" dirty="0">
                <a:solidFill>
                  <a:srgbClr val="7030A0"/>
                </a:solidFill>
                <a:ea typeface="Arial"/>
                <a:cs typeface="Arial"/>
                <a:sym typeface="Arial"/>
              </a:rPr>
              <a:t>The United Nations Food and Agriculture Organization (FAO) differentiates between food waste and food loss in this way:</a:t>
            </a:r>
            <a:endParaRPr sz="2400" i="0" u="none" strike="noStrike" cap="none"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400"/>
              <a:buFont typeface="Arial"/>
              <a:buNone/>
            </a:pPr>
            <a:endParaRPr sz="2400" i="0" u="none" strike="noStrike" cap="none"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400"/>
              <a:buFont typeface="Arial"/>
              <a:buNone/>
            </a:pPr>
            <a:r>
              <a:rPr lang="en-US" sz="2400" i="0" u="sng" strike="noStrike" cap="none" dirty="0">
                <a:solidFill>
                  <a:srgbClr val="7030A0"/>
                </a:solidFill>
                <a:ea typeface="Arial"/>
                <a:cs typeface="Arial"/>
                <a:sym typeface="Arial"/>
              </a:rPr>
              <a:t>Food loss</a:t>
            </a:r>
            <a:endParaRPr sz="2400" i="0" u="none" strike="noStrike" cap="none"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400"/>
              <a:buFont typeface="Arial"/>
              <a:buNone/>
            </a:pPr>
            <a:r>
              <a:rPr lang="en-US" sz="2400" i="0" u="none" strike="noStrike" cap="none" dirty="0">
                <a:solidFill>
                  <a:srgbClr val="7030A0"/>
                </a:solidFill>
                <a:ea typeface="Arial"/>
                <a:cs typeface="Arial"/>
                <a:sym typeface="Arial"/>
              </a:rPr>
              <a:t>“The decrease in the quantity or quality of food resulting from decisions and actions by food suppliers in the chain, excluding retailers, food service providers and consumers.”</a:t>
            </a:r>
            <a:endParaRPr sz="2400" i="0" u="none" strike="noStrike" cap="none"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400"/>
              <a:buFont typeface="Arial"/>
              <a:buNone/>
            </a:pPr>
            <a:endParaRPr sz="2400" i="0" u="none" strike="noStrike" cap="none"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400"/>
              <a:buFont typeface="Arial"/>
              <a:buNone/>
            </a:pPr>
            <a:r>
              <a:rPr lang="en-US" sz="2400" i="0" u="sng" strike="noStrike" cap="none" dirty="0">
                <a:solidFill>
                  <a:srgbClr val="7030A0"/>
                </a:solidFill>
                <a:ea typeface="Arial"/>
                <a:cs typeface="Arial"/>
                <a:sym typeface="Arial"/>
              </a:rPr>
              <a:t>Food waste</a:t>
            </a:r>
            <a:endParaRPr sz="2400" i="0" u="none" strike="noStrike" cap="none" dirty="0">
              <a:solidFill>
                <a:srgbClr val="7030A0"/>
              </a:solidFill>
              <a:ea typeface="Calibri"/>
              <a:cs typeface="Calibri"/>
              <a:sym typeface="Calibri"/>
            </a:endParaRPr>
          </a:p>
          <a:p>
            <a:pPr marL="0" marR="0" lvl="0" indent="0" algn="l" rtl="0">
              <a:lnSpc>
                <a:spcPct val="90000"/>
              </a:lnSpc>
              <a:spcBef>
                <a:spcPts val="0"/>
              </a:spcBef>
              <a:spcAft>
                <a:spcPts val="0"/>
              </a:spcAft>
              <a:buClr>
                <a:srgbClr val="000000"/>
              </a:buClr>
              <a:buSzPts val="2400"/>
              <a:buFont typeface="Arial"/>
              <a:buNone/>
            </a:pPr>
            <a:r>
              <a:rPr lang="en-US" sz="2400" i="0" u="none" strike="noStrike" cap="none" dirty="0">
                <a:solidFill>
                  <a:srgbClr val="7030A0"/>
                </a:solidFill>
                <a:ea typeface="Arial"/>
                <a:cs typeface="Arial"/>
                <a:sym typeface="Arial"/>
              </a:rPr>
              <a:t>“The decrease in the quantity or quality of food resulting from decisions and actions by retailers, food service providers and consumers.”</a:t>
            </a:r>
            <a:endParaRPr sz="2400" i="0" u="none" strike="noStrike" cap="none" dirty="0">
              <a:solidFill>
                <a:srgbClr val="7030A0"/>
              </a:solidFill>
              <a:ea typeface="Calibri"/>
              <a:cs typeface="Calibri"/>
              <a:sym typeface="Calibri"/>
            </a:endParaRPr>
          </a:p>
        </p:txBody>
      </p:sp>
    </p:spTree>
    <p:extLst>
      <p:ext uri="{BB962C8B-B14F-4D97-AF65-F5344CB8AC3E}">
        <p14:creationId xmlns:p14="http://schemas.microsoft.com/office/powerpoint/2010/main" val="12550973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3" name="Google Shape;493;p32"/>
          <p:cNvSpPr/>
          <p:nvPr/>
        </p:nvSpPr>
        <p:spPr>
          <a:xfrm>
            <a:off x="111136" y="0"/>
            <a:ext cx="11738486"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800" i="0" u="none" strike="noStrike" cap="none" dirty="0">
                <a:solidFill>
                  <a:srgbClr val="000000"/>
                </a:solidFill>
                <a:latin typeface="+mj-lt"/>
                <a:ea typeface="Arial"/>
                <a:cs typeface="Arial"/>
                <a:sym typeface="Arial"/>
              </a:rPr>
              <a:t>Food waste to be considered </a:t>
            </a:r>
            <a:endParaRPr sz="4800" i="0" u="none" strike="noStrike" cap="none" dirty="0">
              <a:solidFill>
                <a:schemeClr val="dk1"/>
              </a:solidFill>
              <a:latin typeface="+mj-lt"/>
              <a:ea typeface="Calibri"/>
              <a:cs typeface="Calibri"/>
              <a:sym typeface="Calibri"/>
            </a:endParaRPr>
          </a:p>
        </p:txBody>
      </p:sp>
      <p:sp>
        <p:nvSpPr>
          <p:cNvPr id="494" name="Google Shape;494;p32"/>
          <p:cNvSpPr/>
          <p:nvPr/>
        </p:nvSpPr>
        <p:spPr>
          <a:xfrm>
            <a:off x="342377" y="1362600"/>
            <a:ext cx="11306828" cy="474984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000000"/>
              </a:buClr>
              <a:buSzPts val="2600"/>
              <a:buFont typeface="Arial"/>
              <a:buNone/>
            </a:pPr>
            <a:r>
              <a:rPr lang="en-US" sz="2400" b="1" i="0" u="none" strike="noStrike" cap="none" dirty="0">
                <a:solidFill>
                  <a:srgbClr val="7030A0"/>
                </a:solidFill>
                <a:ea typeface="Arial"/>
                <a:cs typeface="Arial"/>
                <a:sym typeface="Arial"/>
              </a:rPr>
              <a:t>Food waste costs the hospitality and food service sector £3.2 billion every year – that’s an average of £10k per outlet, per year. This is money that businesses should see in their profits, not in the bin.</a:t>
            </a:r>
          </a:p>
          <a:p>
            <a:pPr marL="0" marR="0" lvl="0" indent="0" algn="l" rtl="0">
              <a:lnSpc>
                <a:spcPct val="90000"/>
              </a:lnSpc>
              <a:spcBef>
                <a:spcPts val="0"/>
              </a:spcBef>
              <a:spcAft>
                <a:spcPts val="0"/>
              </a:spcAft>
              <a:buClr>
                <a:srgbClr val="000000"/>
              </a:buClr>
              <a:buSzPts val="2600"/>
              <a:buFont typeface="Arial"/>
              <a:buNone/>
            </a:pPr>
            <a:endParaRPr lang="en-US" sz="2400" b="1"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ts val="2600"/>
              <a:buFont typeface="Arial"/>
              <a:buNone/>
            </a:pPr>
            <a:r>
              <a:rPr lang="en-US" sz="2400" b="1" i="0" u="none" strike="noStrike" cap="none" dirty="0">
                <a:solidFill>
                  <a:srgbClr val="7030A0"/>
                </a:solidFill>
                <a:ea typeface="Arial"/>
                <a:cs typeface="Arial"/>
                <a:sym typeface="Arial"/>
              </a:rPr>
              <a:t>Avoidable</a:t>
            </a:r>
            <a:r>
              <a:rPr lang="en-US" sz="2400" b="1" i="0" u="none" strike="noStrike" cap="none" dirty="0">
                <a:solidFill>
                  <a:srgbClr val="000000"/>
                </a:solidFill>
                <a:ea typeface="Arial"/>
                <a:cs typeface="Arial"/>
                <a:sym typeface="Arial"/>
              </a:rPr>
              <a:t>: </a:t>
            </a:r>
            <a:r>
              <a:rPr lang="en-US" sz="2400" i="0" u="none" strike="noStrike" cap="none" dirty="0">
                <a:solidFill>
                  <a:srgbClr val="000000"/>
                </a:solidFill>
                <a:ea typeface="Arial"/>
                <a:cs typeface="Arial"/>
                <a:sym typeface="Arial"/>
              </a:rPr>
              <a:t>Food and drink thrown away that was, at some point prior to disposal, edible (e.g. slices of bread, apples, meat).</a:t>
            </a:r>
          </a:p>
          <a:p>
            <a:pPr marL="0" marR="0" lvl="0" indent="0" algn="l" rtl="0">
              <a:lnSpc>
                <a:spcPct val="90000"/>
              </a:lnSpc>
              <a:spcBef>
                <a:spcPts val="0"/>
              </a:spcBef>
              <a:spcAft>
                <a:spcPts val="0"/>
              </a:spcAft>
              <a:buClr>
                <a:srgbClr val="000000"/>
              </a:buClr>
              <a:buSzPts val="2600"/>
              <a:buFont typeface="Arial"/>
              <a:buNone/>
            </a:pPr>
            <a:endParaRPr sz="2400" b="0" i="0" u="none" strike="noStrike" cap="none" dirty="0">
              <a:solidFill>
                <a:schemeClr val="dk1"/>
              </a:solidFill>
              <a:ea typeface="Calibri"/>
              <a:cs typeface="Calibri"/>
              <a:sym typeface="Calibri"/>
            </a:endParaRPr>
          </a:p>
          <a:p>
            <a:pPr marL="0" marR="0" lvl="0" indent="0" algn="l" rtl="0">
              <a:lnSpc>
                <a:spcPct val="90000"/>
              </a:lnSpc>
              <a:spcBef>
                <a:spcPts val="0"/>
              </a:spcBef>
              <a:spcAft>
                <a:spcPts val="0"/>
              </a:spcAft>
              <a:buClr>
                <a:srgbClr val="000000"/>
              </a:buClr>
              <a:buSzPts val="2600"/>
              <a:buFont typeface="Arial"/>
              <a:buNone/>
            </a:pPr>
            <a:r>
              <a:rPr lang="en-US" sz="2400" b="1" i="0" u="none" strike="noStrike" cap="none" dirty="0">
                <a:solidFill>
                  <a:srgbClr val="7030A0"/>
                </a:solidFill>
                <a:ea typeface="Arial"/>
                <a:cs typeface="Arial"/>
                <a:sym typeface="Arial"/>
              </a:rPr>
              <a:t>Possibly avoidable</a:t>
            </a:r>
            <a:r>
              <a:rPr lang="en-US" sz="2400" b="1" i="0" u="none" strike="noStrike" cap="none" dirty="0">
                <a:solidFill>
                  <a:srgbClr val="000000"/>
                </a:solidFill>
                <a:ea typeface="Arial"/>
                <a:cs typeface="Arial"/>
                <a:sym typeface="Arial"/>
              </a:rPr>
              <a:t>: </a:t>
            </a:r>
            <a:r>
              <a:rPr lang="en-US" sz="2400" i="0" u="none" strike="noStrike" cap="none" dirty="0">
                <a:solidFill>
                  <a:srgbClr val="000000"/>
                </a:solidFill>
                <a:ea typeface="Arial"/>
                <a:cs typeface="Arial"/>
                <a:sym typeface="Arial"/>
              </a:rPr>
              <a:t>Food and drink that some people eat and others do not (e.g. bread crusts), or that can be eaten when a food is prepared in one way but not in another (e.g. potato skins).</a:t>
            </a:r>
          </a:p>
          <a:p>
            <a:pPr marL="0" marR="0" lvl="0" indent="0" algn="l" rtl="0">
              <a:lnSpc>
                <a:spcPct val="90000"/>
              </a:lnSpc>
              <a:spcBef>
                <a:spcPts val="0"/>
              </a:spcBef>
              <a:spcAft>
                <a:spcPts val="0"/>
              </a:spcAft>
              <a:buClr>
                <a:srgbClr val="000000"/>
              </a:buClr>
              <a:buSzPts val="2600"/>
              <a:buFont typeface="Arial"/>
              <a:buNone/>
            </a:pPr>
            <a:endParaRPr sz="2400" b="0" i="0" u="none" strike="noStrike" cap="none" dirty="0">
              <a:solidFill>
                <a:schemeClr val="dk1"/>
              </a:solidFill>
              <a:ea typeface="Calibri"/>
              <a:cs typeface="Calibri"/>
              <a:sym typeface="Calibri"/>
            </a:endParaRPr>
          </a:p>
          <a:p>
            <a:pPr marL="0" marR="0" lvl="0" indent="0" algn="l" rtl="0">
              <a:lnSpc>
                <a:spcPct val="90000"/>
              </a:lnSpc>
              <a:spcBef>
                <a:spcPts val="0"/>
              </a:spcBef>
              <a:spcAft>
                <a:spcPts val="0"/>
              </a:spcAft>
              <a:buClr>
                <a:srgbClr val="000000"/>
              </a:buClr>
              <a:buSzPts val="2600"/>
              <a:buFont typeface="Arial"/>
              <a:buNone/>
            </a:pPr>
            <a:r>
              <a:rPr lang="en-US" sz="2400" b="1" i="0" u="none" strike="noStrike" cap="none" dirty="0">
                <a:solidFill>
                  <a:srgbClr val="7030A0"/>
                </a:solidFill>
                <a:ea typeface="Arial"/>
                <a:cs typeface="Arial"/>
                <a:sym typeface="Arial"/>
              </a:rPr>
              <a:t>Unavoidable</a:t>
            </a:r>
            <a:r>
              <a:rPr lang="en-US" sz="2400" b="1" i="0" u="none" strike="noStrike" cap="none" dirty="0">
                <a:solidFill>
                  <a:srgbClr val="000000"/>
                </a:solidFill>
                <a:ea typeface="Arial"/>
                <a:cs typeface="Arial"/>
                <a:sym typeface="Arial"/>
              </a:rPr>
              <a:t>: </a:t>
            </a:r>
            <a:r>
              <a:rPr lang="en-US" sz="2400" i="0" u="none" strike="noStrike" cap="none" dirty="0">
                <a:solidFill>
                  <a:srgbClr val="000000"/>
                </a:solidFill>
                <a:ea typeface="Arial"/>
                <a:cs typeface="Arial"/>
                <a:sym typeface="Arial"/>
              </a:rPr>
              <a:t>Waste arising from food or drink preparation that is not, and has not been, edible under normal circumstances (e.g. meat bones, egg shells, tea bags, potatoes skin...).(WRAP 2008) </a:t>
            </a:r>
            <a:r>
              <a:rPr lang="en-US" sz="1200" i="0" u="sng" strike="noStrike" cap="none" dirty="0">
                <a:solidFill>
                  <a:srgbClr val="262626"/>
                </a:solidFill>
                <a:ea typeface="Arial"/>
                <a:cs typeface="Arial"/>
                <a:sym typeface="Arial"/>
                <a:hlinkClick r:id="rId3">
                  <a:extLst>
                    <a:ext uri="{A12FA001-AC4F-418D-AE19-62706E023703}">
                      <ahyp:hlinkClr xmlns:ahyp="http://schemas.microsoft.com/office/drawing/2018/hyperlinkcolor" val="tx"/>
                    </a:ext>
                  </a:extLst>
                </a:hlinkClick>
              </a:rPr>
              <a:t>https://www.biocycle.net/what-is-waste-food/</a:t>
            </a:r>
            <a:endParaRPr sz="1200" i="0" u="none" strike="noStrike" cap="none" dirty="0">
              <a:solidFill>
                <a:srgbClr val="262626"/>
              </a:solidFill>
              <a:ea typeface="Calibri"/>
              <a:cs typeface="Calibri"/>
              <a:sym typeface="Calibri"/>
            </a:endParaRPr>
          </a:p>
          <a:p>
            <a:pPr marL="0" marR="0" lvl="0" indent="0" algn="l" rtl="0">
              <a:lnSpc>
                <a:spcPct val="90000"/>
              </a:lnSpc>
              <a:spcBef>
                <a:spcPts val="0"/>
              </a:spcBef>
              <a:spcAft>
                <a:spcPts val="0"/>
              </a:spcAft>
              <a:buClr>
                <a:srgbClr val="000000"/>
              </a:buClr>
              <a:buSzPts val="2600"/>
              <a:buFont typeface="Arial"/>
              <a:buNone/>
            </a:pPr>
            <a:endParaRPr sz="2400" b="0" i="0" u="none" strike="noStrike" cap="none" dirty="0">
              <a:solidFill>
                <a:schemeClr val="dk1"/>
              </a:solidFill>
              <a:ea typeface="Calibri"/>
              <a:cs typeface="Calibri"/>
              <a:sym typeface="Calibri"/>
            </a:endParaRPr>
          </a:p>
        </p:txBody>
      </p:sp>
      <p:sp>
        <p:nvSpPr>
          <p:cNvPr id="3" name="TextBox 2">
            <a:extLst>
              <a:ext uri="{FF2B5EF4-FFF2-40B4-BE49-F238E27FC236}">
                <a16:creationId xmlns:a16="http://schemas.microsoft.com/office/drawing/2014/main" id="{F2639E70-CE57-A0C4-818F-51D329354F23}"/>
              </a:ext>
            </a:extLst>
          </p:cNvPr>
          <p:cNvSpPr txBox="1"/>
          <p:nvPr/>
        </p:nvSpPr>
        <p:spPr>
          <a:xfrm>
            <a:off x="342377" y="6112440"/>
            <a:ext cx="6181594" cy="244682"/>
          </a:xfrm>
          <a:prstGeom prst="rect">
            <a:avLst/>
          </a:prstGeom>
          <a:noFill/>
        </p:spPr>
        <p:txBody>
          <a:bodyPr wrap="square">
            <a:spAutoFit/>
          </a:bodyPr>
          <a:lstStyle/>
          <a:p>
            <a:pPr marL="0" marR="0" lvl="0" indent="0" algn="l" rtl="0">
              <a:lnSpc>
                <a:spcPct val="90000"/>
              </a:lnSpc>
              <a:spcBef>
                <a:spcPts val="0"/>
              </a:spcBef>
              <a:spcAft>
                <a:spcPts val="0"/>
              </a:spcAft>
              <a:buClr>
                <a:srgbClr val="000000"/>
              </a:buClr>
              <a:buSzPts val="2000"/>
              <a:buFont typeface="Arial"/>
              <a:buNone/>
            </a:pPr>
            <a:r>
              <a:rPr lang="en-US" sz="1100" b="0" i="0" u="none" strike="noStrike" cap="none" dirty="0">
                <a:solidFill>
                  <a:schemeClr val="dk1"/>
                </a:solidFill>
                <a:ea typeface="Arial"/>
                <a:cs typeface="Arial"/>
                <a:sym typeface="Arial"/>
              </a:rPr>
              <a:t>Source : </a:t>
            </a:r>
            <a:r>
              <a:rPr lang="en-US" sz="1100" b="1" i="0" u="none" strike="noStrike" cap="none" dirty="0">
                <a:solidFill>
                  <a:schemeClr val="dk1"/>
                </a:solidFill>
                <a:ea typeface="Arial"/>
                <a:cs typeface="Arial"/>
                <a:sym typeface="Arial"/>
                <a:hlinkClick r:id="rId4"/>
              </a:rPr>
              <a:t>Hospitality and food service </a:t>
            </a:r>
            <a:endParaRPr lang="en-US" sz="11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320065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pic>
        <p:nvPicPr>
          <p:cNvPr id="511" name="Google Shape;511;p7" descr="A group of people eating food&#10;&#10;Description automatically generated with low confidence"/>
          <p:cNvPicPr preferRelativeResize="0"/>
          <p:nvPr/>
        </p:nvPicPr>
        <p:blipFill rotWithShape="1">
          <a:blip r:embed="rId3">
            <a:alphaModFix amt="50000"/>
          </a:blip>
          <a:srcRect/>
          <a:stretch/>
        </p:blipFill>
        <p:spPr>
          <a:xfrm>
            <a:off x="0" y="0"/>
            <a:ext cx="12191760" cy="6857640"/>
          </a:xfrm>
          <a:prstGeom prst="rect">
            <a:avLst/>
          </a:prstGeom>
          <a:noFill/>
          <a:ln>
            <a:noFill/>
          </a:ln>
        </p:spPr>
      </p:pic>
      <p:sp>
        <p:nvSpPr>
          <p:cNvPr id="513" name="Google Shape;513;p7"/>
          <p:cNvSpPr/>
          <p:nvPr/>
        </p:nvSpPr>
        <p:spPr>
          <a:xfrm>
            <a:off x="644400" y="-47160"/>
            <a:ext cx="843408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400" i="0" u="none" strike="noStrike" cap="none" dirty="0">
                <a:solidFill>
                  <a:srgbClr val="000000"/>
                </a:solidFill>
                <a:latin typeface="+mj-lt"/>
                <a:ea typeface="Arial"/>
                <a:cs typeface="Arial"/>
                <a:sym typeface="Arial"/>
              </a:rPr>
              <a:t>5.1 Unit Contents</a:t>
            </a:r>
            <a:endParaRPr sz="4400" i="0" u="none" strike="noStrike" cap="none" dirty="0">
              <a:solidFill>
                <a:schemeClr val="dk1"/>
              </a:solidFill>
              <a:latin typeface="+mj-lt"/>
              <a:ea typeface="Calibri"/>
              <a:cs typeface="Calibri"/>
              <a:sym typeface="Calibri"/>
            </a:endParaRPr>
          </a:p>
        </p:txBody>
      </p:sp>
      <p:sp>
        <p:nvSpPr>
          <p:cNvPr id="514" name="Google Shape;514;p7"/>
          <p:cNvSpPr/>
          <p:nvPr/>
        </p:nvSpPr>
        <p:spPr>
          <a:xfrm>
            <a:off x="678732" y="1362600"/>
            <a:ext cx="10834296" cy="4105152"/>
          </a:xfrm>
          <a:prstGeom prst="roundRect">
            <a:avLst>
              <a:gd name="adj" fmla="val 16667"/>
            </a:avLst>
          </a:prstGeom>
          <a:solidFill>
            <a:schemeClr val="accent1">
              <a:alpha val="81568"/>
            </a:schemeClr>
          </a:solidFill>
          <a:ln w="12600" cap="flat" cmpd="sng">
            <a:solidFill>
              <a:srgbClr val="809C4E"/>
            </a:solidFill>
            <a:prstDash val="solid"/>
            <a:miter lim="8000"/>
            <a:headEnd type="none" w="sm" len="sm"/>
            <a:tailEnd type="none" w="sm" len="sm"/>
          </a:ln>
        </p:spPr>
        <p:txBody>
          <a:bodyPr spcFirstLastPara="1" wrap="square" lIns="91425" tIns="45700" rIns="91425" bIns="45700" anchor="ctr" anchorCtr="0">
            <a:noAutofit/>
          </a:bodyPr>
          <a:lstStyle/>
          <a:p>
            <a:pPr marL="285840" marR="0" lvl="0" indent="-285840" algn="l" rtl="0">
              <a:lnSpc>
                <a:spcPct val="100000"/>
              </a:lnSpc>
              <a:spcBef>
                <a:spcPts val="0"/>
              </a:spcBef>
              <a:spcAft>
                <a:spcPts val="0"/>
              </a:spcAft>
              <a:buClr>
                <a:srgbClr val="000000"/>
              </a:buClr>
              <a:buSzPts val="2800"/>
              <a:buFont typeface="Arial"/>
              <a:buChar char="•"/>
            </a:pPr>
            <a:r>
              <a:rPr lang="en-US" sz="2800" b="1" i="0" u="none" strike="noStrike" cap="none" dirty="0">
                <a:solidFill>
                  <a:schemeClr val="bg1"/>
                </a:solidFill>
                <a:ea typeface="Arial"/>
                <a:cs typeface="Arial"/>
                <a:sym typeface="Arial"/>
              </a:rPr>
              <a:t>Identifying waste legislation</a:t>
            </a:r>
            <a:endParaRPr dirty="0">
              <a:solidFill>
                <a:schemeClr val="bg1"/>
              </a:solidFill>
            </a:endParaRPr>
          </a:p>
          <a:p>
            <a:pPr marL="285840" marR="0" lvl="0" indent="-285840" algn="l" rtl="0">
              <a:lnSpc>
                <a:spcPct val="100000"/>
              </a:lnSpc>
              <a:spcBef>
                <a:spcPts val="0"/>
              </a:spcBef>
              <a:spcAft>
                <a:spcPts val="0"/>
              </a:spcAft>
              <a:buClr>
                <a:srgbClr val="000000"/>
              </a:buClr>
              <a:buSzPts val="2800"/>
              <a:buFont typeface="Arial"/>
              <a:buChar char="•"/>
            </a:pPr>
            <a:r>
              <a:rPr lang="en-US" sz="2800" b="1" i="0" u="none" strike="noStrike" cap="none" dirty="0">
                <a:solidFill>
                  <a:schemeClr val="bg1"/>
                </a:solidFill>
                <a:ea typeface="Arial"/>
                <a:cs typeface="Arial"/>
                <a:sym typeface="Arial"/>
              </a:rPr>
              <a:t>Taxonomy Regulation to apply Hospitality sector </a:t>
            </a:r>
            <a:endParaRPr sz="2800" b="0" i="0" u="none" strike="noStrike" cap="none" dirty="0">
              <a:solidFill>
                <a:schemeClr val="bg1"/>
              </a:solidFill>
              <a:ea typeface="Calibri"/>
              <a:cs typeface="Calibri"/>
              <a:sym typeface="Calibri"/>
            </a:endParaRPr>
          </a:p>
          <a:p>
            <a:pPr marL="285840" marR="0" lvl="0" indent="-285840" algn="l" rtl="0">
              <a:lnSpc>
                <a:spcPct val="100000"/>
              </a:lnSpc>
              <a:spcBef>
                <a:spcPts val="0"/>
              </a:spcBef>
              <a:spcAft>
                <a:spcPts val="0"/>
              </a:spcAft>
              <a:buClr>
                <a:srgbClr val="000000"/>
              </a:buClr>
              <a:buSzPts val="2800"/>
              <a:buFont typeface="Arial"/>
              <a:buChar char="•"/>
            </a:pPr>
            <a:r>
              <a:rPr lang="en-US" sz="2800" b="1" i="0" u="none" strike="noStrike" cap="none" dirty="0">
                <a:solidFill>
                  <a:schemeClr val="bg1"/>
                </a:solidFill>
                <a:ea typeface="Arial"/>
                <a:cs typeface="Arial"/>
                <a:sym typeface="Arial"/>
              </a:rPr>
              <a:t>From farm to fork strategy</a:t>
            </a:r>
            <a:endParaRPr dirty="0">
              <a:solidFill>
                <a:schemeClr val="bg1"/>
              </a:solidFill>
            </a:endParaRPr>
          </a:p>
          <a:p>
            <a:pPr marL="285840" marR="0" lvl="0" indent="-285840" algn="l" rtl="0">
              <a:lnSpc>
                <a:spcPct val="100000"/>
              </a:lnSpc>
              <a:spcBef>
                <a:spcPts val="0"/>
              </a:spcBef>
              <a:spcAft>
                <a:spcPts val="0"/>
              </a:spcAft>
              <a:buClr>
                <a:srgbClr val="000000"/>
              </a:buClr>
              <a:buSzPts val="2800"/>
              <a:buFont typeface="Arial"/>
              <a:buChar char="•"/>
            </a:pPr>
            <a:r>
              <a:rPr lang="en-US" sz="2800" b="1" i="0" u="none" strike="noStrike" cap="none" dirty="0">
                <a:solidFill>
                  <a:schemeClr val="bg1"/>
                </a:solidFill>
                <a:ea typeface="Arial"/>
                <a:cs typeface="Arial"/>
                <a:sym typeface="Arial"/>
              </a:rPr>
              <a:t>Case study  </a:t>
            </a:r>
            <a:endParaRPr sz="2800" b="0" i="0" u="none" strike="noStrike" cap="none" dirty="0">
              <a:solidFill>
                <a:schemeClr val="bg1"/>
              </a:solidFill>
              <a:ea typeface="Calibri"/>
              <a:cs typeface="Calibri"/>
              <a:sym typeface="Calibri"/>
            </a:endParaRPr>
          </a:p>
          <a:p>
            <a:pPr marL="0" marR="0" lvl="0" indent="0" algn="ctr" rtl="0">
              <a:lnSpc>
                <a:spcPct val="100000"/>
              </a:lnSpc>
              <a:spcBef>
                <a:spcPts val="0"/>
              </a:spcBef>
              <a:spcAft>
                <a:spcPts val="0"/>
              </a:spcAft>
              <a:buClr>
                <a:schemeClr val="dk1"/>
              </a:buClr>
              <a:buSzPts val="2800"/>
              <a:buFont typeface="Arial"/>
              <a:buNone/>
            </a:pPr>
            <a:endParaRPr sz="2800" b="0" i="0" u="none" strike="noStrike" cap="none" dirty="0">
              <a:solidFill>
                <a:schemeClr val="bg1"/>
              </a:solidFill>
              <a:ea typeface="Calibri"/>
              <a:cs typeface="Calibri"/>
              <a:sym typeface="Calibri"/>
            </a:endParaRPr>
          </a:p>
        </p:txBody>
      </p:sp>
      <p:sp>
        <p:nvSpPr>
          <p:cNvPr id="516" name="Google Shape;516;p7"/>
          <p:cNvSpPr/>
          <p:nvPr/>
        </p:nvSpPr>
        <p:spPr>
          <a:xfrm>
            <a:off x="5971607" y="3244334"/>
            <a:ext cx="2487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cap="none">
                <a:solidFill>
                  <a:schemeClr val="dk1"/>
                </a:solidFill>
                <a:latin typeface="Arial"/>
                <a:ea typeface="Arial"/>
                <a:cs typeface="Arial"/>
                <a:sym typeface="Arial"/>
              </a:rPr>
              <a:t> </a:t>
            </a:r>
            <a:endParaRPr/>
          </a:p>
        </p:txBody>
      </p:sp>
      <p:sp>
        <p:nvSpPr>
          <p:cNvPr id="517" name="Google Shape;517;p7"/>
          <p:cNvSpPr/>
          <p:nvPr/>
        </p:nvSpPr>
        <p:spPr>
          <a:xfrm>
            <a:off x="5971607" y="3244334"/>
            <a:ext cx="2487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 </a:t>
            </a:r>
            <a:endParaRPr/>
          </a:p>
        </p:txBody>
      </p:sp>
      <p:sp>
        <p:nvSpPr>
          <p:cNvPr id="518" name="Google Shape;518;p7"/>
          <p:cNvSpPr/>
          <p:nvPr/>
        </p:nvSpPr>
        <p:spPr>
          <a:xfrm>
            <a:off x="5971607" y="3244334"/>
            <a:ext cx="2487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 </a:t>
            </a:r>
            <a:endParaRPr/>
          </a:p>
        </p:txBody>
      </p:sp>
      <p:sp>
        <p:nvSpPr>
          <p:cNvPr id="519" name="Google Shape;519;p7"/>
          <p:cNvSpPr/>
          <p:nvPr/>
        </p:nvSpPr>
        <p:spPr>
          <a:xfrm>
            <a:off x="5971607" y="3244334"/>
            <a:ext cx="24878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 </a:t>
            </a:r>
            <a:endParaRPr/>
          </a:p>
        </p:txBody>
      </p:sp>
    </p:spTree>
    <p:extLst>
      <p:ext uri="{BB962C8B-B14F-4D97-AF65-F5344CB8AC3E}">
        <p14:creationId xmlns:p14="http://schemas.microsoft.com/office/powerpoint/2010/main" val="18037778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1" name="Google Shape;511;p34"/>
          <p:cNvSpPr/>
          <p:nvPr/>
        </p:nvSpPr>
        <p:spPr>
          <a:xfrm>
            <a:off x="273975" y="0"/>
            <a:ext cx="953784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400" i="0" u="none" strike="noStrike" cap="none" dirty="0">
                <a:solidFill>
                  <a:srgbClr val="000000"/>
                </a:solidFill>
                <a:latin typeface="+mj-lt"/>
                <a:ea typeface="Arial"/>
                <a:cs typeface="Arial"/>
                <a:sym typeface="Arial"/>
              </a:rPr>
              <a:t>Food Waste </a:t>
            </a:r>
            <a:r>
              <a:rPr lang="en-US" sz="4400" dirty="0">
                <a:solidFill>
                  <a:srgbClr val="000000"/>
                </a:solidFill>
                <a:latin typeface="+mj-lt"/>
                <a:ea typeface="Arial"/>
                <a:cs typeface="Arial"/>
                <a:sym typeface="Arial"/>
              </a:rPr>
              <a:t>P</a:t>
            </a:r>
            <a:r>
              <a:rPr lang="en-US" sz="4400" i="0" u="none" strike="noStrike" cap="none" dirty="0">
                <a:solidFill>
                  <a:srgbClr val="000000"/>
                </a:solidFill>
                <a:latin typeface="+mj-lt"/>
                <a:ea typeface="Arial"/>
                <a:cs typeface="Arial"/>
                <a:sym typeface="Arial"/>
              </a:rPr>
              <a:t>roduction</a:t>
            </a:r>
            <a:endParaRPr sz="4400" i="0" u="none" strike="noStrike" cap="none" dirty="0">
              <a:solidFill>
                <a:schemeClr val="dk1"/>
              </a:solidFill>
              <a:latin typeface="+mj-lt"/>
              <a:ea typeface="Calibri"/>
              <a:cs typeface="Calibri"/>
              <a:sym typeface="Calibri"/>
            </a:endParaRPr>
          </a:p>
        </p:txBody>
      </p:sp>
      <p:sp>
        <p:nvSpPr>
          <p:cNvPr id="512" name="Google Shape;512;p34"/>
          <p:cNvSpPr/>
          <p:nvPr/>
        </p:nvSpPr>
        <p:spPr>
          <a:xfrm>
            <a:off x="802954" y="1245566"/>
            <a:ext cx="10586091" cy="474984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rgbClr val="000000"/>
              </a:buClr>
              <a:buSzPts val="3200"/>
              <a:buFont typeface="Arial"/>
              <a:buNone/>
            </a:pPr>
            <a:r>
              <a:rPr lang="en-US" sz="2400" dirty="0">
                <a:solidFill>
                  <a:srgbClr val="7030A0"/>
                </a:solidFill>
                <a:ea typeface="Arial"/>
                <a:cs typeface="Arial"/>
                <a:sym typeface="Arial"/>
              </a:rPr>
              <a:t>I</a:t>
            </a:r>
            <a:r>
              <a:rPr lang="en-US" sz="2400" i="0" u="none" strike="noStrike" cap="none" dirty="0">
                <a:solidFill>
                  <a:srgbClr val="7030A0"/>
                </a:solidFill>
                <a:ea typeface="Arial"/>
                <a:cs typeface="Arial"/>
                <a:sym typeface="Arial"/>
              </a:rPr>
              <a:t>ncludes all outlets that serve food and/or drinks for immediate intake in an out-of-home setting (WRAP, 2013). </a:t>
            </a:r>
          </a:p>
          <a:p>
            <a:pPr marL="0" marR="0" lvl="0" indent="0" algn="l" rtl="0">
              <a:spcBef>
                <a:spcPts val="0"/>
              </a:spcBef>
              <a:spcAft>
                <a:spcPts val="0"/>
              </a:spcAft>
              <a:buClr>
                <a:srgbClr val="000000"/>
              </a:buClr>
              <a:buSzPts val="3200"/>
              <a:buFont typeface="Arial"/>
              <a:buNone/>
            </a:pPr>
            <a:endParaRPr sz="2400" i="0" u="none" strike="noStrike" cap="none" dirty="0">
              <a:solidFill>
                <a:srgbClr val="7030A0"/>
              </a:solidFill>
              <a:ea typeface="Calibri"/>
              <a:cs typeface="Calibri"/>
              <a:sym typeface="Calibri"/>
            </a:endParaRPr>
          </a:p>
          <a:p>
            <a:pPr marL="0" marR="0" lvl="0" indent="0" algn="l" rtl="0">
              <a:spcBef>
                <a:spcPts val="0"/>
              </a:spcBef>
              <a:spcAft>
                <a:spcPts val="0"/>
              </a:spcAft>
              <a:buClr>
                <a:srgbClr val="000000"/>
              </a:buClr>
              <a:buSzPts val="3200"/>
              <a:buFont typeface="Arial"/>
              <a:buNone/>
            </a:pPr>
            <a:r>
              <a:rPr lang="en-US" sz="2400" b="1" dirty="0">
                <a:solidFill>
                  <a:srgbClr val="7030A0"/>
                </a:solidFill>
                <a:ea typeface="Arial"/>
                <a:cs typeface="Arial"/>
                <a:sym typeface="Arial"/>
              </a:rPr>
              <a:t>K</a:t>
            </a:r>
            <a:r>
              <a:rPr lang="en-US" sz="2400" b="1" i="0" u="none" strike="noStrike" cap="none" dirty="0">
                <a:solidFill>
                  <a:srgbClr val="7030A0"/>
                </a:solidFill>
                <a:ea typeface="Arial"/>
                <a:cs typeface="Arial"/>
                <a:sym typeface="Arial"/>
              </a:rPr>
              <a:t>ey sub-domains: </a:t>
            </a:r>
            <a:endParaRPr sz="2400" b="1" i="0" u="none" strike="noStrike" cap="none" dirty="0">
              <a:solidFill>
                <a:srgbClr val="7030A0"/>
              </a:solidFill>
              <a:ea typeface="Calibri"/>
              <a:cs typeface="Calibri"/>
              <a:sym typeface="Calibri"/>
            </a:endParaRPr>
          </a:p>
          <a:p>
            <a:pPr marL="343260" marR="0" lvl="0" indent="-342900" algn="l" rtl="0">
              <a:spcBef>
                <a:spcPts val="0"/>
              </a:spcBef>
              <a:spcAft>
                <a:spcPts val="0"/>
              </a:spcAft>
              <a:buClr>
                <a:srgbClr val="7F7F7F"/>
              </a:buClr>
              <a:buSzPts val="2144"/>
              <a:buFont typeface="Arial" panose="020B0604020202020204" pitchFamily="34" charset="0"/>
              <a:buChar char="•"/>
            </a:pPr>
            <a:r>
              <a:rPr lang="en-US" sz="2400" i="0" u="none" strike="noStrike" cap="none" dirty="0">
                <a:solidFill>
                  <a:srgbClr val="7030A0"/>
                </a:solidFill>
                <a:ea typeface="Arial"/>
                <a:cs typeface="Arial"/>
                <a:sym typeface="Arial"/>
              </a:rPr>
              <a:t>restaurants, hotels, health care, education, and staff catering (WRAP, 2013). </a:t>
            </a:r>
            <a:endParaRPr sz="2400" i="0" u="none" strike="noStrike" cap="none" dirty="0">
              <a:solidFill>
                <a:srgbClr val="7030A0"/>
              </a:solidFill>
              <a:ea typeface="Calibri"/>
              <a:cs typeface="Calibri"/>
              <a:sym typeface="Calibri"/>
            </a:endParaRPr>
          </a:p>
          <a:p>
            <a:pPr marL="343260" marR="0" lvl="0" indent="-342900" algn="l" rtl="0">
              <a:spcBef>
                <a:spcPts val="0"/>
              </a:spcBef>
              <a:spcAft>
                <a:spcPts val="0"/>
              </a:spcAft>
              <a:buClr>
                <a:srgbClr val="7F7F7F"/>
              </a:buClr>
              <a:buSzPts val="2144"/>
              <a:buFont typeface="Arial" panose="020B0604020202020204" pitchFamily="34" charset="0"/>
              <a:buChar char="•"/>
            </a:pPr>
            <a:r>
              <a:rPr lang="en-US" sz="2400" i="0" u="none" strike="noStrike" cap="none" dirty="0">
                <a:solidFill>
                  <a:srgbClr val="7030A0"/>
                </a:solidFill>
                <a:ea typeface="Arial"/>
                <a:cs typeface="Arial"/>
                <a:sym typeface="Arial"/>
              </a:rPr>
              <a:t>Staff catering includes canteens and cafeterias located in workplaces for feeding employees.</a:t>
            </a:r>
            <a:endParaRPr sz="2400" i="0" u="none" strike="noStrike" cap="none" dirty="0">
              <a:solidFill>
                <a:srgbClr val="7030A0"/>
              </a:solidFill>
              <a:ea typeface="Calibri"/>
              <a:cs typeface="Calibri"/>
              <a:sym typeface="Calibri"/>
            </a:endParaRPr>
          </a:p>
        </p:txBody>
      </p:sp>
    </p:spTree>
    <p:extLst>
      <p:ext uri="{BB962C8B-B14F-4D97-AF65-F5344CB8AC3E}">
        <p14:creationId xmlns:p14="http://schemas.microsoft.com/office/powerpoint/2010/main" val="31388772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20" name="Google Shape;520;p35"/>
          <p:cNvSpPr/>
          <p:nvPr/>
        </p:nvSpPr>
        <p:spPr>
          <a:xfrm>
            <a:off x="0" y="146012"/>
            <a:ext cx="12191760" cy="1362600"/>
          </a:xfrm>
          <a:prstGeom prst="rect">
            <a:avLst/>
          </a:prstGeom>
          <a:noFill/>
          <a:ln>
            <a:noFill/>
          </a:ln>
        </p:spPr>
        <p:txBody>
          <a:bodyPr spcFirstLastPara="1" wrap="square" lIns="91425" tIns="45700" rIns="91425" bIns="45700" anchor="ctr" anchorCtr="0">
            <a:normAutofit/>
          </a:bodyPr>
          <a:lstStyle/>
          <a:p>
            <a:pPr>
              <a:lnSpc>
                <a:spcPct val="80000"/>
              </a:lnSpc>
              <a:buClr>
                <a:srgbClr val="000000"/>
              </a:buClr>
              <a:buSzPts val="4800"/>
            </a:pPr>
            <a:r>
              <a:rPr lang="en-US" sz="4800" i="0" u="none" strike="noStrike" cap="none" dirty="0">
                <a:solidFill>
                  <a:srgbClr val="000000"/>
                </a:solidFill>
                <a:latin typeface="+mj-lt"/>
                <a:ea typeface="Arial"/>
                <a:cs typeface="Arial"/>
                <a:sym typeface="Arial"/>
              </a:rPr>
              <a:t>Hospitality and Food </a:t>
            </a:r>
            <a:r>
              <a:rPr lang="en-US" sz="4800" dirty="0">
                <a:solidFill>
                  <a:srgbClr val="000000"/>
                </a:solidFill>
                <a:latin typeface="+mj-lt"/>
                <a:ea typeface="Arial"/>
                <a:cs typeface="Arial"/>
                <a:sym typeface="Arial"/>
              </a:rPr>
              <a:t>S</a:t>
            </a:r>
            <a:r>
              <a:rPr lang="en-US" sz="4800" i="0" u="none" strike="noStrike" cap="none" dirty="0">
                <a:solidFill>
                  <a:srgbClr val="000000"/>
                </a:solidFill>
                <a:latin typeface="+mj-lt"/>
                <a:ea typeface="Arial"/>
                <a:cs typeface="Arial"/>
                <a:sym typeface="Arial"/>
              </a:rPr>
              <a:t>ervices</a:t>
            </a:r>
            <a:r>
              <a:rPr lang="en-US" sz="4800" dirty="0">
                <a:solidFill>
                  <a:srgbClr val="000000"/>
                </a:solidFill>
                <a:latin typeface="+mj-lt"/>
                <a:ea typeface="Arial"/>
                <a:cs typeface="Arial"/>
                <a:sym typeface="Arial"/>
              </a:rPr>
              <a:t> (</a:t>
            </a:r>
            <a:r>
              <a:rPr lang="en-US" sz="4800" i="0" u="none" strike="noStrike" cap="none" dirty="0" err="1">
                <a:solidFill>
                  <a:srgbClr val="000000"/>
                </a:solidFill>
                <a:latin typeface="+mj-lt"/>
                <a:ea typeface="Arial"/>
                <a:cs typeface="Arial"/>
                <a:sym typeface="Arial"/>
              </a:rPr>
              <a:t>HaFS</a:t>
            </a:r>
            <a:r>
              <a:rPr lang="en-US" sz="4800" i="0" u="none" strike="noStrike" cap="none" dirty="0">
                <a:solidFill>
                  <a:srgbClr val="000000"/>
                </a:solidFill>
                <a:latin typeface="+mj-lt"/>
                <a:ea typeface="Arial"/>
                <a:cs typeface="Arial"/>
                <a:sym typeface="Arial"/>
              </a:rPr>
              <a:t>) - Profit &amp; Cost sectors </a:t>
            </a:r>
          </a:p>
        </p:txBody>
      </p:sp>
      <p:sp>
        <p:nvSpPr>
          <p:cNvPr id="521" name="Google Shape;521;p35"/>
          <p:cNvSpPr/>
          <p:nvPr/>
        </p:nvSpPr>
        <p:spPr>
          <a:xfrm>
            <a:off x="410513" y="1564205"/>
            <a:ext cx="11370733" cy="3020321"/>
          </a:xfrm>
          <a:prstGeom prst="rect">
            <a:avLst/>
          </a:prstGeom>
          <a:noFill/>
          <a:ln>
            <a:noFill/>
          </a:ln>
        </p:spPr>
        <p:txBody>
          <a:bodyPr spcFirstLastPara="1" wrap="square" lIns="91425" tIns="45700" rIns="91425" bIns="45700" anchor="t" anchorCtr="0">
            <a:normAutofit/>
          </a:bodyPr>
          <a:lstStyle/>
          <a:p>
            <a:pPr marL="0" marR="0" lvl="0" indent="0" algn="l" rtl="0">
              <a:lnSpc>
                <a:spcPct val="80000"/>
              </a:lnSpc>
              <a:spcBef>
                <a:spcPts val="0"/>
              </a:spcBef>
              <a:spcAft>
                <a:spcPts val="0"/>
              </a:spcAft>
              <a:buClr>
                <a:srgbClr val="000000"/>
              </a:buClr>
              <a:buSzPts val="3104"/>
              <a:buFont typeface="Arial"/>
              <a:buNone/>
            </a:pPr>
            <a:r>
              <a:rPr lang="en-US" sz="2400" b="1" i="0" u="none" strike="noStrike" cap="none" dirty="0">
                <a:solidFill>
                  <a:srgbClr val="00B050"/>
                </a:solidFill>
                <a:ea typeface="Arial"/>
                <a:cs typeface="Arial"/>
                <a:sym typeface="Arial"/>
              </a:rPr>
              <a:t>The </a:t>
            </a:r>
            <a:r>
              <a:rPr lang="en-US" sz="2400" b="1" dirty="0">
                <a:solidFill>
                  <a:srgbClr val="00B050"/>
                </a:solidFill>
                <a:ea typeface="Arial"/>
                <a:cs typeface="Arial"/>
                <a:sym typeface="Arial"/>
              </a:rPr>
              <a:t>P</a:t>
            </a:r>
            <a:r>
              <a:rPr lang="en-US" sz="2400" b="1" i="0" u="none" strike="noStrike" cap="none" dirty="0">
                <a:solidFill>
                  <a:srgbClr val="00B050"/>
                </a:solidFill>
                <a:ea typeface="Arial"/>
                <a:cs typeface="Arial"/>
                <a:sym typeface="Arial"/>
              </a:rPr>
              <a:t>rofit sector:</a:t>
            </a:r>
          </a:p>
          <a:p>
            <a:pPr marL="0" marR="0" lvl="0" indent="0" algn="l" rtl="0">
              <a:lnSpc>
                <a:spcPct val="80000"/>
              </a:lnSpc>
              <a:spcBef>
                <a:spcPts val="0"/>
              </a:spcBef>
              <a:spcAft>
                <a:spcPts val="0"/>
              </a:spcAft>
              <a:buClr>
                <a:srgbClr val="000000"/>
              </a:buClr>
              <a:buSzPts val="3104"/>
              <a:buFont typeface="Arial"/>
              <a:buNone/>
            </a:pPr>
            <a:r>
              <a:rPr lang="en-US" sz="2400" dirty="0">
                <a:solidFill>
                  <a:srgbClr val="7030A0"/>
                </a:solidFill>
                <a:ea typeface="Arial"/>
                <a:cs typeface="Arial"/>
                <a:sym typeface="Arial"/>
              </a:rPr>
              <a:t>I</a:t>
            </a:r>
            <a:r>
              <a:rPr lang="en-US" sz="2400" i="0" u="none" strike="noStrike" cap="none" dirty="0">
                <a:solidFill>
                  <a:srgbClr val="7030A0"/>
                </a:solidFill>
                <a:ea typeface="Arial"/>
                <a:cs typeface="Arial"/>
                <a:sym typeface="Arial"/>
              </a:rPr>
              <a:t>ncludes hotels, restaurants, and cafés (HORECA); canteens; and catering, such as in supermarkets</a:t>
            </a:r>
            <a:r>
              <a:rPr lang="en-US" sz="2400" b="1" dirty="0">
                <a:solidFill>
                  <a:srgbClr val="7030A0"/>
                </a:solidFill>
                <a:ea typeface="Arial"/>
                <a:cs typeface="Arial"/>
                <a:sym typeface="Arial"/>
              </a:rPr>
              <a:t>.</a:t>
            </a:r>
            <a:endParaRPr sz="2400" b="0" i="0" u="none" strike="noStrike" cap="none" dirty="0">
              <a:solidFill>
                <a:srgbClr val="7030A0"/>
              </a:solidFill>
              <a:ea typeface="Calibri"/>
              <a:cs typeface="Calibri"/>
              <a:sym typeface="Calibri"/>
            </a:endParaRPr>
          </a:p>
          <a:p>
            <a:pPr marL="0" marR="0" lvl="0" indent="0" algn="l" rtl="0">
              <a:lnSpc>
                <a:spcPct val="80000"/>
              </a:lnSpc>
              <a:spcBef>
                <a:spcPts val="0"/>
              </a:spcBef>
              <a:spcAft>
                <a:spcPts val="0"/>
              </a:spcAft>
              <a:buClr>
                <a:srgbClr val="000000"/>
              </a:buClr>
              <a:buSzPts val="3104"/>
              <a:buFont typeface="Arial"/>
              <a:buNone/>
            </a:pPr>
            <a:endParaRPr sz="2400" b="0" i="0" u="none" strike="noStrike" cap="none" dirty="0">
              <a:solidFill>
                <a:schemeClr val="dk1"/>
              </a:solidFill>
              <a:ea typeface="Calibri"/>
              <a:cs typeface="Calibri"/>
              <a:sym typeface="Calibri"/>
            </a:endParaRPr>
          </a:p>
          <a:p>
            <a:pPr marL="0" marR="0" lvl="0" indent="0" algn="l" rtl="0">
              <a:lnSpc>
                <a:spcPct val="80000"/>
              </a:lnSpc>
              <a:spcBef>
                <a:spcPts val="0"/>
              </a:spcBef>
              <a:spcAft>
                <a:spcPts val="0"/>
              </a:spcAft>
              <a:buClr>
                <a:srgbClr val="000000"/>
              </a:buClr>
              <a:buSzPts val="3104"/>
              <a:buFont typeface="Arial"/>
              <a:buNone/>
            </a:pPr>
            <a:r>
              <a:rPr lang="en-US" sz="2400" b="1" i="0" u="none" strike="noStrike" cap="none" dirty="0">
                <a:solidFill>
                  <a:srgbClr val="FF0000"/>
                </a:solidFill>
                <a:ea typeface="Arial"/>
                <a:cs typeface="Arial"/>
                <a:sym typeface="Arial"/>
              </a:rPr>
              <a:t>The Cost sector: </a:t>
            </a:r>
          </a:p>
          <a:p>
            <a:pPr marL="0" marR="0" lvl="0" indent="0" algn="l" rtl="0">
              <a:lnSpc>
                <a:spcPct val="80000"/>
              </a:lnSpc>
              <a:spcBef>
                <a:spcPts val="0"/>
              </a:spcBef>
              <a:spcAft>
                <a:spcPts val="0"/>
              </a:spcAft>
              <a:buClr>
                <a:srgbClr val="000000"/>
              </a:buClr>
              <a:buSzPts val="3104"/>
              <a:buFont typeface="Arial"/>
              <a:buNone/>
            </a:pPr>
            <a:r>
              <a:rPr lang="en-US" sz="2400" dirty="0">
                <a:solidFill>
                  <a:srgbClr val="7030A0"/>
                </a:solidFill>
                <a:ea typeface="Arial"/>
                <a:cs typeface="Arial"/>
                <a:sym typeface="Arial"/>
              </a:rPr>
              <a:t>C</a:t>
            </a:r>
            <a:r>
              <a:rPr lang="en-US" sz="2400" i="0" u="none" strike="noStrike" cap="none" dirty="0">
                <a:solidFill>
                  <a:srgbClr val="7030A0"/>
                </a:solidFill>
                <a:ea typeface="Arial"/>
                <a:cs typeface="Arial"/>
                <a:sym typeface="Arial"/>
              </a:rPr>
              <a:t>omprises accommodation and food service in establishments like schools, universities, health care, and other establishments where profit from hospitality services is not the key consideration</a:t>
            </a:r>
            <a:endParaRPr sz="2400" i="0" u="none" strike="noStrike" cap="none" dirty="0">
              <a:solidFill>
                <a:srgbClr val="7030A0"/>
              </a:solidFill>
              <a:ea typeface="Calibri"/>
              <a:cs typeface="Calibri"/>
              <a:sym typeface="Calibri"/>
            </a:endParaRPr>
          </a:p>
          <a:p>
            <a:pPr marL="0" marR="0" lvl="0" indent="0" algn="l" rtl="0">
              <a:lnSpc>
                <a:spcPct val="80000"/>
              </a:lnSpc>
              <a:spcBef>
                <a:spcPts val="0"/>
              </a:spcBef>
              <a:spcAft>
                <a:spcPts val="0"/>
              </a:spcAft>
              <a:buClr>
                <a:srgbClr val="000000"/>
              </a:buClr>
              <a:buSzPts val="1649"/>
              <a:buFont typeface="Arial"/>
              <a:buNone/>
            </a:pPr>
            <a:r>
              <a:rPr lang="en-US" sz="1200" i="0" u="sng" strike="noStrike" cap="none" dirty="0">
                <a:solidFill>
                  <a:schemeClr val="dk1"/>
                </a:solidFill>
                <a:ea typeface="Arial"/>
                <a:cs typeface="Arial"/>
                <a:sym typeface="Arial"/>
                <a:hlinkClick r:id="rId3">
                  <a:extLst>
                    <a:ext uri="{A12FA001-AC4F-418D-AE19-62706E023703}">
                      <ahyp:hlinkClr xmlns:ahyp="http://schemas.microsoft.com/office/drawing/2018/hyperlinkcolor" val="tx"/>
                    </a:ext>
                  </a:extLst>
                </a:hlinkClick>
              </a:rPr>
              <a:t>Source: https://doi.org/10.1016/j.jclepro.2020.122861</a:t>
            </a:r>
            <a:endParaRPr sz="120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34507660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16"/>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p>
            <a:pPr marL="457200" marR="0" lvl="0" indent="-228600" algn="l" rtl="0">
              <a:lnSpc>
                <a:spcPct val="90000"/>
              </a:lnSpc>
              <a:spcBef>
                <a:spcPts val="1000"/>
              </a:spcBef>
              <a:spcAft>
                <a:spcPts val="0"/>
              </a:spcAft>
              <a:buClr>
                <a:srgbClr val="262626"/>
              </a:buClr>
              <a:buSzPts val="5400"/>
              <a:buFont typeface="Arial"/>
              <a:buNone/>
            </a:pPr>
            <a:r>
              <a:rPr lang="en-US" dirty="0">
                <a:latin typeface="+mj-lt"/>
              </a:rPr>
              <a:t>Innovation- Idea of ‘not having a bin’ </a:t>
            </a:r>
            <a:endParaRPr dirty="0">
              <a:latin typeface="+mj-lt"/>
            </a:endParaRPr>
          </a:p>
        </p:txBody>
      </p:sp>
      <p:sp>
        <p:nvSpPr>
          <p:cNvPr id="529" name="Google Shape;529;p16"/>
          <p:cNvSpPr txBox="1"/>
          <p:nvPr/>
        </p:nvSpPr>
        <p:spPr>
          <a:xfrm>
            <a:off x="482727" y="1393320"/>
            <a:ext cx="11254800" cy="32316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400" b="1" i="0" u="none" strike="noStrike" cap="none" dirty="0">
                <a:solidFill>
                  <a:srgbClr val="00B050"/>
                </a:solidFill>
                <a:ea typeface="Arial"/>
                <a:cs typeface="Arial"/>
                <a:sym typeface="Arial"/>
                <a:hlinkClick r:id="rId3"/>
              </a:rPr>
              <a:t>Silo</a:t>
            </a:r>
            <a:r>
              <a:rPr lang="en-US" sz="2400" b="1" i="0" u="none" strike="noStrike" cap="none" dirty="0">
                <a:solidFill>
                  <a:srgbClr val="000000"/>
                </a:solidFill>
                <a:ea typeface="Arial"/>
                <a:cs typeface="Arial"/>
                <a:sym typeface="Arial"/>
              </a:rPr>
              <a:t> </a:t>
            </a:r>
            <a:r>
              <a:rPr lang="en-US" sz="2400" i="0" u="none" strike="noStrike" cap="none" dirty="0">
                <a:solidFill>
                  <a:srgbClr val="7030A0"/>
                </a:solidFill>
                <a:ea typeface="Arial"/>
                <a:cs typeface="Arial"/>
                <a:sym typeface="Arial"/>
              </a:rPr>
              <a:t>is</a:t>
            </a:r>
            <a:r>
              <a:rPr lang="en-US" sz="2400" b="0" i="0" u="none" strike="noStrike" cap="none" dirty="0">
                <a:solidFill>
                  <a:srgbClr val="7030A0"/>
                </a:solidFill>
                <a:ea typeface="Arial"/>
                <a:cs typeface="Arial"/>
                <a:sym typeface="Arial"/>
              </a:rPr>
              <a:t> a restaurant designed from back to front, always with the bin in mind. </a:t>
            </a:r>
            <a:endParaRPr sz="2400" b="0" i="0" u="none" strike="noStrike" cap="none" dirty="0">
              <a:solidFill>
                <a:srgbClr val="7030A0"/>
              </a:solidFil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endParaRPr sz="2400" b="0" i="0" u="none" strike="noStrike" cap="none" dirty="0">
              <a:solidFill>
                <a:srgbClr val="7030A0"/>
              </a:solidFil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en-US" sz="2400" b="0" i="0" u="none" strike="noStrike" cap="none" dirty="0">
                <a:solidFill>
                  <a:srgbClr val="7030A0"/>
                </a:solidFill>
                <a:ea typeface="Arial"/>
                <a:cs typeface="Arial"/>
                <a:sym typeface="Arial"/>
              </a:rPr>
              <a:t>The production of waste has been eliminated by simply choosing to trade directly with farmers, using reusable delivery vessels and choosing local ingredients that themselves generated no waste. Our compost machine set inside Silo, turns any of our restaurant scraps and trimmings directly into a compost used to produce more food… Closing the loop</a:t>
            </a:r>
            <a:endParaRPr sz="2400" b="0" i="0" u="none" strike="noStrike" cap="none" dirty="0">
              <a:solidFill>
                <a:srgbClr val="7030A0"/>
              </a:solidFill>
              <a:ea typeface="Arial"/>
              <a:cs typeface="Arial"/>
              <a:sym typeface="Arial"/>
            </a:endParaRPr>
          </a:p>
          <a:p>
            <a:pPr marL="0" marR="0" lvl="0" indent="0" algn="r" rtl="0">
              <a:lnSpc>
                <a:spcPct val="100000"/>
              </a:lnSpc>
              <a:spcBef>
                <a:spcPts val="0"/>
              </a:spcBef>
              <a:spcAft>
                <a:spcPts val="0"/>
              </a:spcAft>
              <a:buClr>
                <a:srgbClr val="000000"/>
              </a:buClr>
              <a:buSzPts val="1400"/>
              <a:buFont typeface="Arial"/>
              <a:buNone/>
            </a:pPr>
            <a:r>
              <a:rPr lang="en-US" sz="2400" b="0" i="0" u="none" strike="noStrike" cap="none" dirty="0">
                <a:solidFill>
                  <a:srgbClr val="000000"/>
                </a:solidFill>
                <a:ea typeface="Arial"/>
                <a:cs typeface="Arial"/>
                <a:sym typeface="Arial"/>
              </a:rPr>
              <a:t>                                                                                                                                                       </a:t>
            </a:r>
            <a:r>
              <a:rPr lang="en-US" sz="1200" b="0" i="0" u="none" strike="noStrike" cap="none" dirty="0">
                <a:solidFill>
                  <a:srgbClr val="000000"/>
                </a:solidFill>
                <a:ea typeface="Arial"/>
                <a:cs typeface="Arial"/>
                <a:sym typeface="Arial"/>
              </a:rPr>
              <a:t>Source  </a:t>
            </a:r>
            <a:r>
              <a:rPr lang="en-US" sz="1200" b="0" i="0" u="sng" strike="noStrike" cap="none" dirty="0">
                <a:solidFill>
                  <a:schemeClr val="dk1"/>
                </a:solidFill>
                <a:ea typeface="Arial"/>
                <a:cs typeface="Arial"/>
                <a:sym typeface="Arial"/>
                <a:hlinkClick r:id="rId3">
                  <a:extLst>
                    <a:ext uri="{A12FA001-AC4F-418D-AE19-62706E023703}">
                      <ahyp:hlinkClr xmlns:ahyp="http://schemas.microsoft.com/office/drawing/2018/hyperlinkcolor" val="tx"/>
                    </a:ext>
                  </a:extLst>
                </a:hlinkClick>
              </a:rPr>
              <a:t>https://silolondon.com/</a:t>
            </a:r>
            <a:endParaRPr sz="1200" b="0" i="0" u="none" strike="noStrike" cap="none" dirty="0">
              <a:solidFill>
                <a:schemeClr val="dk1"/>
              </a:solidFill>
              <a:ea typeface="Arial"/>
              <a:cs typeface="Arial"/>
              <a:sym typeface="Arial"/>
            </a:endParaRPr>
          </a:p>
        </p:txBody>
      </p:sp>
      <p:pic>
        <p:nvPicPr>
          <p:cNvPr id="3074" name="Picture 2">
            <a:extLst>
              <a:ext uri="{FF2B5EF4-FFF2-40B4-BE49-F238E27FC236}">
                <a16:creationId xmlns:a16="http://schemas.microsoft.com/office/drawing/2014/main" id="{42BB3401-7BEF-F310-E492-FAB59CB4CC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6611" y="4001024"/>
            <a:ext cx="2130468" cy="213046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B6F85092-EBE3-8EFD-C2A3-05D84AA018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4921" y="4001024"/>
            <a:ext cx="2130468" cy="213046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82D38FD3-D485-3503-AC64-C40CB01A07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46164" y="4001024"/>
            <a:ext cx="2130468" cy="21304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92345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3" name="Google Shape;543;p38"/>
          <p:cNvSpPr/>
          <p:nvPr/>
        </p:nvSpPr>
        <p:spPr>
          <a:xfrm>
            <a:off x="161241" y="-175364"/>
            <a:ext cx="953784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800" i="0" u="none" strike="noStrike" cap="none" dirty="0">
                <a:solidFill>
                  <a:srgbClr val="000000"/>
                </a:solidFill>
                <a:latin typeface="+mj-lt"/>
                <a:ea typeface="Arial"/>
                <a:cs typeface="Arial"/>
                <a:sym typeface="Arial"/>
              </a:rPr>
              <a:t>Food waste – </a:t>
            </a:r>
            <a:r>
              <a:rPr lang="en-US" sz="4800" i="0" u="none" strike="noStrike" cap="none" dirty="0" err="1">
                <a:solidFill>
                  <a:srgbClr val="000000"/>
                </a:solidFill>
                <a:latin typeface="+mj-lt"/>
                <a:ea typeface="Arial"/>
                <a:cs typeface="Arial"/>
                <a:sym typeface="Arial"/>
              </a:rPr>
              <a:t>Catalunia</a:t>
            </a:r>
            <a:r>
              <a:rPr lang="en-US" sz="4800" i="0" u="none" strike="noStrike" cap="none" dirty="0">
                <a:solidFill>
                  <a:srgbClr val="000000"/>
                </a:solidFill>
                <a:latin typeface="+mj-lt"/>
                <a:ea typeface="Arial"/>
                <a:cs typeface="Arial"/>
                <a:sym typeface="Arial"/>
              </a:rPr>
              <a:t> bill </a:t>
            </a:r>
            <a:endParaRPr sz="4800" i="0" u="none" strike="noStrike" cap="none" dirty="0">
              <a:solidFill>
                <a:schemeClr val="dk1"/>
              </a:solidFill>
              <a:latin typeface="+mj-lt"/>
              <a:ea typeface="Calibri"/>
              <a:cs typeface="Calibri"/>
              <a:sym typeface="Calibri"/>
            </a:endParaRPr>
          </a:p>
        </p:txBody>
      </p:sp>
      <p:sp>
        <p:nvSpPr>
          <p:cNvPr id="544" name="Google Shape;544;p38"/>
          <p:cNvSpPr/>
          <p:nvPr/>
        </p:nvSpPr>
        <p:spPr>
          <a:xfrm>
            <a:off x="593960" y="1054080"/>
            <a:ext cx="11230609" cy="4749840"/>
          </a:xfrm>
          <a:prstGeom prst="rect">
            <a:avLst/>
          </a:prstGeom>
          <a:noFill/>
          <a:ln>
            <a:noFill/>
          </a:ln>
        </p:spPr>
        <p:txBody>
          <a:bodyPr spcFirstLastPara="1" wrap="square" lIns="91425" tIns="45700" rIns="91425" bIns="45700" anchor="t" anchorCtr="0">
            <a:normAutofit/>
          </a:bodyPr>
          <a:lstStyle/>
          <a:p>
            <a:pPr marL="0" marR="0" lvl="0" indent="0" algn="l" rtl="0">
              <a:lnSpc>
                <a:spcPct val="114000"/>
              </a:lnSpc>
              <a:spcBef>
                <a:spcPts val="0"/>
              </a:spcBef>
              <a:spcAft>
                <a:spcPts val="0"/>
              </a:spcAft>
              <a:buClr>
                <a:srgbClr val="000000"/>
              </a:buClr>
              <a:buSzPts val="1760"/>
              <a:buFont typeface="Arial"/>
              <a:buNone/>
            </a:pPr>
            <a:r>
              <a:rPr lang="en-US" sz="1760" i="0" u="none" strike="noStrike" cap="none" dirty="0">
                <a:solidFill>
                  <a:srgbClr val="7030A0"/>
                </a:solidFill>
                <a:ea typeface="Arial"/>
                <a:cs typeface="Arial"/>
                <a:sym typeface="Arial"/>
              </a:rPr>
              <a:t>The legislation sets out a series of obligations for all actors in the food chain as well as a system of penalties for infringements. The obligations on companies operating in the food chain, as well as social entities and other non-profit </a:t>
            </a:r>
            <a:r>
              <a:rPr lang="en-US" sz="1760" i="0" u="none" strike="noStrike" cap="none" dirty="0" err="1">
                <a:solidFill>
                  <a:srgbClr val="7030A0"/>
                </a:solidFill>
                <a:ea typeface="Arial"/>
                <a:cs typeface="Arial"/>
                <a:sym typeface="Arial"/>
              </a:rPr>
              <a:t>organisations</a:t>
            </a:r>
            <a:r>
              <a:rPr lang="en-US" sz="1760" i="0" u="none" strike="noStrike" cap="none" dirty="0">
                <a:solidFill>
                  <a:srgbClr val="7030A0"/>
                </a:solidFill>
                <a:ea typeface="Arial"/>
                <a:cs typeface="Arial"/>
                <a:sym typeface="Arial"/>
              </a:rPr>
              <a:t> involved in the distribution of food, include:</a:t>
            </a:r>
            <a:endParaRPr sz="1760" i="0" u="none" strike="noStrike" cap="none" dirty="0">
              <a:solidFill>
                <a:srgbClr val="7030A0"/>
              </a:solidFill>
              <a:ea typeface="Calibri"/>
              <a:cs typeface="Calibri"/>
              <a:sym typeface="Calibri"/>
            </a:endParaRPr>
          </a:p>
          <a:p>
            <a:pPr lvl="1">
              <a:lnSpc>
                <a:spcPct val="114000"/>
              </a:lnSpc>
              <a:buClr>
                <a:srgbClr val="000000"/>
              </a:buClr>
              <a:buSzPts val="1760"/>
            </a:pPr>
            <a:r>
              <a:rPr lang="en-US" sz="1760" i="0" u="none" strike="noStrike" cap="none" dirty="0">
                <a:solidFill>
                  <a:srgbClr val="7030A0"/>
                </a:solidFill>
                <a:ea typeface="Arial"/>
                <a:cs typeface="Arial"/>
                <a:sym typeface="Arial"/>
              </a:rPr>
              <a:t>To have a Food Loss and Waste Prevention Plan</a:t>
            </a:r>
            <a:endParaRPr sz="1760" i="0" u="none" strike="noStrike" cap="none" dirty="0">
              <a:solidFill>
                <a:srgbClr val="7030A0"/>
              </a:solidFill>
              <a:ea typeface="Calibri"/>
              <a:cs typeface="Calibri"/>
              <a:sym typeface="Calibri"/>
            </a:endParaRPr>
          </a:p>
          <a:p>
            <a:pPr lvl="1">
              <a:lnSpc>
                <a:spcPct val="114000"/>
              </a:lnSpc>
              <a:buClr>
                <a:srgbClr val="000000"/>
              </a:buClr>
              <a:buSzPts val="1760"/>
            </a:pPr>
            <a:r>
              <a:rPr lang="en-US" sz="1760" i="0" u="none" strike="noStrike" cap="none" dirty="0">
                <a:solidFill>
                  <a:srgbClr val="7030A0"/>
                </a:solidFill>
                <a:ea typeface="Arial"/>
                <a:cs typeface="Arial"/>
                <a:sym typeface="Arial"/>
              </a:rPr>
              <a:t>To measure and report annually on levels of food losses and waste</a:t>
            </a:r>
            <a:endParaRPr sz="1760" i="0" u="none" strike="noStrike" cap="none" dirty="0">
              <a:solidFill>
                <a:srgbClr val="7030A0"/>
              </a:solidFill>
              <a:ea typeface="Calibri"/>
              <a:cs typeface="Calibri"/>
              <a:sym typeface="Calibri"/>
            </a:endParaRPr>
          </a:p>
          <a:p>
            <a:pPr lvl="1">
              <a:lnSpc>
                <a:spcPct val="114000"/>
              </a:lnSpc>
              <a:buClr>
                <a:srgbClr val="000000"/>
              </a:buClr>
              <a:buSzPts val="1760"/>
            </a:pPr>
            <a:r>
              <a:rPr lang="en-US" sz="1760" i="0" u="none" strike="noStrike" cap="none" dirty="0">
                <a:solidFill>
                  <a:srgbClr val="7030A0"/>
                </a:solidFill>
                <a:ea typeface="Arial"/>
                <a:cs typeface="Arial"/>
                <a:sym typeface="Arial"/>
              </a:rPr>
              <a:t>To apply a hierarchy of priorities regarding the destination of surpluses</a:t>
            </a:r>
            <a:endParaRPr sz="1760" i="0" u="none" strike="noStrike" cap="none" dirty="0">
              <a:solidFill>
                <a:schemeClr val="dk1"/>
              </a:solidFill>
              <a:ea typeface="Calibri"/>
              <a:cs typeface="Calibri"/>
              <a:sym typeface="Calibri"/>
            </a:endParaRPr>
          </a:p>
          <a:p>
            <a:pPr marL="0" marR="0" lvl="0" indent="0" algn="l" rtl="0">
              <a:lnSpc>
                <a:spcPct val="114000"/>
              </a:lnSpc>
              <a:spcBef>
                <a:spcPts val="0"/>
              </a:spcBef>
              <a:spcAft>
                <a:spcPts val="0"/>
              </a:spcAft>
              <a:buClr>
                <a:srgbClr val="000000"/>
              </a:buClr>
              <a:buSzPts val="1760"/>
              <a:buFont typeface="Arial"/>
              <a:buNone/>
            </a:pPr>
            <a:endParaRPr sz="1760" b="0" i="0" u="none" strike="noStrike" cap="none" dirty="0">
              <a:solidFill>
                <a:schemeClr val="dk1"/>
              </a:solidFill>
              <a:ea typeface="Calibri"/>
              <a:cs typeface="Calibri"/>
              <a:sym typeface="Calibri"/>
            </a:endParaRPr>
          </a:p>
          <a:p>
            <a:pPr marL="1200150" lvl="2" indent="-285750">
              <a:buClr>
                <a:srgbClr val="000000"/>
              </a:buClr>
              <a:buSzPts val="1760"/>
              <a:buFont typeface="Arial" panose="020B0604020202020204" pitchFamily="34" charset="0"/>
              <a:buChar char="•"/>
            </a:pPr>
            <a:r>
              <a:rPr lang="en-US" sz="1760" b="1" i="0" u="none" strike="noStrike" cap="none" dirty="0">
                <a:solidFill>
                  <a:srgbClr val="7030A0"/>
                </a:solidFill>
                <a:ea typeface="Arial"/>
                <a:cs typeface="Arial"/>
                <a:sym typeface="Arial"/>
              </a:rPr>
              <a:t>Surpluses should preferentially be </a:t>
            </a:r>
            <a:r>
              <a:rPr lang="en-US" sz="1760" b="1" i="0" u="none" strike="noStrike" cap="none" dirty="0">
                <a:solidFill>
                  <a:srgbClr val="FF0000"/>
                </a:solidFill>
                <a:ea typeface="Arial"/>
                <a:cs typeface="Arial"/>
                <a:sym typeface="Arial"/>
              </a:rPr>
              <a:t>destined for human consumption</a:t>
            </a:r>
            <a:endParaRPr sz="1760" b="0" i="0" u="none" strike="noStrike" cap="none" dirty="0">
              <a:solidFill>
                <a:schemeClr val="dk1"/>
              </a:solidFill>
              <a:ea typeface="Calibri"/>
              <a:cs typeface="Calibri"/>
              <a:sym typeface="Calibri"/>
            </a:endParaRPr>
          </a:p>
          <a:p>
            <a:pPr marL="1200150" lvl="2" indent="-285750">
              <a:buClr>
                <a:srgbClr val="000000"/>
              </a:buClr>
              <a:buSzPts val="1760"/>
              <a:buFont typeface="Arial" panose="020B0604020202020204" pitchFamily="34" charset="0"/>
              <a:buChar char="•"/>
            </a:pPr>
            <a:endParaRPr sz="1760" b="0" i="0" u="none" strike="noStrike" cap="none" dirty="0">
              <a:solidFill>
                <a:schemeClr val="dk1"/>
              </a:solidFill>
              <a:ea typeface="Calibri"/>
              <a:cs typeface="Calibri"/>
              <a:sym typeface="Calibri"/>
            </a:endParaRPr>
          </a:p>
          <a:p>
            <a:pPr marL="1200150" lvl="2" indent="-285750">
              <a:buClr>
                <a:srgbClr val="000000"/>
              </a:buClr>
              <a:buSzPts val="1760"/>
              <a:buFont typeface="Arial" panose="020B0604020202020204" pitchFamily="34" charset="0"/>
              <a:buChar char="•"/>
            </a:pPr>
            <a:r>
              <a:rPr lang="en-US" sz="1760" b="1" i="0" u="none" strike="noStrike" cap="none" dirty="0">
                <a:solidFill>
                  <a:srgbClr val="7030A0"/>
                </a:solidFill>
                <a:ea typeface="Arial"/>
                <a:cs typeface="Arial"/>
                <a:sym typeface="Arial"/>
              </a:rPr>
              <a:t>If this is not possible, for the </a:t>
            </a:r>
            <a:r>
              <a:rPr lang="en-US" sz="1760" b="1" i="0" u="none" strike="noStrike" cap="none" dirty="0">
                <a:solidFill>
                  <a:srgbClr val="FF0000"/>
                </a:solidFill>
                <a:ea typeface="Arial"/>
                <a:cs typeface="Arial"/>
                <a:sym typeface="Arial"/>
              </a:rPr>
              <a:t>feeding of animals</a:t>
            </a:r>
            <a:endParaRPr sz="1760" b="0" i="0" u="none" strike="noStrike" cap="none" dirty="0">
              <a:solidFill>
                <a:schemeClr val="dk1"/>
              </a:solidFill>
              <a:ea typeface="Calibri"/>
              <a:cs typeface="Calibri"/>
              <a:sym typeface="Calibri"/>
            </a:endParaRPr>
          </a:p>
          <a:p>
            <a:pPr marL="1200150" lvl="2" indent="-285750">
              <a:buClr>
                <a:srgbClr val="000000"/>
              </a:buClr>
              <a:buSzPts val="1760"/>
              <a:buFont typeface="Arial" panose="020B0604020202020204" pitchFamily="34" charset="0"/>
              <a:buChar char="•"/>
            </a:pPr>
            <a:endParaRPr sz="1760" b="0" i="0" u="none" strike="noStrike" cap="none" dirty="0">
              <a:solidFill>
                <a:schemeClr val="dk1"/>
              </a:solidFill>
              <a:ea typeface="Calibri"/>
              <a:cs typeface="Calibri"/>
              <a:sym typeface="Calibri"/>
            </a:endParaRPr>
          </a:p>
          <a:p>
            <a:pPr marL="1200150" lvl="2" indent="-285750">
              <a:buClr>
                <a:srgbClr val="000000"/>
              </a:buClr>
              <a:buSzPts val="1760"/>
              <a:buFont typeface="Arial" panose="020B0604020202020204" pitchFamily="34" charset="0"/>
              <a:buChar char="•"/>
            </a:pPr>
            <a:r>
              <a:rPr lang="en-US" sz="1760" b="1" i="0" u="none" strike="noStrike" cap="none" dirty="0">
                <a:solidFill>
                  <a:srgbClr val="7030A0"/>
                </a:solidFill>
                <a:ea typeface="Arial"/>
                <a:cs typeface="Arial"/>
                <a:sym typeface="Arial"/>
              </a:rPr>
              <a:t>If this is also impossible, for </a:t>
            </a:r>
            <a:r>
              <a:rPr lang="en-US" sz="1760" b="1" i="0" u="none" strike="noStrike" cap="none" dirty="0">
                <a:solidFill>
                  <a:srgbClr val="FF0000"/>
                </a:solidFill>
                <a:ea typeface="Arial"/>
                <a:cs typeface="Arial"/>
                <a:sym typeface="Arial"/>
              </a:rPr>
              <a:t>composting and other technical uses</a:t>
            </a:r>
            <a:endParaRPr sz="176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12503267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2" name="Google Shape;552;p39"/>
          <p:cNvSpPr/>
          <p:nvPr/>
        </p:nvSpPr>
        <p:spPr>
          <a:xfrm>
            <a:off x="100208" y="-56700"/>
            <a:ext cx="12219712"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70000"/>
              </a:lnSpc>
              <a:spcBef>
                <a:spcPts val="0"/>
              </a:spcBef>
              <a:spcAft>
                <a:spcPts val="0"/>
              </a:spcAft>
              <a:buClr>
                <a:srgbClr val="000000"/>
              </a:buClr>
              <a:buSzPts val="3768"/>
              <a:buFont typeface="Arial"/>
              <a:buNone/>
            </a:pPr>
            <a:r>
              <a:rPr lang="en-US" sz="3768" i="0" u="none" strike="noStrike" cap="none" dirty="0">
                <a:solidFill>
                  <a:srgbClr val="000000"/>
                </a:solidFill>
                <a:latin typeface="+mj-lt"/>
                <a:ea typeface="Arial"/>
                <a:cs typeface="Arial"/>
                <a:sym typeface="Arial"/>
              </a:rPr>
              <a:t>Customers to take unfinished food with them</a:t>
            </a:r>
            <a:endParaRPr sz="3768" i="0" u="none" strike="noStrike" cap="none" dirty="0">
              <a:solidFill>
                <a:schemeClr val="dk1"/>
              </a:solidFill>
              <a:latin typeface="+mj-lt"/>
              <a:ea typeface="Calibri"/>
              <a:cs typeface="Calibri"/>
              <a:sym typeface="Calibri"/>
            </a:endParaRPr>
          </a:p>
        </p:txBody>
      </p:sp>
      <p:sp>
        <p:nvSpPr>
          <p:cNvPr id="553" name="Google Shape;553;p39"/>
          <p:cNvSpPr/>
          <p:nvPr/>
        </p:nvSpPr>
        <p:spPr>
          <a:xfrm>
            <a:off x="526094" y="1305900"/>
            <a:ext cx="10825374" cy="474984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816"/>
              <a:buFont typeface="Arial"/>
              <a:buNone/>
            </a:pPr>
            <a:r>
              <a:rPr lang="en-US" sz="2816" dirty="0">
                <a:solidFill>
                  <a:srgbClr val="7030A0"/>
                </a:solidFill>
                <a:ea typeface="Arial"/>
                <a:cs typeface="Arial"/>
                <a:sym typeface="Arial"/>
              </a:rPr>
              <a:t>S</a:t>
            </a:r>
            <a:r>
              <a:rPr lang="en-US" sz="2816" b="0" i="0" u="none" strike="noStrike" cap="none" dirty="0">
                <a:solidFill>
                  <a:srgbClr val="7030A0"/>
                </a:solidFill>
                <a:ea typeface="Arial"/>
                <a:cs typeface="Arial"/>
                <a:sym typeface="Arial"/>
              </a:rPr>
              <a:t>pecific obligations for companies operating in the hotel, restaurant, and catering sectors. These include:</a:t>
            </a:r>
            <a:endParaRPr sz="2816" b="0" i="0" u="none" strike="noStrike" cap="none" dirty="0">
              <a:solidFill>
                <a:srgbClr val="7030A0"/>
              </a:solidFill>
              <a:ea typeface="Calibri"/>
              <a:cs typeface="Calibri"/>
              <a:sym typeface="Calibri"/>
            </a:endParaRPr>
          </a:p>
          <a:p>
            <a:pPr lvl="1">
              <a:buClr>
                <a:srgbClr val="000000"/>
              </a:buClr>
              <a:buSzPts val="2816"/>
            </a:pPr>
            <a:r>
              <a:rPr lang="en-US" sz="2816" b="1" i="0" u="none" strike="noStrike" cap="none" dirty="0">
                <a:solidFill>
                  <a:srgbClr val="FF0000"/>
                </a:solidFill>
                <a:ea typeface="Arial"/>
                <a:cs typeface="Arial"/>
                <a:sym typeface="Arial"/>
              </a:rPr>
              <a:t>To facilitate </a:t>
            </a:r>
            <a:r>
              <a:rPr lang="en-US" sz="2816" b="0" i="0" u="none" strike="noStrike" cap="none" dirty="0">
                <a:solidFill>
                  <a:srgbClr val="7030A0"/>
                </a:solidFill>
                <a:ea typeface="Arial"/>
                <a:cs typeface="Arial"/>
                <a:sym typeface="Arial"/>
              </a:rPr>
              <a:t>a situation in which consumers take unfinished food with them at no extra cost, and to inform of this option clearly and visibly on the premises, preferably on the menu.</a:t>
            </a:r>
          </a:p>
          <a:p>
            <a:pPr lvl="1">
              <a:buClr>
                <a:srgbClr val="000000"/>
              </a:buClr>
              <a:buSzPts val="2816"/>
            </a:pPr>
            <a:endParaRPr sz="2816" b="0" i="0" u="none" strike="noStrike" cap="none" dirty="0">
              <a:solidFill>
                <a:srgbClr val="7030A0"/>
              </a:solidFill>
              <a:ea typeface="Calibri"/>
              <a:cs typeface="Calibri"/>
              <a:sym typeface="Calibri"/>
            </a:endParaRPr>
          </a:p>
          <a:p>
            <a:pPr lvl="1">
              <a:buClr>
                <a:srgbClr val="000000"/>
              </a:buClr>
              <a:buSzPts val="2816"/>
            </a:pPr>
            <a:r>
              <a:rPr lang="en-US" sz="2816" b="1" i="0" u="none" strike="noStrike" cap="none" dirty="0">
                <a:solidFill>
                  <a:srgbClr val="FF0000"/>
                </a:solidFill>
                <a:ea typeface="Arial"/>
                <a:cs typeface="Arial"/>
                <a:sym typeface="Arial"/>
              </a:rPr>
              <a:t>To implement </a:t>
            </a:r>
            <a:r>
              <a:rPr lang="en-US" sz="2816" b="0" i="0" u="none" strike="noStrike" cap="none" dirty="0">
                <a:solidFill>
                  <a:srgbClr val="7030A0"/>
                </a:solidFill>
                <a:ea typeface="Arial"/>
                <a:cs typeface="Arial"/>
                <a:sym typeface="Arial"/>
              </a:rPr>
              <a:t>reusable, compostable or easily recyclable packaging suitable for foodstuffs, and to permit customers to use their own packaging materials.</a:t>
            </a:r>
            <a:endParaRPr sz="2816" b="0" i="0" u="none" strike="noStrike" cap="none" dirty="0">
              <a:solidFill>
                <a:srgbClr val="7030A0"/>
              </a:solidFill>
              <a:ea typeface="Calibri"/>
              <a:cs typeface="Calibri"/>
              <a:sym typeface="Calibri"/>
            </a:endParaRPr>
          </a:p>
        </p:txBody>
      </p:sp>
    </p:spTree>
    <p:extLst>
      <p:ext uri="{BB962C8B-B14F-4D97-AF65-F5344CB8AC3E}">
        <p14:creationId xmlns:p14="http://schemas.microsoft.com/office/powerpoint/2010/main" val="4018362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1" name="Google Shape;561;p40"/>
          <p:cNvSpPr/>
          <p:nvPr/>
        </p:nvSpPr>
        <p:spPr>
          <a:xfrm>
            <a:off x="100208" y="0"/>
            <a:ext cx="12091552"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800" i="0" u="none" strike="noStrike" cap="none">
                <a:solidFill>
                  <a:srgbClr val="000000"/>
                </a:solidFill>
                <a:latin typeface="+mj-lt"/>
                <a:ea typeface="Arial"/>
                <a:cs typeface="Arial"/>
                <a:sym typeface="Arial"/>
              </a:rPr>
              <a:t>Waste in public administrations</a:t>
            </a:r>
            <a:endParaRPr sz="4800" i="0" u="none" strike="noStrike" cap="none">
              <a:solidFill>
                <a:schemeClr val="dk1"/>
              </a:solidFill>
              <a:latin typeface="+mj-lt"/>
              <a:ea typeface="Calibri"/>
              <a:cs typeface="Calibri"/>
              <a:sym typeface="Calibri"/>
            </a:endParaRPr>
          </a:p>
        </p:txBody>
      </p:sp>
      <p:sp>
        <p:nvSpPr>
          <p:cNvPr id="562" name="Google Shape;562;p40"/>
          <p:cNvSpPr/>
          <p:nvPr/>
        </p:nvSpPr>
        <p:spPr>
          <a:xfrm>
            <a:off x="713984" y="1322285"/>
            <a:ext cx="11045056" cy="4749840"/>
          </a:xfrm>
          <a:prstGeom prst="rect">
            <a:avLst/>
          </a:prstGeom>
          <a:noFill/>
          <a:ln>
            <a:noFill/>
          </a:ln>
        </p:spPr>
        <p:txBody>
          <a:bodyPr spcFirstLastPara="1" wrap="square" lIns="91425" tIns="45700" rIns="91425" bIns="45700" anchor="t" anchorCtr="0">
            <a:normAutofit/>
          </a:bodyPr>
          <a:lstStyle/>
          <a:p>
            <a:pPr marL="0" marR="0" lvl="0" indent="0" algn="l" rtl="0">
              <a:lnSpc>
                <a:spcPct val="80000"/>
              </a:lnSpc>
              <a:spcBef>
                <a:spcPts val="0"/>
              </a:spcBef>
              <a:spcAft>
                <a:spcPts val="0"/>
              </a:spcAft>
              <a:buClr>
                <a:srgbClr val="000000"/>
              </a:buClr>
              <a:buSzPts val="1557"/>
              <a:buFont typeface="Arial"/>
              <a:buNone/>
            </a:pPr>
            <a:endParaRPr sz="1557" b="0" i="0" u="none" strike="noStrike" cap="none" dirty="0">
              <a:solidFill>
                <a:srgbClr val="7030A0"/>
              </a:solidFill>
              <a:ea typeface="Calibri"/>
              <a:cs typeface="Calibri"/>
              <a:sym typeface="Calibri"/>
            </a:endParaRPr>
          </a:p>
          <a:p>
            <a:pPr marL="0" marR="0" lvl="0" indent="0" algn="l" rtl="0">
              <a:lnSpc>
                <a:spcPct val="80000"/>
              </a:lnSpc>
              <a:spcBef>
                <a:spcPts val="0"/>
              </a:spcBef>
              <a:spcAft>
                <a:spcPts val="0"/>
              </a:spcAft>
              <a:buClr>
                <a:srgbClr val="000000"/>
              </a:buClr>
              <a:buSzPts val="2768"/>
              <a:buFont typeface="Arial"/>
              <a:buNone/>
            </a:pPr>
            <a:r>
              <a:rPr lang="en-US" sz="2768" b="1" i="0" u="none" strike="noStrike" cap="none" dirty="0">
                <a:solidFill>
                  <a:srgbClr val="7030A0"/>
                </a:solidFill>
                <a:ea typeface="Arial"/>
                <a:cs typeface="Arial"/>
                <a:sym typeface="Arial"/>
              </a:rPr>
              <a:t>The new legislation obliges public authorities and other public sector entities:</a:t>
            </a:r>
            <a:endParaRPr sz="2768" b="0" i="0" u="none" strike="noStrike" cap="none" dirty="0">
              <a:solidFill>
                <a:srgbClr val="7030A0"/>
              </a:solidFill>
              <a:ea typeface="Calibri"/>
              <a:cs typeface="Calibri"/>
              <a:sym typeface="Calibri"/>
            </a:endParaRPr>
          </a:p>
          <a:p>
            <a:pPr marL="0" marR="0" lvl="0" indent="0" algn="l" rtl="0">
              <a:lnSpc>
                <a:spcPct val="80000"/>
              </a:lnSpc>
              <a:spcBef>
                <a:spcPts val="0"/>
              </a:spcBef>
              <a:spcAft>
                <a:spcPts val="0"/>
              </a:spcAft>
              <a:buClr>
                <a:srgbClr val="000000"/>
              </a:buClr>
              <a:buSzPts val="2768"/>
              <a:buFont typeface="Arial"/>
              <a:buNone/>
            </a:pPr>
            <a:endParaRPr sz="2768" b="0" i="0" u="none" strike="noStrike" cap="none" dirty="0">
              <a:solidFill>
                <a:srgbClr val="7030A0"/>
              </a:solidFill>
              <a:ea typeface="Calibri"/>
              <a:cs typeface="Calibri"/>
              <a:sym typeface="Calibri"/>
            </a:endParaRPr>
          </a:p>
          <a:p>
            <a:pPr marL="457200" marR="0" lvl="0" indent="-457200" algn="l" rtl="0">
              <a:lnSpc>
                <a:spcPct val="80000"/>
              </a:lnSpc>
              <a:spcBef>
                <a:spcPts val="0"/>
              </a:spcBef>
              <a:spcAft>
                <a:spcPts val="0"/>
              </a:spcAft>
              <a:buClr>
                <a:srgbClr val="000000"/>
              </a:buClr>
              <a:buSzPts val="2768"/>
              <a:buFont typeface="Arial" panose="020B0604020202020204" pitchFamily="34" charset="0"/>
              <a:buChar char="•"/>
            </a:pPr>
            <a:r>
              <a:rPr lang="en-US" sz="2768" i="0" u="none" strike="noStrike" cap="none" dirty="0">
                <a:solidFill>
                  <a:srgbClr val="7030A0"/>
                </a:solidFill>
                <a:ea typeface="Arial"/>
                <a:cs typeface="Arial"/>
                <a:sym typeface="Arial"/>
              </a:rPr>
              <a:t>To include clauses in public contracts and agreements on the management of food-related services to prevent food losses and waste.</a:t>
            </a:r>
            <a:endParaRPr sz="2768" i="0" u="none" strike="noStrike" cap="none" dirty="0">
              <a:solidFill>
                <a:srgbClr val="7030A0"/>
              </a:solidFill>
              <a:ea typeface="Calibri"/>
              <a:cs typeface="Calibri"/>
              <a:sym typeface="Calibri"/>
            </a:endParaRPr>
          </a:p>
          <a:p>
            <a:pPr marL="457200" marR="0" lvl="0" indent="-457200" algn="l" rtl="0">
              <a:lnSpc>
                <a:spcPct val="80000"/>
              </a:lnSpc>
              <a:spcBef>
                <a:spcPts val="0"/>
              </a:spcBef>
              <a:spcAft>
                <a:spcPts val="0"/>
              </a:spcAft>
              <a:buClr>
                <a:srgbClr val="000000"/>
              </a:buClr>
              <a:buSzPts val="2768"/>
              <a:buFont typeface="Arial" panose="020B0604020202020204" pitchFamily="34" charset="0"/>
              <a:buChar char="•"/>
            </a:pPr>
            <a:r>
              <a:rPr lang="en-US" sz="2768" i="0" u="none" strike="noStrike" cap="none" dirty="0">
                <a:solidFill>
                  <a:srgbClr val="7030A0"/>
                </a:solidFill>
                <a:ea typeface="Arial"/>
                <a:cs typeface="Arial"/>
                <a:sym typeface="Arial"/>
              </a:rPr>
              <a:t>To collect and </a:t>
            </a:r>
            <a:r>
              <a:rPr lang="en-US" sz="2768" i="0" u="none" strike="noStrike" cap="none" dirty="0" err="1">
                <a:solidFill>
                  <a:srgbClr val="7030A0"/>
                </a:solidFill>
                <a:ea typeface="Arial"/>
                <a:cs typeface="Arial"/>
                <a:sym typeface="Arial"/>
              </a:rPr>
              <a:t>analyse</a:t>
            </a:r>
            <a:r>
              <a:rPr lang="en-US" sz="2768" i="0" u="none" strike="noStrike" cap="none" dirty="0">
                <a:solidFill>
                  <a:srgbClr val="7030A0"/>
                </a:solidFill>
                <a:ea typeface="Arial"/>
                <a:cs typeface="Arial"/>
                <a:sym typeface="Arial"/>
              </a:rPr>
              <a:t> data on food losses and waste, and to draft a strategic food loss and waste prevention plan</a:t>
            </a:r>
            <a:r>
              <a:rPr lang="en-US" sz="2768" b="1" i="0" u="none" strike="noStrike" cap="none" dirty="0">
                <a:solidFill>
                  <a:srgbClr val="7030A0"/>
                </a:solidFill>
                <a:ea typeface="Arial"/>
                <a:cs typeface="Arial"/>
                <a:sym typeface="Arial"/>
              </a:rPr>
              <a:t>.</a:t>
            </a:r>
            <a:endParaRPr sz="2768" b="0" i="0" u="none" strike="noStrike" cap="none" dirty="0">
              <a:solidFill>
                <a:srgbClr val="7030A0"/>
              </a:solidFill>
              <a:ea typeface="Calibri"/>
              <a:cs typeface="Calibri"/>
              <a:sym typeface="Calibri"/>
            </a:endParaRPr>
          </a:p>
          <a:p>
            <a:pPr marL="0" marR="0" lvl="0" indent="0" algn="l" rtl="0">
              <a:lnSpc>
                <a:spcPct val="80000"/>
              </a:lnSpc>
              <a:spcBef>
                <a:spcPts val="0"/>
              </a:spcBef>
              <a:spcAft>
                <a:spcPts val="0"/>
              </a:spcAft>
              <a:buClr>
                <a:srgbClr val="000000"/>
              </a:buClr>
              <a:buSzPts val="2768"/>
              <a:buFont typeface="Arial"/>
              <a:buNone/>
            </a:pPr>
            <a:endParaRPr sz="2768" b="0" i="0" u="none" strike="noStrike" cap="none" dirty="0">
              <a:solidFill>
                <a:srgbClr val="7030A0"/>
              </a:solidFill>
              <a:ea typeface="Calibri"/>
              <a:cs typeface="Calibri"/>
              <a:sym typeface="Calibri"/>
            </a:endParaRPr>
          </a:p>
          <a:p>
            <a:pPr marL="0" marR="0" lvl="0" indent="0" algn="l" rtl="0">
              <a:lnSpc>
                <a:spcPct val="80000"/>
              </a:lnSpc>
              <a:spcBef>
                <a:spcPts val="0"/>
              </a:spcBef>
              <a:spcAft>
                <a:spcPts val="0"/>
              </a:spcAft>
              <a:buClr>
                <a:srgbClr val="000000"/>
              </a:buClr>
              <a:buSzPts val="2768"/>
              <a:buFont typeface="Arial"/>
              <a:buNone/>
            </a:pPr>
            <a:r>
              <a:rPr lang="en-US" sz="2768" i="0" u="none" strike="noStrike" cap="none" dirty="0">
                <a:solidFill>
                  <a:srgbClr val="7030A0"/>
                </a:solidFill>
                <a:ea typeface="Arial"/>
                <a:cs typeface="Arial"/>
                <a:sym typeface="Arial"/>
              </a:rPr>
              <a:t>The Government, with the cooperation of the Catalan Food Council, is also obliged to draft a Strategic Plan.</a:t>
            </a:r>
            <a:endParaRPr sz="2768" i="0" u="none" strike="noStrike" cap="none" dirty="0">
              <a:solidFill>
                <a:srgbClr val="7030A0"/>
              </a:solidFill>
              <a:ea typeface="Calibri"/>
              <a:cs typeface="Calibri"/>
              <a:sym typeface="Calibri"/>
            </a:endParaRPr>
          </a:p>
        </p:txBody>
      </p:sp>
    </p:spTree>
    <p:extLst>
      <p:ext uri="{BB962C8B-B14F-4D97-AF65-F5344CB8AC3E}">
        <p14:creationId xmlns:p14="http://schemas.microsoft.com/office/powerpoint/2010/main" val="8415032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9" name="Google Shape;589;p42"/>
          <p:cNvSpPr txBox="1"/>
          <p:nvPr/>
        </p:nvSpPr>
        <p:spPr>
          <a:xfrm>
            <a:off x="305220" y="269671"/>
            <a:ext cx="7156074" cy="557038"/>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000"/>
              <a:buFont typeface="Calibri"/>
              <a:buNone/>
            </a:pPr>
            <a:r>
              <a:rPr lang="en-US" sz="4000" b="1" i="0" u="none" strike="noStrike" cap="none" dirty="0">
                <a:solidFill>
                  <a:schemeClr val="dk1"/>
                </a:solidFill>
                <a:latin typeface="Calibri"/>
                <a:ea typeface="Calibri"/>
                <a:cs typeface="Calibri"/>
                <a:sym typeface="Calibri"/>
              </a:rPr>
              <a:t>Time to watch a Video Clip </a:t>
            </a:r>
            <a:endParaRPr sz="4000" b="1" i="0" u="none" strike="noStrike" cap="none" dirty="0">
              <a:solidFill>
                <a:schemeClr val="dk1"/>
              </a:solidFill>
              <a:latin typeface="Calibri"/>
              <a:ea typeface="Calibri"/>
              <a:cs typeface="Calibri"/>
              <a:sym typeface="Calibri"/>
            </a:endParaRPr>
          </a:p>
        </p:txBody>
      </p:sp>
      <p:sp>
        <p:nvSpPr>
          <p:cNvPr id="592" name="Google Shape;592;p42"/>
          <p:cNvSpPr/>
          <p:nvPr/>
        </p:nvSpPr>
        <p:spPr>
          <a:xfrm>
            <a:off x="2590278" y="5258116"/>
            <a:ext cx="7011436" cy="40006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b="1" i="0" u="none" strike="noStrike" cap="none" dirty="0">
                <a:solidFill>
                  <a:srgbClr val="7030A0"/>
                </a:solidFill>
                <a:latin typeface="Arial"/>
                <a:ea typeface="Arial"/>
                <a:cs typeface="Arial"/>
                <a:sym typeface="Arial"/>
                <a:hlinkClick r:id="rId4">
                  <a:extLst>
                    <a:ext uri="{A12FA001-AC4F-418D-AE19-62706E023703}">
                      <ahyp:hlinkClr xmlns:ahyp="http://schemas.microsoft.com/office/drawing/2018/hyperlinkcolor" val="tx"/>
                    </a:ext>
                  </a:extLst>
                </a:hlinkClick>
              </a:rPr>
              <a:t>Paul </a:t>
            </a:r>
            <a:r>
              <a:rPr lang="en-US" sz="2000" b="1" i="0" u="none" strike="noStrike" cap="none" dirty="0" err="1">
                <a:solidFill>
                  <a:srgbClr val="7030A0"/>
                </a:solidFill>
                <a:latin typeface="Arial"/>
                <a:ea typeface="Arial"/>
                <a:cs typeface="Arial"/>
                <a:sym typeface="Arial"/>
                <a:hlinkClick r:id="rId4">
                  <a:extLst>
                    <a:ext uri="{A12FA001-AC4F-418D-AE19-62706E023703}">
                      <ahyp:hlinkClr xmlns:ahyp="http://schemas.microsoft.com/office/drawing/2018/hyperlinkcolor" val="tx"/>
                    </a:ext>
                  </a:extLst>
                </a:hlinkClick>
              </a:rPr>
              <a:t>Vanston</a:t>
            </a:r>
            <a:r>
              <a:rPr lang="en-US" sz="2000" b="1" i="0" u="none" strike="noStrike" cap="none" dirty="0">
                <a:solidFill>
                  <a:srgbClr val="7030A0"/>
                </a:solidFill>
                <a:latin typeface="Arial"/>
                <a:ea typeface="Arial"/>
                <a:cs typeface="Arial"/>
                <a:sym typeface="Arial"/>
                <a:hlinkClick r:id="rId4">
                  <a:extLst>
                    <a:ext uri="{A12FA001-AC4F-418D-AE19-62706E023703}">
                      <ahyp:hlinkClr xmlns:ahyp="http://schemas.microsoft.com/office/drawing/2018/hyperlinkcolor" val="tx"/>
                    </a:ext>
                  </a:extLst>
                </a:hlinkClick>
              </a:rPr>
              <a:t> on the Food Waste Recycling Action Plan</a:t>
            </a:r>
            <a:endParaRPr sz="1400" b="1" i="0" u="none" strike="noStrike" cap="none" dirty="0">
              <a:solidFill>
                <a:srgbClr val="7030A0"/>
              </a:solidFill>
              <a:latin typeface="Arial"/>
              <a:ea typeface="Arial"/>
              <a:cs typeface="Arial"/>
              <a:sym typeface="Arial"/>
            </a:endParaRPr>
          </a:p>
        </p:txBody>
      </p:sp>
      <p:pic>
        <p:nvPicPr>
          <p:cNvPr id="2" name="Online Media 1">
            <a:hlinkClick r:id="" action="ppaction://media"/>
            <a:extLst>
              <a:ext uri="{FF2B5EF4-FFF2-40B4-BE49-F238E27FC236}">
                <a16:creationId xmlns:a16="http://schemas.microsoft.com/office/drawing/2014/main" id="{770087B1-19C0-FCEB-7A64-A9FE3D06BCC2}"/>
              </a:ext>
            </a:extLst>
          </p:cNvPr>
          <p:cNvPicPr>
            <a:picLocks noRot="1" noChangeAspect="1"/>
          </p:cNvPicPr>
          <p:nvPr>
            <a:videoFile r:link="rId1"/>
          </p:nvPr>
        </p:nvPicPr>
        <p:blipFill>
          <a:blip r:embed="rId5"/>
          <a:stretch>
            <a:fillRect/>
          </a:stretch>
        </p:blipFill>
        <p:spPr>
          <a:xfrm>
            <a:off x="2961014" y="1371165"/>
            <a:ext cx="6269965" cy="3542530"/>
          </a:xfrm>
          <a:prstGeom prst="rect">
            <a:avLst/>
          </a:prstGeom>
          <a:ln w="76200">
            <a:solidFill>
              <a:srgbClr val="7030A0"/>
            </a:solidFill>
          </a:ln>
        </p:spPr>
      </p:pic>
    </p:spTree>
    <p:extLst>
      <p:ext uri="{BB962C8B-B14F-4D97-AF65-F5344CB8AC3E}">
        <p14:creationId xmlns:p14="http://schemas.microsoft.com/office/powerpoint/2010/main" val="2807046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8" name="Google Shape;608;p74"/>
          <p:cNvSpPr/>
          <p:nvPr/>
        </p:nvSpPr>
        <p:spPr>
          <a:xfrm>
            <a:off x="366115" y="-100208"/>
            <a:ext cx="843408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400" b="1" i="0" u="none" strike="noStrike" cap="none">
                <a:solidFill>
                  <a:srgbClr val="000000"/>
                </a:solidFill>
                <a:latin typeface="+mj-lt"/>
                <a:ea typeface="Arial"/>
                <a:cs typeface="Arial"/>
                <a:sym typeface="Arial"/>
              </a:rPr>
              <a:t>Conclusions</a:t>
            </a:r>
            <a:endParaRPr sz="4400" b="0" i="0" u="none" strike="noStrike" cap="none">
              <a:solidFill>
                <a:schemeClr val="dk1"/>
              </a:solidFill>
              <a:latin typeface="+mj-lt"/>
              <a:ea typeface="Calibri"/>
              <a:cs typeface="Calibri"/>
              <a:sym typeface="Calibri"/>
            </a:endParaRPr>
          </a:p>
        </p:txBody>
      </p:sp>
      <p:sp>
        <p:nvSpPr>
          <p:cNvPr id="609" name="Google Shape;609;p74"/>
          <p:cNvSpPr/>
          <p:nvPr/>
        </p:nvSpPr>
        <p:spPr>
          <a:xfrm>
            <a:off x="903102" y="1262392"/>
            <a:ext cx="10295166" cy="4034880"/>
          </a:xfrm>
          <a:prstGeom prst="rect">
            <a:avLst/>
          </a:prstGeom>
          <a:noFill/>
          <a:ln>
            <a:noFill/>
          </a:ln>
        </p:spPr>
        <p:txBody>
          <a:bodyPr spcFirstLastPara="1" wrap="square" lIns="91425" tIns="45700" rIns="91425" bIns="45700" anchor="t" anchorCtr="0">
            <a:normAutofit/>
          </a:bodyPr>
          <a:lstStyle/>
          <a:p>
            <a:pPr marL="360" marR="0" lvl="0" indent="0" algn="l" rtl="0">
              <a:lnSpc>
                <a:spcPct val="90000"/>
              </a:lnSpc>
              <a:spcBef>
                <a:spcPts val="0"/>
              </a:spcBef>
              <a:spcAft>
                <a:spcPts val="0"/>
              </a:spcAft>
              <a:buClr>
                <a:srgbClr val="000000"/>
              </a:buClr>
              <a:buSzPts val="2400"/>
              <a:buFont typeface="Arial"/>
              <a:buNone/>
            </a:pPr>
            <a:r>
              <a:rPr lang="en-US" sz="2400" b="1" i="0" u="none" strike="noStrike" cap="none" dirty="0">
                <a:solidFill>
                  <a:srgbClr val="7030A0"/>
                </a:solidFill>
                <a:ea typeface="Arial"/>
                <a:cs typeface="Arial"/>
                <a:sym typeface="Arial"/>
              </a:rPr>
              <a:t>Congratulations, You just learned some important issues:</a:t>
            </a:r>
            <a:endParaRPr sz="2400" b="0" i="0" u="none" strike="noStrike" cap="none" dirty="0">
              <a:solidFill>
                <a:srgbClr val="7030A0"/>
              </a:solidFill>
              <a:ea typeface="Arial"/>
              <a:cs typeface="Arial"/>
              <a:sym typeface="Arial"/>
            </a:endParaRPr>
          </a:p>
          <a:p>
            <a:pPr marL="360" marR="0" lvl="0" indent="0" algn="l" rtl="0">
              <a:lnSpc>
                <a:spcPct val="90000"/>
              </a:lnSpc>
              <a:spcBef>
                <a:spcPts val="0"/>
              </a:spcBef>
              <a:spcAft>
                <a:spcPts val="0"/>
              </a:spcAft>
              <a:buClr>
                <a:srgbClr val="000000"/>
              </a:buClr>
              <a:buSzPts val="2400"/>
              <a:buFont typeface="Arial"/>
              <a:buNone/>
            </a:pPr>
            <a:endParaRPr sz="2400" b="1" i="0" u="none" strike="noStrike" cap="none" dirty="0">
              <a:solidFill>
                <a:srgbClr val="7030A0"/>
              </a:solidFill>
              <a:ea typeface="Arial"/>
              <a:cs typeface="Arial"/>
              <a:sym typeface="Arial"/>
            </a:endParaRPr>
          </a:p>
          <a:p>
            <a:pPr marL="343260" marR="0" lvl="0" indent="-342900" algn="l" rtl="0">
              <a:lnSpc>
                <a:spcPct val="114000"/>
              </a:lnSpc>
              <a:spcBef>
                <a:spcPts val="0"/>
              </a:spcBef>
              <a:spcAft>
                <a:spcPts val="0"/>
              </a:spcAft>
              <a:buClr>
                <a:srgbClr val="7F7F7F"/>
              </a:buClr>
              <a:buSzPts val="2000"/>
              <a:buFont typeface="Arial"/>
              <a:buChar char="-"/>
            </a:pPr>
            <a:r>
              <a:rPr lang="en-US" sz="2400" b="0" i="0" u="none" strike="noStrike" cap="none" dirty="0">
                <a:solidFill>
                  <a:srgbClr val="7030A0"/>
                </a:solidFill>
                <a:ea typeface="Arial"/>
                <a:cs typeface="Arial"/>
                <a:sym typeface="Arial"/>
              </a:rPr>
              <a:t>The city and urban area as food generators </a:t>
            </a:r>
            <a:endParaRPr sz="2400" b="0" i="0" u="none" strike="noStrike" cap="none" dirty="0">
              <a:solidFill>
                <a:srgbClr val="7030A0"/>
              </a:solidFill>
              <a:ea typeface="Arial"/>
              <a:cs typeface="Arial"/>
              <a:sym typeface="Arial"/>
            </a:endParaRPr>
          </a:p>
          <a:p>
            <a:pPr marL="343260" marR="0" lvl="0" indent="-342900" algn="l" rtl="0">
              <a:lnSpc>
                <a:spcPct val="114000"/>
              </a:lnSpc>
              <a:spcBef>
                <a:spcPts val="0"/>
              </a:spcBef>
              <a:spcAft>
                <a:spcPts val="0"/>
              </a:spcAft>
              <a:buClr>
                <a:srgbClr val="7F7F7F"/>
              </a:buClr>
              <a:buSzPts val="2000"/>
              <a:buFont typeface="Arial"/>
              <a:buChar char="-"/>
            </a:pPr>
            <a:r>
              <a:rPr lang="en-US" sz="2400" b="0" i="0" u="none" strike="noStrike" cap="none" dirty="0">
                <a:solidFill>
                  <a:srgbClr val="7030A0"/>
                </a:solidFill>
                <a:ea typeface="Arial"/>
                <a:cs typeface="Arial"/>
                <a:sym typeface="Arial"/>
              </a:rPr>
              <a:t>The urban paradox </a:t>
            </a:r>
            <a:endParaRPr sz="1400" b="0" i="0" u="none" strike="noStrike" cap="none" dirty="0">
              <a:solidFill>
                <a:srgbClr val="7030A0"/>
              </a:solidFill>
              <a:ea typeface="Arial"/>
              <a:cs typeface="Arial"/>
              <a:sym typeface="Arial"/>
            </a:endParaRPr>
          </a:p>
          <a:p>
            <a:pPr marL="343260" marR="0" lvl="0" indent="-342900" algn="l" rtl="0">
              <a:lnSpc>
                <a:spcPct val="114000"/>
              </a:lnSpc>
              <a:spcBef>
                <a:spcPts val="0"/>
              </a:spcBef>
              <a:spcAft>
                <a:spcPts val="0"/>
              </a:spcAft>
              <a:buClr>
                <a:srgbClr val="7F7F7F"/>
              </a:buClr>
              <a:buSzPts val="2000"/>
              <a:buFont typeface="Arial"/>
              <a:buChar char="-"/>
            </a:pPr>
            <a:r>
              <a:rPr lang="en-US" sz="2400" b="0" i="0" u="none" strike="noStrike" cap="none" dirty="0">
                <a:solidFill>
                  <a:srgbClr val="7030A0"/>
                </a:solidFill>
                <a:ea typeface="Arial"/>
                <a:cs typeface="Arial"/>
                <a:sym typeface="Arial"/>
              </a:rPr>
              <a:t>Food loss vs food waste </a:t>
            </a:r>
            <a:endParaRPr sz="1400" b="0" i="0" u="none" strike="noStrike" cap="none" dirty="0">
              <a:solidFill>
                <a:srgbClr val="7030A0"/>
              </a:solidFill>
              <a:ea typeface="Arial"/>
              <a:cs typeface="Arial"/>
              <a:sym typeface="Arial"/>
            </a:endParaRPr>
          </a:p>
          <a:p>
            <a:pPr marL="343260" marR="0" lvl="0" indent="-342900" algn="l" rtl="0">
              <a:lnSpc>
                <a:spcPct val="114000"/>
              </a:lnSpc>
              <a:spcBef>
                <a:spcPts val="0"/>
              </a:spcBef>
              <a:spcAft>
                <a:spcPts val="0"/>
              </a:spcAft>
              <a:buClr>
                <a:srgbClr val="7F7F7F"/>
              </a:buClr>
              <a:buSzPts val="2000"/>
              <a:buFont typeface="Arial"/>
              <a:buChar char="-"/>
            </a:pPr>
            <a:r>
              <a:rPr lang="en-US" sz="2400" b="0" i="0" u="none" strike="noStrike" cap="none" dirty="0">
                <a:solidFill>
                  <a:srgbClr val="7030A0"/>
                </a:solidFill>
                <a:ea typeface="Arial"/>
                <a:cs typeface="Arial"/>
                <a:sym typeface="Arial"/>
              </a:rPr>
              <a:t>Food waste –  hospitality sector and cost sectors </a:t>
            </a:r>
            <a:endParaRPr sz="1400" b="0" i="0" u="none" strike="noStrike" cap="none" dirty="0">
              <a:solidFill>
                <a:srgbClr val="7030A0"/>
              </a:solidFill>
              <a:ea typeface="Arial"/>
              <a:cs typeface="Arial"/>
              <a:sym typeface="Arial"/>
            </a:endParaRPr>
          </a:p>
          <a:p>
            <a:pPr marL="343260" marR="0" lvl="0" indent="-342900" algn="l" rtl="0">
              <a:lnSpc>
                <a:spcPct val="114000"/>
              </a:lnSpc>
              <a:spcBef>
                <a:spcPts val="0"/>
              </a:spcBef>
              <a:spcAft>
                <a:spcPts val="0"/>
              </a:spcAft>
              <a:buClr>
                <a:srgbClr val="7F7F7F"/>
              </a:buClr>
              <a:buSzPts val="2000"/>
              <a:buFont typeface="Arial"/>
              <a:buChar char="-"/>
            </a:pPr>
            <a:r>
              <a:rPr lang="en-US" sz="2400" b="0" i="0" u="none" strike="noStrike" cap="none" dirty="0">
                <a:solidFill>
                  <a:srgbClr val="7030A0"/>
                </a:solidFill>
                <a:ea typeface="Arial"/>
                <a:cs typeface="Arial"/>
                <a:sym typeface="Arial"/>
              </a:rPr>
              <a:t>How to design a simple waste prevention plan (WPP) for your restaurant </a:t>
            </a:r>
            <a:endParaRPr sz="1400" b="0" i="0" u="none" strike="noStrike" cap="none" dirty="0">
              <a:solidFill>
                <a:srgbClr val="7030A0"/>
              </a:solidFill>
              <a:ea typeface="Arial"/>
              <a:cs typeface="Arial"/>
              <a:sym typeface="Arial"/>
            </a:endParaRPr>
          </a:p>
          <a:p>
            <a:pPr marL="343260" marR="0" lvl="0" indent="-215900" algn="l" rtl="0">
              <a:lnSpc>
                <a:spcPct val="114000"/>
              </a:lnSpc>
              <a:spcBef>
                <a:spcPts val="0"/>
              </a:spcBef>
              <a:spcAft>
                <a:spcPts val="0"/>
              </a:spcAft>
              <a:buClr>
                <a:srgbClr val="7F7F7F"/>
              </a:buClr>
              <a:buSzPts val="2000"/>
              <a:buFont typeface="Arial"/>
              <a:buNone/>
            </a:pPr>
            <a:endParaRPr sz="2000" b="1" i="0" u="none" strike="noStrike" cap="none" dirty="0">
              <a:solidFill>
                <a:srgbClr val="7030A0"/>
              </a:solidFill>
              <a:ea typeface="Arial"/>
              <a:cs typeface="Arial"/>
              <a:sym typeface="Arial"/>
            </a:endParaRPr>
          </a:p>
          <a:p>
            <a:pPr marL="343260" marR="0" lvl="0" indent="-215900" algn="l" rtl="0">
              <a:lnSpc>
                <a:spcPct val="114000"/>
              </a:lnSpc>
              <a:spcBef>
                <a:spcPts val="0"/>
              </a:spcBef>
              <a:spcAft>
                <a:spcPts val="0"/>
              </a:spcAft>
              <a:buClr>
                <a:srgbClr val="7F7F7F"/>
              </a:buClr>
              <a:buSzPts val="2000"/>
              <a:buFont typeface="Arial"/>
              <a:buNone/>
            </a:pPr>
            <a:endParaRPr sz="2000" b="1" i="0" u="none" strike="noStrike" cap="none" dirty="0">
              <a:solidFill>
                <a:srgbClr val="7030A0"/>
              </a:solidFill>
              <a:ea typeface="Arial"/>
              <a:cs typeface="Arial"/>
              <a:sym typeface="Arial"/>
            </a:endParaRPr>
          </a:p>
          <a:p>
            <a:pPr marL="343260" marR="0" lvl="0" indent="-215900" algn="l" rtl="0">
              <a:lnSpc>
                <a:spcPct val="114000"/>
              </a:lnSpc>
              <a:spcBef>
                <a:spcPts val="0"/>
              </a:spcBef>
              <a:spcAft>
                <a:spcPts val="0"/>
              </a:spcAft>
              <a:buClr>
                <a:srgbClr val="7F7F7F"/>
              </a:buClr>
              <a:buSzPts val="2000"/>
              <a:buFont typeface="Arial"/>
              <a:buNone/>
            </a:pPr>
            <a:endParaRPr sz="2000" b="1" i="0" u="none" strike="noStrike" cap="none" dirty="0">
              <a:solidFill>
                <a:srgbClr val="7030A0"/>
              </a:solidFill>
              <a:ea typeface="Arial"/>
              <a:cs typeface="Arial"/>
              <a:sym typeface="Arial"/>
            </a:endParaRPr>
          </a:p>
          <a:p>
            <a:pPr marL="343260" marR="0" lvl="0" indent="-215900" algn="l" rtl="0">
              <a:lnSpc>
                <a:spcPct val="90000"/>
              </a:lnSpc>
              <a:spcBef>
                <a:spcPts val="0"/>
              </a:spcBef>
              <a:spcAft>
                <a:spcPts val="0"/>
              </a:spcAft>
              <a:buClr>
                <a:srgbClr val="7F7F7F"/>
              </a:buClr>
              <a:buSzPts val="2000"/>
              <a:buFont typeface="Arial"/>
              <a:buNone/>
            </a:pPr>
            <a:endParaRPr sz="1400" b="0" i="0" u="none" strike="noStrike" cap="none" dirty="0">
              <a:solidFill>
                <a:srgbClr val="7030A0"/>
              </a:solidFill>
              <a:ea typeface="Arial"/>
              <a:cs typeface="Arial"/>
              <a:sym typeface="Arial"/>
            </a:endParaRPr>
          </a:p>
          <a:p>
            <a:pPr marL="343260" marR="0" lvl="0" indent="-215900" algn="l" rtl="0">
              <a:lnSpc>
                <a:spcPct val="90000"/>
              </a:lnSpc>
              <a:spcBef>
                <a:spcPts val="0"/>
              </a:spcBef>
              <a:spcAft>
                <a:spcPts val="0"/>
              </a:spcAft>
              <a:buClr>
                <a:srgbClr val="7F7F7F"/>
              </a:buClr>
              <a:buSzPts val="2000"/>
              <a:buFont typeface="Arial"/>
              <a:buNone/>
            </a:pPr>
            <a:endParaRPr sz="2000" b="1" i="0" u="none" strike="noStrike" cap="none" dirty="0">
              <a:solidFill>
                <a:srgbClr val="7030A0"/>
              </a:solidFill>
              <a:ea typeface="Arial"/>
              <a:cs typeface="Arial"/>
              <a:sym typeface="Arial"/>
            </a:endParaRPr>
          </a:p>
          <a:p>
            <a:pPr marL="343260" marR="0" lvl="0" indent="-215900" algn="l" rtl="0">
              <a:lnSpc>
                <a:spcPct val="90000"/>
              </a:lnSpc>
              <a:spcBef>
                <a:spcPts val="0"/>
              </a:spcBef>
              <a:spcAft>
                <a:spcPts val="0"/>
              </a:spcAft>
              <a:buClr>
                <a:srgbClr val="7F7F7F"/>
              </a:buClr>
              <a:buSzPts val="2000"/>
              <a:buFont typeface="Arial"/>
              <a:buNone/>
            </a:pPr>
            <a:endParaRPr sz="2000" b="1" i="0" u="none" strike="noStrike" cap="none" dirty="0">
              <a:solidFill>
                <a:srgbClr val="7030A0"/>
              </a:solidFill>
              <a:ea typeface="Arial"/>
              <a:cs typeface="Arial"/>
              <a:sym typeface="Arial"/>
            </a:endParaRPr>
          </a:p>
          <a:p>
            <a:pPr marL="343260" marR="0" lvl="0" indent="-215900" algn="l" rtl="0">
              <a:lnSpc>
                <a:spcPct val="90000"/>
              </a:lnSpc>
              <a:spcBef>
                <a:spcPts val="0"/>
              </a:spcBef>
              <a:spcAft>
                <a:spcPts val="0"/>
              </a:spcAft>
              <a:buClr>
                <a:srgbClr val="7F7F7F"/>
              </a:buClr>
              <a:buSzPts val="2000"/>
              <a:buFont typeface="Arial"/>
              <a:buNone/>
            </a:pPr>
            <a:endParaRPr sz="2000" b="0" i="0" u="none" strike="noStrike" cap="none" dirty="0">
              <a:solidFill>
                <a:srgbClr val="7030A0"/>
              </a:solidFill>
              <a:ea typeface="Calibri"/>
              <a:cs typeface="Calibri"/>
              <a:sym typeface="Calibri"/>
            </a:endParaRPr>
          </a:p>
        </p:txBody>
      </p:sp>
    </p:spTree>
    <p:extLst>
      <p:ext uri="{BB962C8B-B14F-4D97-AF65-F5344CB8AC3E}">
        <p14:creationId xmlns:p14="http://schemas.microsoft.com/office/powerpoint/2010/main" val="17527583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97B6B-5953-559E-2EE1-3AF0582892CC}"/>
              </a:ext>
            </a:extLst>
          </p:cNvPr>
          <p:cNvSpPr>
            <a:spLocks noGrp="1"/>
          </p:cNvSpPr>
          <p:nvPr>
            <p:ph type="ctrTitle"/>
          </p:nvPr>
        </p:nvSpPr>
        <p:spPr>
          <a:xfrm>
            <a:off x="457200" y="2372014"/>
            <a:ext cx="11277600" cy="1056986"/>
          </a:xfrm>
        </p:spPr>
        <p:txBody>
          <a:bodyPr/>
          <a:lstStyle/>
          <a:p>
            <a:r>
              <a:rPr lang="en-US" dirty="0"/>
              <a:t>Circular Economy Training in the Food Service Sector</a:t>
            </a:r>
          </a:p>
        </p:txBody>
      </p:sp>
      <p:sp>
        <p:nvSpPr>
          <p:cNvPr id="3" name="Subtitle 2">
            <a:extLst>
              <a:ext uri="{FF2B5EF4-FFF2-40B4-BE49-F238E27FC236}">
                <a16:creationId xmlns:a16="http://schemas.microsoft.com/office/drawing/2014/main" id="{B8CFEAFE-43D3-7C63-CED0-511C560C9567}"/>
              </a:ext>
            </a:extLst>
          </p:cNvPr>
          <p:cNvSpPr>
            <a:spLocks noGrp="1"/>
          </p:cNvSpPr>
          <p:nvPr>
            <p:ph type="subTitle" idx="1"/>
          </p:nvPr>
        </p:nvSpPr>
        <p:spPr/>
        <p:txBody>
          <a:bodyPr/>
          <a:lstStyle/>
          <a:p>
            <a:r>
              <a:rPr lang="en-US" dirty="0"/>
              <a:t>Module 5.3 - Consumer </a:t>
            </a:r>
            <a:r>
              <a:rPr lang="en-US" dirty="0" err="1"/>
              <a:t>behaviour</a:t>
            </a:r>
            <a:r>
              <a:rPr lang="en-US" dirty="0"/>
              <a:t>, CSR and new business models </a:t>
            </a:r>
          </a:p>
          <a:p>
            <a:endParaRPr lang="en-US" dirty="0"/>
          </a:p>
        </p:txBody>
      </p:sp>
    </p:spTree>
    <p:extLst>
      <p:ext uri="{BB962C8B-B14F-4D97-AF65-F5344CB8AC3E}">
        <p14:creationId xmlns:p14="http://schemas.microsoft.com/office/powerpoint/2010/main" val="6999418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6" name="Google Shape;306;p52"/>
          <p:cNvSpPr/>
          <p:nvPr/>
        </p:nvSpPr>
        <p:spPr>
          <a:xfrm>
            <a:off x="105781" y="-81503"/>
            <a:ext cx="843408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800" i="0" u="none" strike="noStrike" cap="none" dirty="0">
                <a:solidFill>
                  <a:srgbClr val="000000"/>
                </a:solidFill>
                <a:latin typeface="+mj-lt"/>
                <a:ea typeface="Arial"/>
                <a:cs typeface="Arial"/>
                <a:sym typeface="Arial"/>
              </a:rPr>
              <a:t>Unit Contents</a:t>
            </a:r>
            <a:endParaRPr sz="4800" i="0" u="none" strike="noStrike" cap="none" dirty="0">
              <a:solidFill>
                <a:schemeClr val="dk1"/>
              </a:solidFill>
              <a:latin typeface="+mj-lt"/>
              <a:ea typeface="Calibri"/>
              <a:cs typeface="Calibri"/>
              <a:sym typeface="Calibri"/>
            </a:endParaRPr>
          </a:p>
        </p:txBody>
      </p:sp>
      <p:sp>
        <p:nvSpPr>
          <p:cNvPr id="307" name="Google Shape;307;p52"/>
          <p:cNvSpPr/>
          <p:nvPr/>
        </p:nvSpPr>
        <p:spPr>
          <a:xfrm>
            <a:off x="695026" y="1576482"/>
            <a:ext cx="10904075" cy="3705036"/>
          </a:xfrm>
          <a:prstGeom prst="roundRect">
            <a:avLst>
              <a:gd name="adj" fmla="val 16667"/>
            </a:avLst>
          </a:prstGeom>
          <a:solidFill>
            <a:schemeClr val="accent1">
              <a:alpha val="81176"/>
            </a:schemeClr>
          </a:solidFill>
          <a:ln w="12600" cap="flat" cmpd="sng">
            <a:solidFill>
              <a:srgbClr val="809C4E"/>
            </a:solidFill>
            <a:prstDash val="solid"/>
            <a:miter lim="8000"/>
            <a:headEnd type="none" w="sm" len="sm"/>
            <a:tailEnd type="none" w="sm" len="sm"/>
          </a:ln>
        </p:spPr>
        <p:txBody>
          <a:bodyPr spcFirstLastPara="1" wrap="square" lIns="91425" tIns="45700" rIns="91425" bIns="45700" anchor="ctr" anchorCtr="0">
            <a:noAutofit/>
          </a:bodyPr>
          <a:lstStyle/>
          <a:p>
            <a:pPr marL="285840" marR="0" lvl="0" indent="-285840" algn="l" rtl="0">
              <a:lnSpc>
                <a:spcPct val="100000"/>
              </a:lnSpc>
              <a:spcBef>
                <a:spcPts val="0"/>
              </a:spcBef>
              <a:spcAft>
                <a:spcPts val="0"/>
              </a:spcAft>
              <a:buClr>
                <a:srgbClr val="000000"/>
              </a:buClr>
              <a:buSzPts val="2800"/>
              <a:buFont typeface="Arial"/>
              <a:buChar char="•"/>
            </a:pPr>
            <a:r>
              <a:rPr lang="en-US" sz="2800" b="1" i="0" u="none" strike="noStrike" cap="none">
                <a:solidFill>
                  <a:schemeClr val="bg1"/>
                </a:solidFill>
                <a:ea typeface="Arial"/>
                <a:cs typeface="Arial"/>
                <a:sym typeface="Arial"/>
              </a:rPr>
              <a:t>Topic 1- What is food culture &amp; customer behaviour ?</a:t>
            </a:r>
            <a:endParaRPr sz="2800" b="0" i="0" u="none" strike="noStrike" cap="none">
              <a:solidFill>
                <a:schemeClr val="bg1"/>
              </a:solidFill>
              <a:ea typeface="Calibri"/>
              <a:cs typeface="Calibri"/>
              <a:sym typeface="Calibri"/>
            </a:endParaRPr>
          </a:p>
          <a:p>
            <a:pPr marL="285840" marR="0" lvl="0" indent="-285840" algn="l" rtl="0">
              <a:lnSpc>
                <a:spcPct val="100000"/>
              </a:lnSpc>
              <a:spcBef>
                <a:spcPts val="0"/>
              </a:spcBef>
              <a:spcAft>
                <a:spcPts val="0"/>
              </a:spcAft>
              <a:buClr>
                <a:srgbClr val="000000"/>
              </a:buClr>
              <a:buSzPts val="2800"/>
              <a:buFont typeface="Arial"/>
              <a:buChar char="•"/>
            </a:pPr>
            <a:r>
              <a:rPr lang="en-US" sz="2800" b="1" i="0" u="none" strike="noStrike" cap="none">
                <a:solidFill>
                  <a:schemeClr val="bg1"/>
                </a:solidFill>
                <a:ea typeface="Arial"/>
                <a:cs typeface="Arial"/>
                <a:sym typeface="Arial"/>
              </a:rPr>
              <a:t>Topic 2 - CSR in HaFS</a:t>
            </a:r>
            <a:endParaRPr sz="2800" b="0" i="0" u="none" strike="noStrike" cap="none">
              <a:solidFill>
                <a:schemeClr val="bg1"/>
              </a:solidFill>
              <a:ea typeface="Calibri"/>
              <a:cs typeface="Calibri"/>
              <a:sym typeface="Calibri"/>
            </a:endParaRPr>
          </a:p>
          <a:p>
            <a:pPr marL="285840" marR="0" lvl="0" indent="-285840" algn="l" rtl="0">
              <a:lnSpc>
                <a:spcPct val="100000"/>
              </a:lnSpc>
              <a:spcBef>
                <a:spcPts val="0"/>
              </a:spcBef>
              <a:spcAft>
                <a:spcPts val="0"/>
              </a:spcAft>
              <a:buClr>
                <a:srgbClr val="000000"/>
              </a:buClr>
              <a:buSzPts val="2800"/>
              <a:buFont typeface="Arial"/>
              <a:buChar char="•"/>
            </a:pPr>
            <a:r>
              <a:rPr lang="en-US" sz="2800" b="1" i="0" u="none" strike="noStrike" cap="none">
                <a:solidFill>
                  <a:schemeClr val="bg1"/>
                </a:solidFill>
                <a:ea typeface="Arial"/>
                <a:cs typeface="Arial"/>
                <a:sym typeface="Arial"/>
              </a:rPr>
              <a:t>Topic 3 – CSR business models </a:t>
            </a:r>
            <a:endParaRPr sz="2800" b="0" i="0" u="none" strike="noStrike" cap="none">
              <a:solidFill>
                <a:schemeClr val="bg1"/>
              </a:solidFill>
              <a:ea typeface="Calibri"/>
              <a:cs typeface="Calibri"/>
              <a:sym typeface="Calibri"/>
            </a:endParaRPr>
          </a:p>
        </p:txBody>
      </p:sp>
    </p:spTree>
    <p:extLst>
      <p:ext uri="{BB962C8B-B14F-4D97-AF65-F5344CB8AC3E}">
        <p14:creationId xmlns:p14="http://schemas.microsoft.com/office/powerpoint/2010/main" val="2148120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88776-CB19-001B-FD76-5D05CD8E3FBC}"/>
              </a:ext>
            </a:extLst>
          </p:cNvPr>
          <p:cNvSpPr>
            <a:spLocks noGrp="1"/>
          </p:cNvSpPr>
          <p:nvPr>
            <p:ph type="title"/>
          </p:nvPr>
        </p:nvSpPr>
        <p:spPr>
          <a:xfrm>
            <a:off x="109728" y="56093"/>
            <a:ext cx="11618976" cy="744007"/>
          </a:xfrm>
        </p:spPr>
        <p:txBody>
          <a:bodyPr>
            <a:normAutofit fontScale="90000"/>
          </a:bodyPr>
          <a:lstStyle/>
          <a:p>
            <a:r>
              <a:rPr lang="en-US" dirty="0"/>
              <a:t>Legislation state of the art in preventing food waste</a:t>
            </a:r>
          </a:p>
        </p:txBody>
      </p:sp>
      <p:sp>
        <p:nvSpPr>
          <p:cNvPr id="3" name="Content Placeholder 2">
            <a:extLst>
              <a:ext uri="{FF2B5EF4-FFF2-40B4-BE49-F238E27FC236}">
                <a16:creationId xmlns:a16="http://schemas.microsoft.com/office/drawing/2014/main" id="{1A1D574A-1ADF-4676-FDFF-BC2E86811BF2}"/>
              </a:ext>
            </a:extLst>
          </p:cNvPr>
          <p:cNvSpPr>
            <a:spLocks noGrp="1"/>
          </p:cNvSpPr>
          <p:nvPr>
            <p:ph idx="1"/>
          </p:nvPr>
        </p:nvSpPr>
        <p:spPr/>
        <p:txBody>
          <a:bodyPr>
            <a:normAutofit fontScale="85000" lnSpcReduction="20000"/>
          </a:bodyPr>
          <a:lstStyle/>
          <a:p>
            <a:r>
              <a:rPr lang="en-US" dirty="0"/>
              <a:t>25/09/2015 -  the UN General Assembly adopted a global sustainable development framework: the 2030 Agenda for Sustainable Development (the ‘2030 Agenda’). </a:t>
            </a:r>
          </a:p>
          <a:p>
            <a:pPr lvl="1"/>
            <a:r>
              <a:rPr lang="en-US" dirty="0"/>
              <a:t>Covering the 3 pillars of sustainability: </a:t>
            </a:r>
            <a:r>
              <a:rPr lang="en-US" b="1" dirty="0"/>
              <a:t>economic, social and environmental</a:t>
            </a:r>
            <a:r>
              <a:rPr lang="en-US" dirty="0"/>
              <a:t>. </a:t>
            </a:r>
          </a:p>
          <a:p>
            <a:r>
              <a:rPr lang="en-US" dirty="0"/>
              <a:t>22/11/2016 - The Commission communication on the next steps for a sustainable European future links the SDGs to the Union policy framework to ensure that all Union actions and policy initiatives, both within the Union and globally, take the SDGs on board at the outset. </a:t>
            </a:r>
          </a:p>
          <a:p>
            <a:r>
              <a:rPr lang="en-US" dirty="0"/>
              <a:t>20/06/2017 - In its conclusions the Council confirmed the commitment of the Union and its Member States to the implementation of the 2030 Agenda in a full, coherent, comprehensive, integrated and effective manner, in close cooperation with partners and other stakeholders. </a:t>
            </a:r>
          </a:p>
          <a:p>
            <a:r>
              <a:rPr lang="en-US" dirty="0"/>
              <a:t>11/12/2019 - the Commission published its communication on ‘The European Green Deal’.</a:t>
            </a:r>
          </a:p>
          <a:p>
            <a:r>
              <a:rPr lang="en-US" dirty="0"/>
              <a:t>18/06/2020 - REGULATION (EU) 2020/852 of the EU Parliament and the Council on the establishment of a framework to facilitate sustainable investment, and amending Regulation (EU) 2019/2088</a:t>
            </a:r>
          </a:p>
          <a:p>
            <a:endParaRPr lang="en-US" dirty="0"/>
          </a:p>
        </p:txBody>
      </p:sp>
    </p:spTree>
    <p:extLst>
      <p:ext uri="{BB962C8B-B14F-4D97-AF65-F5344CB8AC3E}">
        <p14:creationId xmlns:p14="http://schemas.microsoft.com/office/powerpoint/2010/main" val="114038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4" name="Google Shape;314;p178"/>
          <p:cNvSpPr txBox="1"/>
          <p:nvPr/>
        </p:nvSpPr>
        <p:spPr>
          <a:xfrm>
            <a:off x="236443" y="0"/>
            <a:ext cx="9538033" cy="101366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800"/>
              <a:buFont typeface="Arial"/>
              <a:buNone/>
            </a:pPr>
            <a:r>
              <a:rPr lang="en-US" sz="4000" b="0" i="0" u="none" strike="noStrike" cap="none">
                <a:solidFill>
                  <a:schemeClr val="dk1"/>
                </a:solidFill>
                <a:latin typeface="+mj-lt"/>
                <a:ea typeface="Arial"/>
                <a:cs typeface="Arial"/>
                <a:sym typeface="Arial"/>
              </a:rPr>
              <a:t>Food culture definition </a:t>
            </a:r>
            <a:endParaRPr sz="4000" b="0" i="0" u="none" strike="noStrike" cap="none">
              <a:solidFill>
                <a:schemeClr val="dk1"/>
              </a:solidFill>
              <a:latin typeface="+mj-lt"/>
              <a:ea typeface="Arial"/>
              <a:cs typeface="Arial"/>
              <a:sym typeface="Arial"/>
            </a:endParaRPr>
          </a:p>
        </p:txBody>
      </p:sp>
      <p:sp>
        <p:nvSpPr>
          <p:cNvPr id="315" name="Google Shape;315;p178"/>
          <p:cNvSpPr txBox="1"/>
          <p:nvPr/>
        </p:nvSpPr>
        <p:spPr>
          <a:xfrm>
            <a:off x="1326983" y="1013665"/>
            <a:ext cx="9538033" cy="1312747"/>
          </a:xfrm>
          <a:prstGeom prst="rect">
            <a:avLst/>
          </a:prstGeom>
          <a:noFill/>
          <a:ln>
            <a:noFill/>
          </a:ln>
        </p:spPr>
        <p:txBody>
          <a:bodyPr spcFirstLastPara="1" wrap="square" lIns="91425" tIns="45700" rIns="91425" bIns="45700" anchor="t" anchorCtr="0">
            <a:normAutofit lnSpcReduction="10000"/>
          </a:bodyPr>
          <a:lstStyle/>
          <a:p>
            <a:pPr marL="0" marR="0" lvl="0" indent="0" algn="ctr" rtl="0">
              <a:lnSpc>
                <a:spcPct val="90000"/>
              </a:lnSpc>
              <a:spcBef>
                <a:spcPts val="0"/>
              </a:spcBef>
              <a:spcAft>
                <a:spcPts val="0"/>
              </a:spcAft>
              <a:buClr>
                <a:srgbClr val="000000"/>
              </a:buClr>
              <a:buSzPts val="3200"/>
              <a:buFont typeface="Arial"/>
              <a:buNone/>
            </a:pPr>
            <a:r>
              <a:rPr lang="en-US" sz="2400" b="0" i="0" u="none" strike="noStrike" cap="none" dirty="0">
                <a:solidFill>
                  <a:schemeClr val="dk1"/>
                </a:solidFill>
                <a:ea typeface="Arial"/>
                <a:cs typeface="Arial"/>
                <a:sym typeface="Arial"/>
              </a:rPr>
              <a:t>  “The complex array of rules habits, skills, knowledge, do and don’ts they’ve handed down to us in what we call food culture”</a:t>
            </a:r>
          </a:p>
          <a:p>
            <a:pPr marL="0" marR="0" lvl="0" indent="0" algn="ctr" rtl="0">
              <a:lnSpc>
                <a:spcPct val="90000"/>
              </a:lnSpc>
              <a:spcBef>
                <a:spcPts val="0"/>
              </a:spcBef>
              <a:spcAft>
                <a:spcPts val="0"/>
              </a:spcAft>
              <a:buClr>
                <a:srgbClr val="000000"/>
              </a:buClr>
              <a:buSzPts val="3200"/>
              <a:buFont typeface="Arial"/>
              <a:buNone/>
            </a:pPr>
            <a:endParaRPr lang="en-US" sz="2400" b="0" i="0" u="none" strike="noStrike" cap="none" dirty="0">
              <a:solidFill>
                <a:schemeClr val="dk1"/>
              </a:solidFill>
              <a:ea typeface="Arial"/>
              <a:cs typeface="Arial"/>
              <a:sym typeface="Arial"/>
            </a:endParaRPr>
          </a:p>
          <a:p>
            <a:pPr algn="ctr">
              <a:lnSpc>
                <a:spcPct val="90000"/>
              </a:lnSpc>
              <a:buClr>
                <a:srgbClr val="000000"/>
              </a:buClr>
              <a:buSzPts val="3200"/>
            </a:pPr>
            <a:r>
              <a:rPr lang="en-US" sz="2400" b="0" i="0" u="none" strike="noStrike" cap="none" dirty="0">
                <a:solidFill>
                  <a:schemeClr val="dk1"/>
                </a:solidFill>
                <a:ea typeface="Arial"/>
                <a:cs typeface="Arial"/>
                <a:sym typeface="Arial"/>
              </a:rPr>
              <a:t>Carolyn Steel - </a:t>
            </a:r>
            <a:r>
              <a:rPr lang="en-US" sz="2400" b="0" i="0" u="none" strike="noStrike" cap="none" dirty="0" err="1">
                <a:solidFill>
                  <a:schemeClr val="dk1"/>
                </a:solidFill>
                <a:ea typeface="Arial"/>
                <a:cs typeface="Arial"/>
                <a:sym typeface="Arial"/>
              </a:rPr>
              <a:t>Sitopia</a:t>
            </a:r>
            <a:r>
              <a:rPr lang="en-US" sz="2400" b="0" i="0" u="none" strike="noStrike" cap="none" dirty="0">
                <a:solidFill>
                  <a:schemeClr val="dk1"/>
                </a:solidFill>
                <a:ea typeface="Arial"/>
                <a:cs typeface="Arial"/>
                <a:sym typeface="Arial"/>
              </a:rPr>
              <a:t> </a:t>
            </a:r>
            <a:endParaRPr sz="2400" b="0" i="0" u="none" strike="noStrike" cap="none" dirty="0">
              <a:solidFill>
                <a:srgbClr val="000000"/>
              </a:solidFill>
              <a:ea typeface="Arial"/>
              <a:cs typeface="Arial"/>
              <a:sym typeface="Arial"/>
            </a:endParaRPr>
          </a:p>
          <a:p>
            <a:pPr marL="0" marR="0" lvl="0" indent="0" algn="ctr" rtl="0">
              <a:lnSpc>
                <a:spcPct val="90000"/>
              </a:lnSpc>
              <a:spcBef>
                <a:spcPts val="0"/>
              </a:spcBef>
              <a:spcAft>
                <a:spcPts val="0"/>
              </a:spcAft>
              <a:buClr>
                <a:srgbClr val="000000"/>
              </a:buClr>
              <a:buSzPts val="4400"/>
              <a:buFont typeface="Arial"/>
              <a:buNone/>
            </a:pPr>
            <a:endParaRPr sz="2400" b="0" i="0" u="none" strike="noStrike" cap="none" dirty="0">
              <a:solidFill>
                <a:schemeClr val="dk1"/>
              </a:solidFill>
              <a:ea typeface="Arial"/>
              <a:cs typeface="Arial"/>
              <a:sym typeface="Arial"/>
            </a:endParaRPr>
          </a:p>
        </p:txBody>
      </p:sp>
      <p:pic>
        <p:nvPicPr>
          <p:cNvPr id="2" name="Online Media 1">
            <a:hlinkClick r:id="" action="ppaction://media"/>
            <a:extLst>
              <a:ext uri="{FF2B5EF4-FFF2-40B4-BE49-F238E27FC236}">
                <a16:creationId xmlns:a16="http://schemas.microsoft.com/office/drawing/2014/main" id="{DB5E07C9-ABD7-AD1E-B9EF-93A1E0A37154}"/>
              </a:ext>
            </a:extLst>
          </p:cNvPr>
          <p:cNvPicPr>
            <a:picLocks noRot="1" noChangeAspect="1"/>
          </p:cNvPicPr>
          <p:nvPr>
            <a:videoFile r:link="rId1"/>
          </p:nvPr>
        </p:nvPicPr>
        <p:blipFill>
          <a:blip r:embed="rId4"/>
          <a:stretch>
            <a:fillRect/>
          </a:stretch>
        </p:blipFill>
        <p:spPr>
          <a:xfrm>
            <a:off x="3442047" y="2646591"/>
            <a:ext cx="5307905" cy="2998966"/>
          </a:xfrm>
          <a:prstGeom prst="rect">
            <a:avLst/>
          </a:prstGeom>
          <a:ln w="76200">
            <a:solidFill>
              <a:srgbClr val="7030A0"/>
            </a:solidFill>
          </a:ln>
        </p:spPr>
      </p:pic>
      <p:sp>
        <p:nvSpPr>
          <p:cNvPr id="3" name="TextBox 2">
            <a:extLst>
              <a:ext uri="{FF2B5EF4-FFF2-40B4-BE49-F238E27FC236}">
                <a16:creationId xmlns:a16="http://schemas.microsoft.com/office/drawing/2014/main" id="{EC5A20D4-12EB-7842-B7C8-0412BCEEBB88}"/>
              </a:ext>
            </a:extLst>
          </p:cNvPr>
          <p:cNvSpPr txBox="1"/>
          <p:nvPr/>
        </p:nvSpPr>
        <p:spPr>
          <a:xfrm>
            <a:off x="5300621" y="5844335"/>
            <a:ext cx="1610762" cy="369332"/>
          </a:xfrm>
          <a:prstGeom prst="rect">
            <a:avLst/>
          </a:prstGeom>
          <a:noFill/>
        </p:spPr>
        <p:txBody>
          <a:bodyPr wrap="none" rtlCol="0">
            <a:spAutoFit/>
          </a:bodyPr>
          <a:lstStyle/>
          <a:p>
            <a:r>
              <a:rPr lang="en-US" b="1" dirty="0">
                <a:hlinkClick r:id="rId5"/>
              </a:rPr>
              <a:t>Food is Culture</a:t>
            </a:r>
            <a:endParaRPr lang="en-US" b="1" dirty="0"/>
          </a:p>
        </p:txBody>
      </p:sp>
    </p:spTree>
    <p:extLst>
      <p:ext uri="{BB962C8B-B14F-4D97-AF65-F5344CB8AC3E}">
        <p14:creationId xmlns:p14="http://schemas.microsoft.com/office/powerpoint/2010/main" val="1385216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5" name="Google Shape;335;p180"/>
          <p:cNvSpPr txBox="1"/>
          <p:nvPr/>
        </p:nvSpPr>
        <p:spPr>
          <a:xfrm>
            <a:off x="198864" y="-94063"/>
            <a:ext cx="9538033" cy="136285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800"/>
              <a:buFont typeface="Arial"/>
              <a:buNone/>
            </a:pPr>
            <a:r>
              <a:rPr lang="en-US" sz="4400" b="0" i="0" u="none" strike="noStrike" cap="none">
                <a:solidFill>
                  <a:schemeClr val="dk1"/>
                </a:solidFill>
                <a:latin typeface="+mj-lt"/>
                <a:ea typeface="Arial"/>
                <a:cs typeface="Arial"/>
                <a:sym typeface="Arial"/>
              </a:rPr>
              <a:t>Customer behaviour </a:t>
            </a:r>
            <a:endParaRPr sz="4400" b="0" i="0" u="none" strike="noStrike" cap="none">
              <a:solidFill>
                <a:schemeClr val="dk1"/>
              </a:solidFill>
              <a:latin typeface="+mj-lt"/>
              <a:ea typeface="Arial"/>
              <a:cs typeface="Arial"/>
              <a:sym typeface="Arial"/>
            </a:endParaRPr>
          </a:p>
        </p:txBody>
      </p:sp>
      <p:sp>
        <p:nvSpPr>
          <p:cNvPr id="339" name="Google Shape;339;p180"/>
          <p:cNvSpPr/>
          <p:nvPr/>
        </p:nvSpPr>
        <p:spPr>
          <a:xfrm>
            <a:off x="2154475" y="1268793"/>
            <a:ext cx="6781801" cy="347783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dirty="0">
                <a:solidFill>
                  <a:srgbClr val="7030A0"/>
                </a:solidFill>
                <a:ea typeface="Arial"/>
                <a:cs typeface="Arial"/>
                <a:sym typeface="Arial"/>
              </a:rPr>
              <a:t>Consumer </a:t>
            </a:r>
            <a:r>
              <a:rPr lang="en-US" sz="2000" b="0" i="0" u="none" strike="noStrike" cap="none" dirty="0" err="1">
                <a:solidFill>
                  <a:srgbClr val="7030A0"/>
                </a:solidFill>
                <a:ea typeface="Arial"/>
                <a:cs typeface="Arial"/>
                <a:sym typeface="Arial"/>
              </a:rPr>
              <a:t>behaviour</a:t>
            </a:r>
            <a:r>
              <a:rPr lang="en-US" sz="2000" b="0" i="0" u="none" strike="noStrike" cap="none" dirty="0">
                <a:solidFill>
                  <a:srgbClr val="7030A0"/>
                </a:solidFill>
                <a:ea typeface="Arial"/>
                <a:cs typeface="Arial"/>
                <a:sym typeface="Arial"/>
              </a:rPr>
              <a:t> is the study of individuals, groups, or organizations and all the activities associated with the purchase, use and disposal of goods and services, and how the consumer's emotions, attitudes and preferences affect buying </a:t>
            </a:r>
            <a:r>
              <a:rPr lang="en-US" sz="2000" b="0" i="0" u="none" strike="noStrike" cap="none" dirty="0" err="1">
                <a:solidFill>
                  <a:srgbClr val="7030A0"/>
                </a:solidFill>
                <a:ea typeface="Arial"/>
                <a:cs typeface="Arial"/>
                <a:sym typeface="Arial"/>
              </a:rPr>
              <a:t>behaviour</a:t>
            </a:r>
            <a:r>
              <a:rPr lang="en-US" sz="2000" b="0" i="0" u="none" strike="noStrike" cap="none" dirty="0">
                <a:solidFill>
                  <a:srgbClr val="7030A0"/>
                </a:solidFill>
                <a:ea typeface="Arial"/>
                <a:cs typeface="Arial"/>
                <a:sym typeface="Arial"/>
              </a:rPr>
              <a:t>. </a:t>
            </a:r>
            <a:endParaRPr sz="2000" b="0" i="0" u="none" strike="noStrike" cap="none" dirty="0">
              <a:solidFill>
                <a:srgbClr val="7030A0"/>
              </a:solidFil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rgbClr val="7030A0"/>
              </a:solidFil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US" sz="2000" b="0" i="0" u="none" strike="noStrike" cap="none" dirty="0">
                <a:solidFill>
                  <a:srgbClr val="7030A0"/>
                </a:solidFill>
                <a:ea typeface="Arial"/>
                <a:cs typeface="Arial"/>
                <a:sym typeface="Arial"/>
              </a:rPr>
              <a:t>Consumer </a:t>
            </a:r>
            <a:r>
              <a:rPr lang="en-US" sz="2000" b="0" i="0" u="none" strike="noStrike" cap="none" dirty="0" err="1">
                <a:solidFill>
                  <a:srgbClr val="7030A0"/>
                </a:solidFill>
                <a:ea typeface="Arial"/>
                <a:cs typeface="Arial"/>
                <a:sym typeface="Arial"/>
              </a:rPr>
              <a:t>behaviour</a:t>
            </a:r>
            <a:r>
              <a:rPr lang="en-US" sz="2000" b="0" i="0" u="none" strike="noStrike" cap="none" dirty="0">
                <a:solidFill>
                  <a:srgbClr val="7030A0"/>
                </a:solidFill>
                <a:ea typeface="Arial"/>
                <a:cs typeface="Arial"/>
                <a:sym typeface="Arial"/>
              </a:rPr>
              <a:t> emerged in the 1940–50s as a distinct sub-discipline of marketing, but has become an interdisciplinary social science that blends elements from psychology, sociology, social anthropology, anthropology, ethnography, marketing and economics (especially </a:t>
            </a:r>
            <a:r>
              <a:rPr lang="en-US" sz="2000" b="0" i="0" u="none" strike="noStrike" cap="none" dirty="0" err="1">
                <a:solidFill>
                  <a:srgbClr val="7030A0"/>
                </a:solidFill>
                <a:ea typeface="Arial"/>
                <a:cs typeface="Arial"/>
                <a:sym typeface="Arial"/>
              </a:rPr>
              <a:t>behavioural</a:t>
            </a:r>
            <a:r>
              <a:rPr lang="en-US" sz="2000" b="0" i="0" u="none" strike="noStrike" cap="none" dirty="0">
                <a:solidFill>
                  <a:srgbClr val="7030A0"/>
                </a:solidFill>
                <a:ea typeface="Arial"/>
                <a:cs typeface="Arial"/>
                <a:sym typeface="Arial"/>
              </a:rPr>
              <a:t> economics  (Wikipedia)</a:t>
            </a:r>
            <a:endParaRPr sz="2000" b="0" i="0" u="none" strike="noStrike" cap="none" dirty="0">
              <a:solidFill>
                <a:srgbClr val="7030A0"/>
              </a:solidFill>
              <a:ea typeface="Arial"/>
              <a:cs typeface="Arial"/>
              <a:sym typeface="Arial"/>
            </a:endParaRPr>
          </a:p>
        </p:txBody>
      </p:sp>
      <p:pic>
        <p:nvPicPr>
          <p:cNvPr id="340" name="Google Shape;340;p180"/>
          <p:cNvPicPr preferRelativeResize="0"/>
          <p:nvPr/>
        </p:nvPicPr>
        <p:blipFill rotWithShape="1">
          <a:blip r:embed="rId3">
            <a:alphaModFix/>
          </a:blip>
          <a:srcRect/>
          <a:stretch/>
        </p:blipFill>
        <p:spPr>
          <a:xfrm>
            <a:off x="962686" y="1600200"/>
            <a:ext cx="549275" cy="542925"/>
          </a:xfrm>
          <a:prstGeom prst="rect">
            <a:avLst/>
          </a:prstGeom>
          <a:noFill/>
          <a:ln>
            <a:noFill/>
          </a:ln>
        </p:spPr>
      </p:pic>
      <p:grpSp>
        <p:nvGrpSpPr>
          <p:cNvPr id="2" name="Group 1">
            <a:extLst>
              <a:ext uri="{FF2B5EF4-FFF2-40B4-BE49-F238E27FC236}">
                <a16:creationId xmlns:a16="http://schemas.microsoft.com/office/drawing/2014/main" id="{B4540A80-A8A9-3B32-352A-A9F86A794976}"/>
              </a:ext>
            </a:extLst>
          </p:cNvPr>
          <p:cNvGrpSpPr/>
          <p:nvPr/>
        </p:nvGrpSpPr>
        <p:grpSpPr>
          <a:xfrm>
            <a:off x="984050" y="3450921"/>
            <a:ext cx="587773" cy="667981"/>
            <a:chOff x="962686" y="3638251"/>
            <a:chExt cx="587773" cy="667981"/>
          </a:xfrm>
        </p:grpSpPr>
        <p:sp>
          <p:nvSpPr>
            <p:cNvPr id="341" name="Google Shape;341;p180"/>
            <p:cNvSpPr/>
            <p:nvPr/>
          </p:nvSpPr>
          <p:spPr>
            <a:xfrm>
              <a:off x="962686" y="3644365"/>
              <a:ext cx="251302" cy="661867"/>
            </a:xfrm>
            <a:custGeom>
              <a:avLst/>
              <a:gdLst/>
              <a:ahLst/>
              <a:cxnLst/>
              <a:rect l="l" t="t" r="r" b="b"/>
              <a:pathLst>
                <a:path w="1489775" h="3923699" extrusionOk="0">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rgbClr val="B0D66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FFFFFF"/>
                </a:solidFill>
                <a:latin typeface="Arial"/>
                <a:ea typeface="Arial"/>
                <a:cs typeface="Arial"/>
                <a:sym typeface="Arial"/>
              </a:endParaRPr>
            </a:p>
          </p:txBody>
        </p:sp>
        <p:sp>
          <p:nvSpPr>
            <p:cNvPr id="342" name="Google Shape;342;p180"/>
            <p:cNvSpPr/>
            <p:nvPr/>
          </p:nvSpPr>
          <p:spPr>
            <a:xfrm rot="10800000">
              <a:off x="1237323" y="3638251"/>
              <a:ext cx="313136" cy="667981"/>
            </a:xfrm>
            <a:custGeom>
              <a:avLst/>
              <a:gdLst/>
              <a:ahLst/>
              <a:cxnLst/>
              <a:rect l="l" t="t" r="r" b="b"/>
              <a:pathLst>
                <a:path w="1856332" h="3959924" extrusionOk="0">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rgbClr val="B0D66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FFFFFF"/>
                </a:solidFill>
                <a:latin typeface="Arial"/>
                <a:ea typeface="Arial"/>
                <a:cs typeface="Arial"/>
                <a:sym typeface="Arial"/>
              </a:endParaRPr>
            </a:p>
          </p:txBody>
        </p:sp>
      </p:grpSp>
    </p:spTree>
    <p:extLst>
      <p:ext uri="{BB962C8B-B14F-4D97-AF65-F5344CB8AC3E}">
        <p14:creationId xmlns:p14="http://schemas.microsoft.com/office/powerpoint/2010/main" val="26996265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181"/>
          <p:cNvSpPr txBox="1"/>
          <p:nvPr/>
        </p:nvSpPr>
        <p:spPr>
          <a:xfrm>
            <a:off x="161286" y="-121705"/>
            <a:ext cx="9538033" cy="136285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800"/>
              <a:buFont typeface="Arial"/>
              <a:buNone/>
            </a:pPr>
            <a:r>
              <a:rPr lang="en-US" sz="4000" b="0" i="0" u="none" strike="noStrike" cap="none">
                <a:solidFill>
                  <a:schemeClr val="dk1"/>
                </a:solidFill>
                <a:latin typeface="+mj-lt"/>
                <a:ea typeface="Arial"/>
                <a:cs typeface="Arial"/>
                <a:sym typeface="Arial"/>
              </a:rPr>
              <a:t>What matters! </a:t>
            </a:r>
            <a:endParaRPr sz="4000" b="0" i="0" u="none" strike="noStrike" cap="none">
              <a:solidFill>
                <a:schemeClr val="dk1"/>
              </a:solidFill>
              <a:latin typeface="+mj-lt"/>
              <a:ea typeface="Arial"/>
              <a:cs typeface="Arial"/>
              <a:sym typeface="Arial"/>
            </a:endParaRPr>
          </a:p>
        </p:txBody>
      </p:sp>
      <p:sp>
        <p:nvSpPr>
          <p:cNvPr id="349" name="Google Shape;349;p181"/>
          <p:cNvSpPr txBox="1"/>
          <p:nvPr/>
        </p:nvSpPr>
        <p:spPr>
          <a:xfrm>
            <a:off x="1942372" y="1711897"/>
            <a:ext cx="7581583" cy="2828734"/>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000000"/>
              </a:buClr>
              <a:buSzPct val="100000"/>
              <a:buFont typeface="Arial"/>
              <a:buNone/>
            </a:pPr>
            <a:endParaRPr sz="2400" b="0" i="0" u="none" strike="noStrike" cap="none" dirty="0">
              <a:solidFill>
                <a:srgbClr val="7030A0"/>
              </a:solidFill>
              <a:ea typeface="Arial"/>
              <a:cs typeface="Arial"/>
              <a:sym typeface="Arial"/>
            </a:endParaRPr>
          </a:p>
          <a:p>
            <a:pPr marR="0" lvl="0" algn="l" rtl="0">
              <a:lnSpc>
                <a:spcPct val="90000"/>
              </a:lnSpc>
              <a:spcBef>
                <a:spcPts val="0"/>
              </a:spcBef>
              <a:spcAft>
                <a:spcPts val="0"/>
              </a:spcAft>
              <a:buClr>
                <a:srgbClr val="000000"/>
              </a:buClr>
              <a:buSzPct val="100000"/>
            </a:pPr>
            <a:r>
              <a:rPr lang="en-US" sz="2400" dirty="0">
                <a:solidFill>
                  <a:srgbClr val="7030A0"/>
                </a:solidFill>
                <a:ea typeface="Arial"/>
                <a:cs typeface="Arial"/>
                <a:sym typeface="Arial"/>
              </a:rPr>
              <a:t>S</a:t>
            </a:r>
            <a:r>
              <a:rPr lang="en-US" sz="2400" b="0" i="0" u="none" strike="noStrike" cap="none" dirty="0">
                <a:solidFill>
                  <a:srgbClr val="7030A0"/>
                </a:solidFill>
                <a:ea typeface="Arial"/>
                <a:cs typeface="Arial"/>
                <a:sym typeface="Arial"/>
              </a:rPr>
              <a:t>ustainable food systems </a:t>
            </a:r>
            <a:endParaRPr sz="2400" b="0" i="0" u="none" strike="noStrike" cap="none" dirty="0">
              <a:solidFill>
                <a:srgbClr val="7030A0"/>
              </a:solidFill>
              <a:ea typeface="Arial"/>
              <a:cs typeface="Arial"/>
              <a:sym typeface="Arial"/>
            </a:endParaRPr>
          </a:p>
          <a:p>
            <a:pPr marL="457200" marR="0" lvl="0" indent="-269240" algn="l" rtl="0">
              <a:lnSpc>
                <a:spcPct val="90000"/>
              </a:lnSpc>
              <a:spcBef>
                <a:spcPts val="0"/>
              </a:spcBef>
              <a:spcAft>
                <a:spcPts val="0"/>
              </a:spcAft>
              <a:buClr>
                <a:srgbClr val="000000"/>
              </a:buClr>
              <a:buSzPct val="100000"/>
              <a:buFont typeface="Arial"/>
              <a:buNone/>
            </a:pPr>
            <a:endParaRPr sz="2400" b="0" i="0" u="none" strike="noStrike" cap="none" dirty="0">
              <a:solidFill>
                <a:srgbClr val="7030A0"/>
              </a:solidFill>
              <a:ea typeface="Arial"/>
              <a:cs typeface="Arial"/>
              <a:sym typeface="Arial"/>
            </a:endParaRPr>
          </a:p>
          <a:p>
            <a:pPr marR="0" lvl="0" algn="l" rtl="0">
              <a:lnSpc>
                <a:spcPct val="90000"/>
              </a:lnSpc>
              <a:spcBef>
                <a:spcPts val="0"/>
              </a:spcBef>
              <a:spcAft>
                <a:spcPts val="0"/>
              </a:spcAft>
              <a:buClr>
                <a:srgbClr val="000000"/>
              </a:buClr>
              <a:buSzPct val="100000"/>
            </a:pPr>
            <a:r>
              <a:rPr lang="en-US" sz="2400" dirty="0">
                <a:solidFill>
                  <a:srgbClr val="7030A0"/>
                </a:solidFill>
                <a:ea typeface="Arial"/>
                <a:cs typeface="Arial"/>
                <a:sym typeface="Arial"/>
              </a:rPr>
              <a:t>R</a:t>
            </a:r>
            <a:r>
              <a:rPr lang="en-US" sz="2400" b="0" i="0" u="none" strike="noStrike" cap="none" dirty="0">
                <a:solidFill>
                  <a:srgbClr val="7030A0"/>
                </a:solidFill>
                <a:ea typeface="Arial"/>
                <a:cs typeface="Arial"/>
                <a:sym typeface="Arial"/>
              </a:rPr>
              <a:t>esource conservation</a:t>
            </a:r>
            <a:endParaRPr sz="2400" b="0"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endParaRPr sz="2400" b="0" i="0" u="none" strike="noStrike" cap="none" dirty="0">
              <a:solidFill>
                <a:srgbClr val="7030A0"/>
              </a:solidFill>
              <a:ea typeface="Arial"/>
              <a:cs typeface="Arial"/>
              <a:sym typeface="Arial"/>
            </a:endParaRPr>
          </a:p>
          <a:p>
            <a:pPr marR="0" lvl="0" algn="l" rtl="0">
              <a:lnSpc>
                <a:spcPct val="90000"/>
              </a:lnSpc>
              <a:spcBef>
                <a:spcPts val="0"/>
              </a:spcBef>
              <a:spcAft>
                <a:spcPts val="0"/>
              </a:spcAft>
              <a:buClr>
                <a:srgbClr val="000000"/>
              </a:buClr>
              <a:buSzPct val="100000"/>
            </a:pPr>
            <a:r>
              <a:rPr lang="en-US" sz="2400" dirty="0">
                <a:solidFill>
                  <a:srgbClr val="7030A0"/>
                </a:solidFill>
                <a:ea typeface="Arial"/>
                <a:cs typeface="Arial"/>
                <a:sym typeface="Arial"/>
              </a:rPr>
              <a:t>F</a:t>
            </a:r>
            <a:r>
              <a:rPr lang="en-US" sz="2400" b="0" i="0" u="none" strike="noStrike" cap="none" dirty="0">
                <a:solidFill>
                  <a:srgbClr val="7030A0"/>
                </a:solidFill>
                <a:ea typeface="Arial"/>
                <a:cs typeface="Arial"/>
                <a:sym typeface="Arial"/>
              </a:rPr>
              <a:t>ood security</a:t>
            </a:r>
            <a:endParaRPr sz="2400" b="0" i="0" u="none" strike="noStrike" cap="none" dirty="0">
              <a:solidFill>
                <a:srgbClr val="7030A0"/>
              </a:solidFill>
              <a:ea typeface="Arial"/>
              <a:cs typeface="Arial"/>
              <a:sym typeface="Arial"/>
            </a:endParaRPr>
          </a:p>
          <a:p>
            <a:pPr marL="457200" marR="0" lvl="0" indent="-269240" algn="l" rtl="0">
              <a:lnSpc>
                <a:spcPct val="90000"/>
              </a:lnSpc>
              <a:spcBef>
                <a:spcPts val="0"/>
              </a:spcBef>
              <a:spcAft>
                <a:spcPts val="0"/>
              </a:spcAft>
              <a:buClr>
                <a:srgbClr val="000000"/>
              </a:buClr>
              <a:buSzPct val="100000"/>
              <a:buFont typeface="Arial"/>
              <a:buNone/>
            </a:pPr>
            <a:endParaRPr sz="2400" b="0" i="0" u="none" strike="noStrike" cap="none" dirty="0">
              <a:solidFill>
                <a:srgbClr val="7030A0"/>
              </a:solidFill>
              <a:ea typeface="Arial"/>
              <a:cs typeface="Arial"/>
              <a:sym typeface="Arial"/>
            </a:endParaRPr>
          </a:p>
          <a:p>
            <a:pPr marR="0" lvl="0" algn="l" rtl="0">
              <a:lnSpc>
                <a:spcPct val="90000"/>
              </a:lnSpc>
              <a:spcBef>
                <a:spcPts val="0"/>
              </a:spcBef>
              <a:spcAft>
                <a:spcPts val="0"/>
              </a:spcAft>
              <a:buClr>
                <a:srgbClr val="000000"/>
              </a:buClr>
              <a:buSzPct val="100000"/>
            </a:pPr>
            <a:r>
              <a:rPr lang="en-US" sz="2400" b="0" i="0" u="none" strike="noStrike" cap="none" dirty="0">
                <a:solidFill>
                  <a:srgbClr val="7030A0"/>
                </a:solidFill>
                <a:ea typeface="Arial"/>
                <a:cs typeface="Arial"/>
                <a:sym typeface="Arial"/>
              </a:rPr>
              <a:t>Environmental, social and economic costs</a:t>
            </a:r>
            <a:endParaRPr sz="2400" b="1" i="0" u="none" strike="noStrike" cap="none" dirty="0">
              <a:solidFill>
                <a:srgbClr val="7030A0"/>
              </a:solidFill>
              <a:ea typeface="Arial"/>
              <a:cs typeface="Arial"/>
              <a:sym typeface="Arial"/>
            </a:endParaRPr>
          </a:p>
        </p:txBody>
      </p:sp>
      <p:pic>
        <p:nvPicPr>
          <p:cNvPr id="352" name="Google Shape;352;p181"/>
          <p:cNvPicPr preferRelativeResize="0"/>
          <p:nvPr/>
        </p:nvPicPr>
        <p:blipFill rotWithShape="1">
          <a:blip r:embed="rId3">
            <a:alphaModFix/>
          </a:blip>
          <a:srcRect/>
          <a:stretch/>
        </p:blipFill>
        <p:spPr>
          <a:xfrm>
            <a:off x="1074803" y="2726360"/>
            <a:ext cx="376255" cy="370026"/>
          </a:xfrm>
          <a:prstGeom prst="rect">
            <a:avLst/>
          </a:prstGeom>
          <a:noFill/>
          <a:ln>
            <a:noFill/>
          </a:ln>
        </p:spPr>
      </p:pic>
      <p:pic>
        <p:nvPicPr>
          <p:cNvPr id="353" name="Google Shape;353;p181"/>
          <p:cNvPicPr preferRelativeResize="0"/>
          <p:nvPr/>
        </p:nvPicPr>
        <p:blipFill rotWithShape="1">
          <a:blip r:embed="rId4">
            <a:alphaModFix/>
          </a:blip>
          <a:srcRect/>
          <a:stretch/>
        </p:blipFill>
        <p:spPr>
          <a:xfrm>
            <a:off x="1057969" y="1991692"/>
            <a:ext cx="428296" cy="409344"/>
          </a:xfrm>
          <a:prstGeom prst="rect">
            <a:avLst/>
          </a:prstGeom>
          <a:noFill/>
          <a:ln>
            <a:noFill/>
          </a:ln>
        </p:spPr>
      </p:pic>
      <p:sp>
        <p:nvSpPr>
          <p:cNvPr id="354" name="Google Shape;354;p181"/>
          <p:cNvSpPr/>
          <p:nvPr/>
        </p:nvSpPr>
        <p:spPr>
          <a:xfrm>
            <a:off x="1074804" y="3382597"/>
            <a:ext cx="376254" cy="455982"/>
          </a:xfrm>
          <a:custGeom>
            <a:avLst/>
            <a:gdLst/>
            <a:ahLst/>
            <a:cxnLst/>
            <a:rect l="l" t="t" r="r" b="b"/>
            <a:pathLst>
              <a:path w="2664297" h="3228846" extrusionOk="0">
                <a:moveTo>
                  <a:pt x="2006233" y="1910002"/>
                </a:moveTo>
                <a:cubicBezTo>
                  <a:pt x="2195393" y="2270441"/>
                  <a:pt x="2396463" y="2592453"/>
                  <a:pt x="2218318" y="2693318"/>
                </a:cubicBezTo>
                <a:cubicBezTo>
                  <a:pt x="1760490" y="2959655"/>
                  <a:pt x="875097" y="3011972"/>
                  <a:pt x="413381" y="2693318"/>
                </a:cubicBezTo>
                <a:cubicBezTo>
                  <a:pt x="278026" y="2578660"/>
                  <a:pt x="448417" y="2270210"/>
                  <a:pt x="622358" y="1918652"/>
                </a:cubicBezTo>
                <a:close/>
                <a:moveTo>
                  <a:pt x="998355" y="318176"/>
                </a:moveTo>
                <a:lnTo>
                  <a:pt x="1054483" y="938365"/>
                </a:lnTo>
                <a:cubicBezTo>
                  <a:pt x="1073419" y="1202005"/>
                  <a:pt x="-94533" y="2544942"/>
                  <a:pt x="263185" y="2803859"/>
                </a:cubicBezTo>
                <a:cubicBezTo>
                  <a:pt x="799752" y="3120272"/>
                  <a:pt x="1828684" y="3068324"/>
                  <a:pt x="2360732" y="2803859"/>
                </a:cubicBezTo>
                <a:cubicBezTo>
                  <a:pt x="2817826" y="2582721"/>
                  <a:pt x="1567592" y="1249230"/>
                  <a:pt x="1559424" y="938364"/>
                </a:cubicBezTo>
                <a:lnTo>
                  <a:pt x="1635785" y="320808"/>
                </a:lnTo>
                <a:lnTo>
                  <a:pt x="1616510" y="323841"/>
                </a:lnTo>
                <a:cubicBezTo>
                  <a:pt x="1541035" y="362546"/>
                  <a:pt x="1432716" y="386340"/>
                  <a:pt x="1312455" y="386340"/>
                </a:cubicBezTo>
                <a:cubicBezTo>
                  <a:pt x="1186664" y="386340"/>
                  <a:pt x="1073940" y="360308"/>
                  <a:pt x="998355" y="318176"/>
                </a:cubicBezTo>
                <a:close/>
                <a:moveTo>
                  <a:pt x="1312455" y="60748"/>
                </a:moveTo>
                <a:cubicBezTo>
                  <a:pt x="1155275" y="60748"/>
                  <a:pt x="1027857" y="120035"/>
                  <a:pt x="1027857" y="193171"/>
                </a:cubicBezTo>
                <a:cubicBezTo>
                  <a:pt x="1027857" y="266307"/>
                  <a:pt x="1155275" y="325594"/>
                  <a:pt x="1312455" y="325594"/>
                </a:cubicBezTo>
                <a:cubicBezTo>
                  <a:pt x="1469634" y="325594"/>
                  <a:pt x="1597052" y="266307"/>
                  <a:pt x="1597052" y="193171"/>
                </a:cubicBezTo>
                <a:cubicBezTo>
                  <a:pt x="1597052" y="120035"/>
                  <a:pt x="1469634" y="60748"/>
                  <a:pt x="1312455" y="60748"/>
                </a:cubicBezTo>
                <a:close/>
                <a:moveTo>
                  <a:pt x="1312455" y="0"/>
                </a:moveTo>
                <a:cubicBezTo>
                  <a:pt x="1537130" y="0"/>
                  <a:pt x="1720121" y="83046"/>
                  <a:pt x="1726235" y="186847"/>
                </a:cubicBezTo>
                <a:cubicBezTo>
                  <a:pt x="1726742" y="186524"/>
                  <a:pt x="1727174" y="186120"/>
                  <a:pt x="1727606" y="185717"/>
                </a:cubicBezTo>
                <a:lnTo>
                  <a:pt x="1727102" y="190850"/>
                </a:lnTo>
                <a:cubicBezTo>
                  <a:pt x="1727595" y="191614"/>
                  <a:pt x="1727605" y="192391"/>
                  <a:pt x="1727605" y="193170"/>
                </a:cubicBezTo>
                <a:lnTo>
                  <a:pt x="1726271" y="199326"/>
                </a:lnTo>
                <a:lnTo>
                  <a:pt x="1655630" y="919826"/>
                </a:lnTo>
                <a:cubicBezTo>
                  <a:pt x="1665213" y="1268678"/>
                  <a:pt x="3079202" y="2735754"/>
                  <a:pt x="2542920" y="2983914"/>
                </a:cubicBezTo>
                <a:cubicBezTo>
                  <a:pt x="1918698" y="3280693"/>
                  <a:pt x="711513" y="3338989"/>
                  <a:pt x="81991" y="2983914"/>
                </a:cubicBezTo>
                <a:cubicBezTo>
                  <a:pt x="-337699" y="2693358"/>
                  <a:pt x="991496" y="1215684"/>
                  <a:pt x="969280" y="919828"/>
                </a:cubicBezTo>
                <a:lnTo>
                  <a:pt x="898640" y="199335"/>
                </a:lnTo>
                <a:cubicBezTo>
                  <a:pt x="897375" y="197339"/>
                  <a:pt x="897304" y="195258"/>
                  <a:pt x="897304" y="193170"/>
                </a:cubicBezTo>
                <a:lnTo>
                  <a:pt x="897808" y="190847"/>
                </a:lnTo>
                <a:lnTo>
                  <a:pt x="897305" y="185717"/>
                </a:lnTo>
                <a:lnTo>
                  <a:pt x="898687" y="186789"/>
                </a:lnTo>
                <a:cubicBezTo>
                  <a:pt x="904857" y="83015"/>
                  <a:pt x="1087821" y="0"/>
                  <a:pt x="1312455" y="0"/>
                </a:cubicBezTo>
                <a:close/>
              </a:path>
            </a:pathLst>
          </a:custGeom>
          <a:solidFill>
            <a:srgbClr val="96C8E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FFFFFF"/>
              </a:solidFill>
              <a:latin typeface="Arial"/>
              <a:ea typeface="Arial"/>
              <a:cs typeface="Arial"/>
              <a:sym typeface="Arial"/>
            </a:endParaRPr>
          </a:p>
        </p:txBody>
      </p:sp>
      <p:sp>
        <p:nvSpPr>
          <p:cNvPr id="355" name="Google Shape;355;p181"/>
          <p:cNvSpPr/>
          <p:nvPr/>
        </p:nvSpPr>
        <p:spPr>
          <a:xfrm rot="10800000">
            <a:off x="1143485" y="4075462"/>
            <a:ext cx="257263" cy="418599"/>
          </a:xfrm>
          <a:custGeom>
            <a:avLst/>
            <a:gdLst/>
            <a:ahLst/>
            <a:cxnLst/>
            <a:rect l="l" t="t" r="r" b="b"/>
            <a:pathLst>
              <a:path w="3636337" h="7138182" extrusionOk="0">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rgbClr val="96C8E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000000"/>
              </a:solidFill>
              <a:latin typeface="Arial"/>
              <a:ea typeface="Arial"/>
              <a:cs typeface="Arial"/>
              <a:sym typeface="Arial"/>
            </a:endParaRPr>
          </a:p>
        </p:txBody>
      </p:sp>
      <p:sp>
        <p:nvSpPr>
          <p:cNvPr id="3" name="TextBox 2">
            <a:extLst>
              <a:ext uri="{FF2B5EF4-FFF2-40B4-BE49-F238E27FC236}">
                <a16:creationId xmlns:a16="http://schemas.microsoft.com/office/drawing/2014/main" id="{5D5A0419-0D4C-AE60-86BB-32A1DCCE716B}"/>
              </a:ext>
            </a:extLst>
          </p:cNvPr>
          <p:cNvSpPr txBox="1"/>
          <p:nvPr/>
        </p:nvSpPr>
        <p:spPr>
          <a:xfrm>
            <a:off x="394090" y="1173472"/>
            <a:ext cx="10553658" cy="424732"/>
          </a:xfrm>
          <a:prstGeom prst="rect">
            <a:avLst/>
          </a:prstGeom>
          <a:noFill/>
        </p:spPr>
        <p:txBody>
          <a:bodyPr wrap="square">
            <a:spAutoFit/>
          </a:bodyPr>
          <a:lstStyle/>
          <a:p>
            <a:pPr marL="0" marR="0" lvl="0" indent="0" algn="l" rtl="0">
              <a:lnSpc>
                <a:spcPct val="90000"/>
              </a:lnSpc>
              <a:spcBef>
                <a:spcPts val="0"/>
              </a:spcBef>
              <a:spcAft>
                <a:spcPts val="0"/>
              </a:spcAft>
              <a:buClr>
                <a:srgbClr val="000000"/>
              </a:buClr>
              <a:buSzPct val="100000"/>
              <a:buFont typeface="Arial"/>
              <a:buNone/>
            </a:pPr>
            <a:r>
              <a:rPr lang="en-US" sz="2400" b="0" i="0" u="none" strike="noStrike" cap="none" dirty="0">
                <a:solidFill>
                  <a:srgbClr val="7030A0"/>
                </a:solidFill>
                <a:ea typeface="Arial"/>
                <a:cs typeface="Arial"/>
                <a:sym typeface="Arial"/>
              </a:rPr>
              <a:t>Food waste generation in hospitality sector has an important impact on:</a:t>
            </a:r>
          </a:p>
        </p:txBody>
      </p:sp>
    </p:spTree>
    <p:extLst>
      <p:ext uri="{BB962C8B-B14F-4D97-AF65-F5344CB8AC3E}">
        <p14:creationId xmlns:p14="http://schemas.microsoft.com/office/powerpoint/2010/main" val="9469382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70" name="Google Shape;370;p183"/>
          <p:cNvSpPr txBox="1"/>
          <p:nvPr/>
        </p:nvSpPr>
        <p:spPr>
          <a:xfrm>
            <a:off x="223917" y="-37578"/>
            <a:ext cx="9538033" cy="136285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800"/>
              <a:buFont typeface="Arial"/>
              <a:buNone/>
            </a:pPr>
            <a:r>
              <a:rPr lang="en-US" sz="4400" b="0" i="0" u="none" strike="noStrike" cap="none">
                <a:solidFill>
                  <a:schemeClr val="dk1"/>
                </a:solidFill>
                <a:latin typeface="+mj-lt"/>
                <a:ea typeface="Arial"/>
                <a:cs typeface="Arial"/>
                <a:sym typeface="Arial"/>
              </a:rPr>
              <a:t>Why customer generate waste! </a:t>
            </a:r>
            <a:endParaRPr sz="4400" b="0" i="0" u="none" strike="noStrike" cap="none">
              <a:solidFill>
                <a:schemeClr val="dk1"/>
              </a:solidFill>
              <a:latin typeface="+mj-lt"/>
              <a:ea typeface="Arial"/>
              <a:cs typeface="Arial"/>
              <a:sym typeface="Arial"/>
            </a:endParaRPr>
          </a:p>
        </p:txBody>
      </p:sp>
      <p:sp>
        <p:nvSpPr>
          <p:cNvPr id="371" name="Google Shape;371;p183"/>
          <p:cNvSpPr txBox="1"/>
          <p:nvPr/>
        </p:nvSpPr>
        <p:spPr>
          <a:xfrm>
            <a:off x="616908" y="1236946"/>
            <a:ext cx="11069876" cy="4750199"/>
          </a:xfrm>
          <a:prstGeom prst="rect">
            <a:avLst/>
          </a:prstGeom>
          <a:noFill/>
          <a:ln>
            <a:noFill/>
          </a:ln>
        </p:spPr>
        <p:txBody>
          <a:bodyPr spcFirstLastPara="1" wrap="square" lIns="91425" tIns="45700" rIns="91425" bIns="45700" anchor="t" anchorCtr="0">
            <a:normAutofit/>
          </a:bodyPr>
          <a:lstStyle/>
          <a:p>
            <a:pPr marR="0" lvl="0" algn="l" rtl="0">
              <a:lnSpc>
                <a:spcPct val="90000"/>
              </a:lnSpc>
              <a:spcBef>
                <a:spcPts val="0"/>
              </a:spcBef>
              <a:spcAft>
                <a:spcPts val="0"/>
              </a:spcAft>
              <a:buClr>
                <a:srgbClr val="000000"/>
              </a:buClr>
              <a:buSzPts val="3200"/>
            </a:pPr>
            <a:r>
              <a:rPr lang="en-US" sz="2400" dirty="0">
                <a:solidFill>
                  <a:srgbClr val="7030A0"/>
                </a:solidFill>
                <a:ea typeface="Arial"/>
                <a:cs typeface="Arial"/>
                <a:sym typeface="Arial"/>
              </a:rPr>
              <a:t>F</a:t>
            </a:r>
            <a:r>
              <a:rPr lang="en-US" sz="2400" b="0" i="0" u="none" strike="noStrike" cap="none" dirty="0">
                <a:solidFill>
                  <a:srgbClr val="7030A0"/>
                </a:solidFill>
                <a:ea typeface="Arial"/>
                <a:cs typeface="Arial"/>
                <a:sym typeface="Arial"/>
              </a:rPr>
              <a:t>ood waste happens mostly at the consumer level and that it is determined by a wide range of factors, such as socio-demographic characteristics  and consumption patterns</a:t>
            </a:r>
          </a:p>
          <a:p>
            <a:pPr marL="457200" marR="0" lvl="0" indent="-457200" algn="l" rtl="0">
              <a:lnSpc>
                <a:spcPct val="90000"/>
              </a:lnSpc>
              <a:spcBef>
                <a:spcPts val="0"/>
              </a:spcBef>
              <a:spcAft>
                <a:spcPts val="0"/>
              </a:spcAft>
              <a:buClr>
                <a:srgbClr val="000000"/>
              </a:buClr>
              <a:buSzPts val="3200"/>
              <a:buFont typeface="Arial" panose="020B0604020202020204" pitchFamily="34" charset="0"/>
              <a:buChar char="•"/>
            </a:pPr>
            <a:endParaRPr lang="en-US" sz="2400" b="0" i="0" u="none" strike="noStrike" cap="none" dirty="0">
              <a:solidFill>
                <a:srgbClr val="7030A0"/>
              </a:solidFill>
              <a:ea typeface="Arial"/>
              <a:cs typeface="Arial"/>
              <a:sym typeface="Arial"/>
            </a:endParaRPr>
          </a:p>
          <a:p>
            <a:pPr marL="457200" marR="0" lvl="0" indent="-457200" algn="l" rtl="0">
              <a:lnSpc>
                <a:spcPct val="90000"/>
              </a:lnSpc>
              <a:spcBef>
                <a:spcPts val="0"/>
              </a:spcBef>
              <a:spcAft>
                <a:spcPts val="0"/>
              </a:spcAft>
              <a:buClr>
                <a:srgbClr val="000000"/>
              </a:buClr>
              <a:buSzPts val="3200"/>
              <a:buFont typeface="Arial" panose="020B0604020202020204" pitchFamily="34" charset="0"/>
              <a:buChar char="•"/>
            </a:pPr>
            <a:r>
              <a:rPr lang="en-US" sz="2400" b="0" i="0" u="none" strike="noStrike" cap="none" dirty="0">
                <a:solidFill>
                  <a:srgbClr val="7030A0"/>
                </a:solidFill>
                <a:ea typeface="Arial"/>
                <a:cs typeface="Arial"/>
                <a:sym typeface="Arial"/>
              </a:rPr>
              <a:t>Food Culture (Too large plates ?)</a:t>
            </a:r>
            <a:endParaRPr sz="2400" b="0" i="0" u="none" strike="noStrike" cap="none" dirty="0">
              <a:solidFill>
                <a:srgbClr val="7030A0"/>
              </a:solidFill>
              <a:ea typeface="Arial"/>
              <a:cs typeface="Arial"/>
              <a:sym typeface="Arial"/>
            </a:endParaRPr>
          </a:p>
          <a:p>
            <a:pPr marL="660400" marR="0" lvl="0" indent="-457200" algn="l" rtl="0">
              <a:lnSpc>
                <a:spcPct val="90000"/>
              </a:lnSpc>
              <a:spcBef>
                <a:spcPts val="0"/>
              </a:spcBef>
              <a:spcAft>
                <a:spcPts val="0"/>
              </a:spcAft>
              <a:buClr>
                <a:srgbClr val="000000"/>
              </a:buClr>
              <a:buSzPts val="3200"/>
              <a:buFont typeface="Arial" panose="020B0604020202020204" pitchFamily="34" charset="0"/>
              <a:buChar char="•"/>
            </a:pPr>
            <a:endParaRPr sz="2400" b="0" i="0" u="none" strike="noStrike" cap="none" dirty="0">
              <a:solidFill>
                <a:srgbClr val="7030A0"/>
              </a:solidFill>
              <a:ea typeface="Arial"/>
              <a:cs typeface="Arial"/>
              <a:sym typeface="Arial"/>
            </a:endParaRPr>
          </a:p>
          <a:p>
            <a:pPr marL="457200" marR="0" lvl="0" indent="-457200" algn="l" rtl="0">
              <a:lnSpc>
                <a:spcPct val="90000"/>
              </a:lnSpc>
              <a:spcBef>
                <a:spcPts val="0"/>
              </a:spcBef>
              <a:spcAft>
                <a:spcPts val="0"/>
              </a:spcAft>
              <a:buClr>
                <a:srgbClr val="000000"/>
              </a:buClr>
              <a:buSzPts val="3200"/>
              <a:buFont typeface="Arial" panose="020B0604020202020204" pitchFamily="34" charset="0"/>
              <a:buChar char="•"/>
            </a:pPr>
            <a:r>
              <a:rPr lang="en-US" sz="2400" b="0" i="0" u="none" strike="noStrike" cap="none" dirty="0">
                <a:solidFill>
                  <a:srgbClr val="7030A0"/>
                </a:solidFill>
                <a:ea typeface="Arial"/>
                <a:cs typeface="Arial"/>
                <a:sym typeface="Arial"/>
              </a:rPr>
              <a:t>Social norms </a:t>
            </a:r>
            <a:endParaRPr sz="2400" b="0" i="0" u="none" strike="noStrike" cap="none" dirty="0">
              <a:solidFill>
                <a:srgbClr val="7030A0"/>
              </a:solidFill>
              <a:ea typeface="Arial"/>
              <a:cs typeface="Arial"/>
              <a:sym typeface="Arial"/>
            </a:endParaRPr>
          </a:p>
          <a:p>
            <a:pPr marL="660400" marR="0" lvl="0" indent="-457200" algn="l" rtl="0">
              <a:lnSpc>
                <a:spcPct val="90000"/>
              </a:lnSpc>
              <a:spcBef>
                <a:spcPts val="0"/>
              </a:spcBef>
              <a:spcAft>
                <a:spcPts val="0"/>
              </a:spcAft>
              <a:buClr>
                <a:srgbClr val="000000"/>
              </a:buClr>
              <a:buSzPts val="3200"/>
              <a:buFont typeface="Arial" panose="020B0604020202020204" pitchFamily="34" charset="0"/>
              <a:buChar char="•"/>
            </a:pPr>
            <a:endParaRPr sz="2400" b="0" i="0" u="none" strike="noStrike" cap="none" dirty="0">
              <a:solidFill>
                <a:srgbClr val="7030A0"/>
              </a:solidFill>
              <a:ea typeface="Arial"/>
              <a:cs typeface="Arial"/>
              <a:sym typeface="Arial"/>
            </a:endParaRPr>
          </a:p>
          <a:p>
            <a:pPr marL="457200" marR="0" lvl="0" indent="-457200" algn="l" rtl="0">
              <a:lnSpc>
                <a:spcPct val="90000"/>
              </a:lnSpc>
              <a:spcBef>
                <a:spcPts val="0"/>
              </a:spcBef>
              <a:spcAft>
                <a:spcPts val="0"/>
              </a:spcAft>
              <a:buClr>
                <a:srgbClr val="000000"/>
              </a:buClr>
              <a:buSzPts val="3200"/>
              <a:buFont typeface="Arial" panose="020B0604020202020204" pitchFamily="34" charset="0"/>
              <a:buChar char="•"/>
            </a:pPr>
            <a:r>
              <a:rPr lang="en-US" sz="2400" b="0" i="0" u="none" strike="noStrike" cap="none" dirty="0">
                <a:solidFill>
                  <a:srgbClr val="7030A0"/>
                </a:solidFill>
                <a:ea typeface="Arial"/>
                <a:cs typeface="Arial"/>
                <a:sym typeface="Arial"/>
              </a:rPr>
              <a:t>Crisis – Covid 19 </a:t>
            </a:r>
            <a:endParaRPr sz="2400" b="0" i="0" u="none" strike="noStrike" cap="none" dirty="0">
              <a:solidFill>
                <a:srgbClr val="7030A0"/>
              </a:solidFill>
              <a:ea typeface="Arial"/>
              <a:cs typeface="Arial"/>
              <a:sym typeface="Arial"/>
            </a:endParaRPr>
          </a:p>
          <a:p>
            <a:pPr marL="660400" marR="0" lvl="0" indent="-457200" algn="l" rtl="0">
              <a:lnSpc>
                <a:spcPct val="90000"/>
              </a:lnSpc>
              <a:spcBef>
                <a:spcPts val="0"/>
              </a:spcBef>
              <a:spcAft>
                <a:spcPts val="0"/>
              </a:spcAft>
              <a:buClr>
                <a:srgbClr val="000000"/>
              </a:buClr>
              <a:buSzPts val="3200"/>
              <a:buFont typeface="Arial" panose="020B0604020202020204" pitchFamily="34" charset="0"/>
              <a:buChar char="•"/>
            </a:pPr>
            <a:endParaRPr sz="2400" b="0" i="0" u="none" strike="noStrike" cap="none" dirty="0">
              <a:solidFill>
                <a:srgbClr val="7030A0"/>
              </a:solidFill>
              <a:ea typeface="Arial"/>
              <a:cs typeface="Arial"/>
              <a:sym typeface="Arial"/>
            </a:endParaRPr>
          </a:p>
          <a:p>
            <a:pPr marL="457200" marR="0" lvl="0" indent="-457200" algn="l" rtl="0">
              <a:lnSpc>
                <a:spcPct val="90000"/>
              </a:lnSpc>
              <a:spcBef>
                <a:spcPts val="0"/>
              </a:spcBef>
              <a:spcAft>
                <a:spcPts val="0"/>
              </a:spcAft>
              <a:buClr>
                <a:srgbClr val="000000"/>
              </a:buClr>
              <a:buSzPts val="3200"/>
              <a:buFont typeface="Arial" panose="020B0604020202020204" pitchFamily="34" charset="0"/>
              <a:buChar char="•"/>
            </a:pPr>
            <a:r>
              <a:rPr lang="en-US" sz="2400" b="0" i="0" u="none" strike="noStrike" cap="none" dirty="0">
                <a:solidFill>
                  <a:srgbClr val="7030A0"/>
                </a:solidFill>
                <a:ea typeface="Arial"/>
                <a:cs typeface="Arial"/>
                <a:sym typeface="Arial"/>
              </a:rPr>
              <a:t>Less food quality </a:t>
            </a:r>
            <a:endParaRPr sz="2400" b="0" i="0" u="none" strike="noStrike" cap="none" dirty="0">
              <a:solidFill>
                <a:srgbClr val="7030A0"/>
              </a:solidFill>
              <a:ea typeface="Arial"/>
              <a:cs typeface="Arial"/>
              <a:sym typeface="Arial"/>
            </a:endParaRPr>
          </a:p>
          <a:p>
            <a:pPr marL="660400" marR="0" lvl="0" indent="-457200" algn="l" rtl="0">
              <a:lnSpc>
                <a:spcPct val="90000"/>
              </a:lnSpc>
              <a:spcBef>
                <a:spcPts val="0"/>
              </a:spcBef>
              <a:spcAft>
                <a:spcPts val="0"/>
              </a:spcAft>
              <a:buClr>
                <a:srgbClr val="000000"/>
              </a:buClr>
              <a:buSzPts val="3200"/>
              <a:buFont typeface="Arial" panose="020B0604020202020204" pitchFamily="34" charset="0"/>
              <a:buChar char="•"/>
            </a:pPr>
            <a:endParaRPr sz="2400" b="0" i="0" u="none" strike="noStrike" cap="none" dirty="0">
              <a:solidFill>
                <a:srgbClr val="7030A0"/>
              </a:solidFill>
              <a:ea typeface="Arial"/>
              <a:cs typeface="Arial"/>
              <a:sym typeface="Arial"/>
            </a:endParaRPr>
          </a:p>
          <a:p>
            <a:pPr marL="457200" marR="0" lvl="0" indent="-457200" algn="l" rtl="0">
              <a:lnSpc>
                <a:spcPct val="90000"/>
              </a:lnSpc>
              <a:spcBef>
                <a:spcPts val="0"/>
              </a:spcBef>
              <a:spcAft>
                <a:spcPts val="0"/>
              </a:spcAft>
              <a:buClr>
                <a:srgbClr val="000000"/>
              </a:buClr>
              <a:buSzPts val="3200"/>
              <a:buFont typeface="Arial" panose="020B0604020202020204" pitchFamily="34" charset="0"/>
              <a:buChar char="•"/>
            </a:pPr>
            <a:r>
              <a:rPr lang="en-US" sz="2400" b="0" i="0" u="none" strike="noStrike" cap="none" dirty="0">
                <a:solidFill>
                  <a:srgbClr val="7030A0"/>
                </a:solidFill>
                <a:ea typeface="Arial"/>
                <a:cs typeface="Arial"/>
                <a:sym typeface="Arial"/>
              </a:rPr>
              <a:t>Untasteful food/ too much chemicals </a:t>
            </a:r>
            <a:endParaRPr sz="2400" b="0" i="0" u="none" strike="noStrike" cap="none" dirty="0">
              <a:solidFill>
                <a:srgbClr val="7030A0"/>
              </a:solidFill>
              <a:ea typeface="Arial"/>
              <a:cs typeface="Arial"/>
              <a:sym typeface="Arial"/>
            </a:endParaRPr>
          </a:p>
          <a:p>
            <a:pPr marL="660400" marR="0" lvl="0" indent="-457200" algn="l" rtl="0">
              <a:lnSpc>
                <a:spcPct val="90000"/>
              </a:lnSpc>
              <a:spcBef>
                <a:spcPts val="0"/>
              </a:spcBef>
              <a:spcAft>
                <a:spcPts val="0"/>
              </a:spcAft>
              <a:buClr>
                <a:srgbClr val="000000"/>
              </a:buClr>
              <a:buSzPts val="3200"/>
              <a:buFont typeface="Arial" panose="020B0604020202020204" pitchFamily="34" charset="0"/>
              <a:buChar char="•"/>
            </a:pPr>
            <a:endParaRPr sz="2400" b="0" i="0" u="none" strike="noStrike" cap="none" dirty="0">
              <a:solidFill>
                <a:srgbClr val="7030A0"/>
              </a:solidFill>
              <a:ea typeface="Arial"/>
              <a:cs typeface="Arial"/>
              <a:sym typeface="Arial"/>
            </a:endParaRPr>
          </a:p>
          <a:p>
            <a:pPr marL="457200" marR="0" lvl="0" indent="-457200" algn="l" rtl="0">
              <a:lnSpc>
                <a:spcPct val="90000"/>
              </a:lnSpc>
              <a:spcBef>
                <a:spcPts val="0"/>
              </a:spcBef>
              <a:spcAft>
                <a:spcPts val="0"/>
              </a:spcAft>
              <a:buClr>
                <a:srgbClr val="000000"/>
              </a:buClr>
              <a:buSzPts val="3200"/>
              <a:buFont typeface="Arial" panose="020B0604020202020204" pitchFamily="34" charset="0"/>
              <a:buChar char="•"/>
            </a:pPr>
            <a:r>
              <a:rPr lang="en-US" sz="2400" b="0" i="0" u="none" strike="noStrike" cap="none" dirty="0">
                <a:solidFill>
                  <a:srgbClr val="7030A0"/>
                </a:solidFill>
                <a:ea typeface="Arial"/>
                <a:cs typeface="Arial"/>
                <a:sym typeface="Arial"/>
              </a:rPr>
              <a:t>Eat all you can model </a:t>
            </a:r>
            <a:endParaRPr sz="2400" b="0" i="0" u="none" strike="noStrike" cap="none" dirty="0">
              <a:solidFill>
                <a:srgbClr val="7030A0"/>
              </a:solidFill>
              <a:ea typeface="Arial"/>
              <a:cs typeface="Arial"/>
              <a:sym typeface="Arial"/>
            </a:endParaRPr>
          </a:p>
          <a:p>
            <a:pPr marL="660400" marR="0" lvl="0" indent="-457200" algn="l" rtl="0">
              <a:lnSpc>
                <a:spcPct val="90000"/>
              </a:lnSpc>
              <a:spcBef>
                <a:spcPts val="0"/>
              </a:spcBef>
              <a:spcAft>
                <a:spcPts val="0"/>
              </a:spcAft>
              <a:buClr>
                <a:srgbClr val="000000"/>
              </a:buClr>
              <a:buSzPts val="3200"/>
              <a:buFont typeface="Arial" panose="020B0604020202020204" pitchFamily="34" charset="0"/>
              <a:buChar char="•"/>
            </a:pPr>
            <a:endParaRPr sz="2400" b="0" i="0" u="none" strike="noStrike" cap="none" dirty="0">
              <a:solidFill>
                <a:srgbClr val="7030A0"/>
              </a:solidFill>
              <a:ea typeface="Arial"/>
              <a:cs typeface="Arial"/>
              <a:sym typeface="Arial"/>
            </a:endParaRPr>
          </a:p>
          <a:p>
            <a:pPr marL="660400" marR="0" lvl="0" indent="-457200" algn="l" rtl="0">
              <a:lnSpc>
                <a:spcPct val="90000"/>
              </a:lnSpc>
              <a:spcBef>
                <a:spcPts val="0"/>
              </a:spcBef>
              <a:spcAft>
                <a:spcPts val="0"/>
              </a:spcAft>
              <a:buClr>
                <a:srgbClr val="000000"/>
              </a:buClr>
              <a:buSzPts val="3200"/>
              <a:buFont typeface="Arial" panose="020B0604020202020204" pitchFamily="34" charset="0"/>
              <a:buChar char="•"/>
            </a:pPr>
            <a:endParaRPr sz="2400" b="0" i="0" u="none" strike="noStrike" cap="none" dirty="0">
              <a:solidFill>
                <a:srgbClr val="7030A0"/>
              </a:solidFill>
              <a:ea typeface="Arial"/>
              <a:cs typeface="Arial"/>
              <a:sym typeface="Arial"/>
            </a:endParaRPr>
          </a:p>
        </p:txBody>
      </p:sp>
    </p:spTree>
    <p:extLst>
      <p:ext uri="{BB962C8B-B14F-4D97-AF65-F5344CB8AC3E}">
        <p14:creationId xmlns:p14="http://schemas.microsoft.com/office/powerpoint/2010/main" val="9631210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9" name="Google Shape;379;p184"/>
          <p:cNvSpPr txBox="1"/>
          <p:nvPr/>
        </p:nvSpPr>
        <p:spPr>
          <a:xfrm>
            <a:off x="87683" y="-225469"/>
            <a:ext cx="12104317" cy="136285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800"/>
              <a:buFont typeface="Arial"/>
              <a:buNone/>
            </a:pPr>
            <a:r>
              <a:rPr lang="en-US" sz="4000" b="0" i="0" u="none" strike="noStrike" cap="none">
                <a:solidFill>
                  <a:schemeClr val="dk1"/>
                </a:solidFill>
                <a:latin typeface="+mj-lt"/>
                <a:ea typeface="Arial"/>
                <a:cs typeface="Arial"/>
                <a:sym typeface="Arial"/>
              </a:rPr>
              <a:t>Type of consumers </a:t>
            </a:r>
            <a:endParaRPr sz="4000" b="0" i="0" u="none" strike="noStrike" cap="none">
              <a:solidFill>
                <a:schemeClr val="dk1"/>
              </a:solidFill>
              <a:latin typeface="+mj-lt"/>
              <a:ea typeface="Arial"/>
              <a:cs typeface="Arial"/>
              <a:sym typeface="Arial"/>
            </a:endParaRPr>
          </a:p>
        </p:txBody>
      </p:sp>
      <p:sp>
        <p:nvSpPr>
          <p:cNvPr id="380" name="Google Shape;380;p184"/>
          <p:cNvSpPr txBox="1"/>
          <p:nvPr/>
        </p:nvSpPr>
        <p:spPr>
          <a:xfrm>
            <a:off x="766459" y="951978"/>
            <a:ext cx="10732434" cy="4750199"/>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000000"/>
              </a:buClr>
              <a:buSzPct val="100000"/>
              <a:buFont typeface="Arial"/>
              <a:buNone/>
            </a:pPr>
            <a:r>
              <a:rPr lang="en-US" sz="2400" b="1" i="0" u="none" strike="noStrike" cap="none" dirty="0">
                <a:solidFill>
                  <a:srgbClr val="7030A0"/>
                </a:solidFill>
                <a:ea typeface="Arial"/>
                <a:cs typeface="Arial"/>
                <a:sym typeface="Arial"/>
              </a:rPr>
              <a:t>For modern consumer, behavior matters the most!</a:t>
            </a:r>
          </a:p>
          <a:p>
            <a:pPr marL="0" marR="0" lvl="0" indent="0" algn="l" rtl="0">
              <a:lnSpc>
                <a:spcPct val="90000"/>
              </a:lnSpc>
              <a:spcBef>
                <a:spcPts val="0"/>
              </a:spcBef>
              <a:spcAft>
                <a:spcPts val="0"/>
              </a:spcAft>
              <a:buClr>
                <a:srgbClr val="000000"/>
              </a:buClr>
              <a:buSzPct val="100000"/>
              <a:buFont typeface="Arial"/>
              <a:buNone/>
            </a:pPr>
            <a:endParaRPr sz="2400" b="1" i="0" u="none" strike="noStrike" cap="none" dirty="0">
              <a:solidFill>
                <a:srgbClr val="7030A0"/>
              </a:solidFill>
              <a:ea typeface="Arial"/>
              <a:cs typeface="Arial"/>
              <a:sym typeface="Arial"/>
            </a:endParaRPr>
          </a:p>
          <a:p>
            <a:pPr marR="0" lvl="0" algn="just" rtl="0">
              <a:lnSpc>
                <a:spcPct val="90000"/>
              </a:lnSpc>
              <a:spcBef>
                <a:spcPts val="0"/>
              </a:spcBef>
              <a:spcAft>
                <a:spcPts val="0"/>
              </a:spcAft>
              <a:buClr>
                <a:srgbClr val="000000"/>
              </a:buClr>
              <a:buSzPct val="100000"/>
            </a:pPr>
            <a:r>
              <a:rPr lang="en-US" sz="2400" b="0" i="0" u="none" strike="noStrike" cap="none" dirty="0">
                <a:solidFill>
                  <a:srgbClr val="7030A0"/>
                </a:solidFill>
                <a:ea typeface="Arial"/>
                <a:cs typeface="Arial"/>
                <a:sym typeface="Arial"/>
              </a:rPr>
              <a:t>Type of consumers:</a:t>
            </a:r>
            <a:endParaRPr sz="2400" b="0" i="0" u="none" strike="noStrike" cap="none" dirty="0">
              <a:solidFill>
                <a:srgbClr val="7030A0"/>
              </a:solidFill>
              <a:ea typeface="Arial"/>
              <a:cs typeface="Arial"/>
              <a:sym typeface="Arial"/>
            </a:endParaRPr>
          </a:p>
          <a:p>
            <a:pPr marL="0" marR="0" lvl="4" indent="0" algn="just" rtl="0">
              <a:lnSpc>
                <a:spcPct val="90000"/>
              </a:lnSpc>
              <a:spcBef>
                <a:spcPts val="0"/>
              </a:spcBef>
              <a:spcAft>
                <a:spcPts val="0"/>
              </a:spcAft>
              <a:buClr>
                <a:srgbClr val="000000"/>
              </a:buClr>
              <a:buSzPct val="100000"/>
              <a:buFont typeface="Arial"/>
              <a:buNone/>
            </a:pPr>
            <a:r>
              <a:rPr lang="en-US" sz="2400" b="0" i="0" u="none" strike="noStrike" cap="none" dirty="0">
                <a:solidFill>
                  <a:srgbClr val="7030A0"/>
                </a:solidFill>
                <a:ea typeface="Arial"/>
                <a:cs typeface="Arial"/>
                <a:sym typeface="Arial"/>
              </a:rPr>
              <a:t>	1. Busy balancers</a:t>
            </a:r>
            <a:endParaRPr sz="2400" b="0" i="0" u="none" strike="noStrike" cap="none" dirty="0">
              <a:solidFill>
                <a:srgbClr val="7030A0"/>
              </a:solidFill>
              <a:ea typeface="Arial"/>
              <a:cs typeface="Arial"/>
              <a:sym typeface="Arial"/>
            </a:endParaRPr>
          </a:p>
          <a:p>
            <a:pPr marL="0" marR="0" lvl="0" indent="0" algn="just" rtl="0">
              <a:lnSpc>
                <a:spcPct val="90000"/>
              </a:lnSpc>
              <a:spcBef>
                <a:spcPts val="0"/>
              </a:spcBef>
              <a:spcAft>
                <a:spcPts val="0"/>
              </a:spcAft>
              <a:buClr>
                <a:srgbClr val="000000"/>
              </a:buClr>
              <a:buSzPct val="100000"/>
              <a:buFont typeface="Arial"/>
              <a:buNone/>
            </a:pPr>
            <a:r>
              <a:rPr lang="en-US" sz="2400" b="0" i="0" u="none" strike="noStrike" cap="none" dirty="0">
                <a:solidFill>
                  <a:srgbClr val="7030A0"/>
                </a:solidFill>
                <a:ea typeface="Arial"/>
                <a:cs typeface="Arial"/>
                <a:sym typeface="Arial"/>
              </a:rPr>
              <a:t>	2. Food hobbyists</a:t>
            </a:r>
            <a:endParaRPr sz="2400" b="0" i="0" u="none" strike="noStrike" cap="none" dirty="0">
              <a:solidFill>
                <a:srgbClr val="7030A0"/>
              </a:solidFill>
              <a:ea typeface="Arial"/>
              <a:cs typeface="Arial"/>
              <a:sym typeface="Arial"/>
            </a:endParaRPr>
          </a:p>
          <a:p>
            <a:pPr marL="0" marR="0" lvl="0" indent="0" algn="just" rtl="0">
              <a:lnSpc>
                <a:spcPct val="90000"/>
              </a:lnSpc>
              <a:spcBef>
                <a:spcPts val="0"/>
              </a:spcBef>
              <a:spcAft>
                <a:spcPts val="0"/>
              </a:spcAft>
              <a:buClr>
                <a:srgbClr val="000000"/>
              </a:buClr>
              <a:buSzPct val="100000"/>
              <a:buFont typeface="Arial"/>
              <a:buNone/>
            </a:pPr>
            <a:r>
              <a:rPr lang="en-US" sz="2400" b="0" i="0" u="none" strike="noStrike" cap="none" dirty="0">
                <a:solidFill>
                  <a:srgbClr val="7030A0"/>
                </a:solidFill>
                <a:ea typeface="Arial"/>
                <a:cs typeface="Arial"/>
                <a:sym typeface="Arial"/>
              </a:rPr>
              <a:t>	3. Functional eaters</a:t>
            </a:r>
            <a:endParaRPr sz="2400" b="0" i="0" u="none" strike="noStrike" cap="none" dirty="0">
              <a:solidFill>
                <a:srgbClr val="7030A0"/>
              </a:solidFill>
              <a:ea typeface="Arial"/>
              <a:cs typeface="Arial"/>
              <a:sym typeface="Arial"/>
            </a:endParaRPr>
          </a:p>
          <a:p>
            <a:pPr marL="0" marR="0" lvl="0" indent="0" algn="just" rtl="0">
              <a:lnSpc>
                <a:spcPct val="90000"/>
              </a:lnSpc>
              <a:spcBef>
                <a:spcPts val="0"/>
              </a:spcBef>
              <a:spcAft>
                <a:spcPts val="0"/>
              </a:spcAft>
              <a:buClr>
                <a:srgbClr val="000000"/>
              </a:buClr>
              <a:buSzPct val="100000"/>
              <a:buFont typeface="Arial"/>
              <a:buNone/>
            </a:pPr>
            <a:r>
              <a:rPr lang="en-US" sz="2400" b="0" i="0" u="none" strike="noStrike" cap="none" dirty="0">
                <a:solidFill>
                  <a:srgbClr val="7030A0"/>
                </a:solidFill>
                <a:ea typeface="Arial"/>
                <a:cs typeface="Arial"/>
                <a:sym typeface="Arial"/>
              </a:rPr>
              <a:t>	4. Affluent socializers </a:t>
            </a:r>
            <a:endParaRPr sz="2400" b="0" i="0" u="none" strike="noStrike" cap="none" dirty="0">
              <a:solidFill>
                <a:srgbClr val="7030A0"/>
              </a:solidFill>
              <a:ea typeface="Arial"/>
              <a:cs typeface="Arial"/>
              <a:sym typeface="Arial"/>
            </a:endParaRPr>
          </a:p>
          <a:p>
            <a:pPr marL="0" marR="0" lvl="0" indent="0" algn="just" rtl="0">
              <a:lnSpc>
                <a:spcPct val="90000"/>
              </a:lnSpc>
              <a:spcBef>
                <a:spcPts val="0"/>
              </a:spcBef>
              <a:spcAft>
                <a:spcPts val="0"/>
              </a:spcAft>
              <a:buClr>
                <a:srgbClr val="000000"/>
              </a:buClr>
              <a:buSzPct val="100000"/>
              <a:buFont typeface="Arial"/>
              <a:buNone/>
            </a:pPr>
            <a:r>
              <a:rPr lang="en-US" sz="2400" b="0" i="0" u="none" strike="noStrike" cap="none" dirty="0">
                <a:solidFill>
                  <a:srgbClr val="7030A0"/>
                </a:solidFill>
                <a:ea typeface="Arial"/>
                <a:cs typeface="Arial"/>
                <a:sym typeface="Arial"/>
              </a:rPr>
              <a:t>	5. Bargain hunters</a:t>
            </a:r>
            <a:endParaRPr sz="2400" b="0" i="0" u="none" strike="noStrike" cap="none" dirty="0">
              <a:solidFill>
                <a:srgbClr val="7030A0"/>
              </a:solidFill>
              <a:ea typeface="Arial"/>
              <a:cs typeface="Arial"/>
              <a:sym typeface="Arial"/>
            </a:endParaRPr>
          </a:p>
          <a:p>
            <a:pPr marL="0" marR="0" lvl="0" indent="0" algn="just" rtl="0">
              <a:lnSpc>
                <a:spcPct val="90000"/>
              </a:lnSpc>
              <a:spcBef>
                <a:spcPts val="0"/>
              </a:spcBef>
              <a:spcAft>
                <a:spcPts val="0"/>
              </a:spcAft>
              <a:buClr>
                <a:srgbClr val="000000"/>
              </a:buClr>
              <a:buSzPct val="100000"/>
              <a:buFont typeface="Arial"/>
              <a:buNone/>
            </a:pPr>
            <a:r>
              <a:rPr lang="en-US" sz="2400" b="0" i="0" u="none" strike="noStrike" cap="none" dirty="0">
                <a:solidFill>
                  <a:srgbClr val="7030A0"/>
                </a:solidFill>
                <a:ea typeface="Arial"/>
                <a:cs typeface="Arial"/>
                <a:sym typeface="Arial"/>
              </a:rPr>
              <a:t>	6. Habitual mature </a:t>
            </a:r>
            <a:endParaRPr sz="2400" b="0" i="0" u="none" strike="noStrike" cap="none" dirty="0">
              <a:solidFill>
                <a:srgbClr val="7030A0"/>
              </a:solidFill>
              <a:ea typeface="Arial"/>
              <a:cs typeface="Arial"/>
              <a:sym typeface="Arial"/>
            </a:endParaRPr>
          </a:p>
          <a:p>
            <a:pPr marL="0" marR="0" lvl="0" indent="0" algn="just" rtl="0">
              <a:lnSpc>
                <a:spcPct val="90000"/>
              </a:lnSpc>
              <a:spcBef>
                <a:spcPts val="0"/>
              </a:spcBef>
              <a:spcAft>
                <a:spcPts val="0"/>
              </a:spcAft>
              <a:buClr>
                <a:srgbClr val="000000"/>
              </a:buClr>
              <a:buSzPct val="100000"/>
              <a:buFont typeface="Arial"/>
              <a:buNone/>
            </a:pPr>
            <a:r>
              <a:rPr lang="en-US" sz="2400" b="0" i="0" u="none" strike="noStrike" cap="none" dirty="0">
                <a:solidFill>
                  <a:srgbClr val="7030A0"/>
                </a:solidFill>
                <a:ea typeface="Arial"/>
                <a:cs typeface="Arial"/>
                <a:sym typeface="Arial"/>
              </a:rPr>
              <a:t>	7. Health enthusiasts</a:t>
            </a:r>
            <a:endParaRPr sz="2400" b="0" i="0" u="none" strike="noStrike" cap="none" dirty="0">
              <a:solidFill>
                <a:srgbClr val="7030A0"/>
              </a:solidFill>
              <a:ea typeface="Arial"/>
              <a:cs typeface="Arial"/>
              <a:sym typeface="Arial"/>
            </a:endParaRPr>
          </a:p>
          <a:p>
            <a:pPr marL="0" marR="0" lvl="0" indent="0" algn="just" rtl="0">
              <a:lnSpc>
                <a:spcPct val="90000"/>
              </a:lnSpc>
              <a:spcBef>
                <a:spcPts val="0"/>
              </a:spcBef>
              <a:spcAft>
                <a:spcPts val="0"/>
              </a:spcAft>
              <a:buClr>
                <a:srgbClr val="000000"/>
              </a:buClr>
              <a:buSzPct val="100000"/>
              <a:buFont typeface="Arial"/>
              <a:buNone/>
            </a:pPr>
            <a:r>
              <a:rPr lang="en-US" sz="2400" b="0" i="0" u="none" strike="noStrike" cap="none" dirty="0">
                <a:solidFill>
                  <a:srgbClr val="7030A0"/>
                </a:solidFill>
                <a:ea typeface="Arial"/>
                <a:cs typeface="Arial"/>
                <a:sym typeface="Arial"/>
              </a:rPr>
              <a:t>	</a:t>
            </a:r>
          </a:p>
          <a:p>
            <a:pPr marL="0" marR="0" lvl="0" indent="0" algn="just" rtl="0">
              <a:lnSpc>
                <a:spcPct val="90000"/>
              </a:lnSpc>
              <a:spcBef>
                <a:spcPts val="0"/>
              </a:spcBef>
              <a:spcAft>
                <a:spcPts val="0"/>
              </a:spcAft>
              <a:buClr>
                <a:srgbClr val="000000"/>
              </a:buClr>
              <a:buSzPct val="100000"/>
              <a:buFont typeface="Arial"/>
              <a:buNone/>
            </a:pPr>
            <a:r>
              <a:rPr lang="en-US" sz="1200" b="1" i="0" u="none" strike="noStrike" cap="none" dirty="0">
                <a:solidFill>
                  <a:srgbClr val="7030A0"/>
                </a:solidFill>
                <a:ea typeface="Arial"/>
                <a:cs typeface="Arial"/>
                <a:sym typeface="Arial"/>
              </a:rPr>
              <a:t>Source</a:t>
            </a:r>
            <a:r>
              <a:rPr lang="en-US" sz="1200" b="0" i="0" u="none" strike="noStrike" cap="none" dirty="0">
                <a:solidFill>
                  <a:srgbClr val="7030A0"/>
                </a:solidFill>
                <a:ea typeface="Arial"/>
                <a:cs typeface="Arial"/>
                <a:sym typeface="Arial"/>
              </a:rPr>
              <a:t>: Courting today’s 7 key consumer types – Food service directory 16.02.2016</a:t>
            </a:r>
            <a:endParaRPr sz="1200" b="0" i="0" u="none" strike="noStrike" cap="none" dirty="0">
              <a:solidFill>
                <a:srgbClr val="7030A0"/>
              </a:solidFill>
              <a:ea typeface="Arial"/>
              <a:cs typeface="Arial"/>
              <a:sym typeface="Arial"/>
            </a:endParaRPr>
          </a:p>
        </p:txBody>
      </p:sp>
    </p:spTree>
    <p:extLst>
      <p:ext uri="{BB962C8B-B14F-4D97-AF65-F5344CB8AC3E}">
        <p14:creationId xmlns:p14="http://schemas.microsoft.com/office/powerpoint/2010/main" val="20097395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9" name="Google Shape;389;p185"/>
          <p:cNvSpPr/>
          <p:nvPr/>
        </p:nvSpPr>
        <p:spPr>
          <a:xfrm>
            <a:off x="644400" y="-47160"/>
            <a:ext cx="843408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400" b="1" i="0" u="none" strike="noStrike" cap="none" dirty="0">
                <a:solidFill>
                  <a:srgbClr val="000000"/>
                </a:solidFill>
                <a:latin typeface="+mj-lt"/>
                <a:ea typeface="Arial"/>
                <a:cs typeface="Arial"/>
                <a:sym typeface="Arial"/>
              </a:rPr>
              <a:t>Exercise </a:t>
            </a:r>
            <a:endParaRPr sz="4400" b="0" i="0" u="none" strike="noStrike" cap="none" dirty="0">
              <a:solidFill>
                <a:schemeClr val="dk1"/>
              </a:solidFill>
              <a:latin typeface="+mj-lt"/>
              <a:ea typeface="Calibri"/>
              <a:cs typeface="Calibri"/>
              <a:sym typeface="Calibri"/>
            </a:endParaRPr>
          </a:p>
        </p:txBody>
      </p:sp>
      <p:sp>
        <p:nvSpPr>
          <p:cNvPr id="390" name="Google Shape;390;p185"/>
          <p:cNvSpPr/>
          <p:nvPr/>
        </p:nvSpPr>
        <p:spPr>
          <a:xfrm>
            <a:off x="391960" y="1438695"/>
            <a:ext cx="11408079" cy="3980610"/>
          </a:xfrm>
          <a:prstGeom prst="roundRect">
            <a:avLst>
              <a:gd name="adj" fmla="val 16667"/>
            </a:avLst>
          </a:prstGeom>
          <a:solidFill>
            <a:schemeClr val="accent1">
              <a:alpha val="81176"/>
            </a:schemeClr>
          </a:solidFill>
          <a:ln w="12600" cap="flat" cmpd="sng">
            <a:solidFill>
              <a:srgbClr val="809C4E"/>
            </a:solidFill>
            <a:prstDash val="solid"/>
            <a:miter lim="8000"/>
            <a:headEnd type="none" w="sm" len="sm"/>
            <a:tailEnd type="none" w="sm" len="sm"/>
          </a:ln>
        </p:spPr>
        <p:txBody>
          <a:bodyPr spcFirstLastPara="1" wrap="square" lIns="91425" tIns="45700" rIns="91425" bIns="45700" anchor="ctr" anchorCtr="0">
            <a:noAutofit/>
          </a:bodyPr>
          <a:lstStyle/>
          <a:p>
            <a:pPr marL="285840" marR="0" lvl="0" indent="-285840" algn="l" rtl="0">
              <a:lnSpc>
                <a:spcPct val="100000"/>
              </a:lnSpc>
              <a:spcBef>
                <a:spcPts val="0"/>
              </a:spcBef>
              <a:spcAft>
                <a:spcPts val="0"/>
              </a:spcAft>
              <a:buClr>
                <a:srgbClr val="000000"/>
              </a:buClr>
              <a:buSzPts val="2800"/>
              <a:buFont typeface="Arial"/>
              <a:buChar char="•"/>
            </a:pPr>
            <a:r>
              <a:rPr lang="en-US" sz="2400" b="0" i="0" u="none" strike="noStrike" cap="none" dirty="0">
                <a:solidFill>
                  <a:schemeClr val="bg1"/>
                </a:solidFill>
                <a:ea typeface="Calibri"/>
                <a:cs typeface="Calibri"/>
                <a:sym typeface="Calibri"/>
              </a:rPr>
              <a:t>Read carefully the article  Courting  todays 7 key consumer types – Food service directory </a:t>
            </a:r>
          </a:p>
          <a:p>
            <a:pPr marR="0" lvl="0" algn="l" rtl="0">
              <a:lnSpc>
                <a:spcPct val="100000"/>
              </a:lnSpc>
              <a:spcBef>
                <a:spcPts val="0"/>
              </a:spcBef>
              <a:spcAft>
                <a:spcPts val="0"/>
              </a:spcAft>
              <a:buClr>
                <a:srgbClr val="000000"/>
              </a:buClr>
              <a:buSzPts val="2800"/>
            </a:pPr>
            <a:r>
              <a:rPr lang="en-US" sz="2400" b="0" i="0" u="sng" strike="noStrike" cap="none" dirty="0">
                <a:solidFill>
                  <a:schemeClr val="bg1"/>
                </a:solidFill>
                <a:ea typeface="Calibri"/>
                <a:cs typeface="Calibri"/>
                <a:sym typeface="Calibri"/>
                <a:hlinkClick r:id="rId3">
                  <a:extLst>
                    <a:ext uri="{A12FA001-AC4F-418D-AE19-62706E023703}">
                      <ahyp:hlinkClr xmlns:ahyp="http://schemas.microsoft.com/office/drawing/2018/hyperlinkcolor" val="tx"/>
                    </a:ext>
                  </a:extLst>
                </a:hlinkClick>
              </a:rPr>
              <a:t>https://www.foodservicedirector.com/operations/courting-todays-7-key-consumer-types</a:t>
            </a:r>
            <a:endParaRPr sz="2400" b="0" i="0" u="none" strike="noStrike" cap="none" dirty="0">
              <a:solidFill>
                <a:schemeClr val="bg1"/>
              </a:solidFill>
              <a:ea typeface="Calibri"/>
              <a:cs typeface="Calibri"/>
              <a:sym typeface="Calibri"/>
            </a:endParaRPr>
          </a:p>
          <a:p>
            <a:pPr marL="285840" marR="0" lvl="0" indent="-108038" algn="l" rtl="0">
              <a:lnSpc>
                <a:spcPct val="100000"/>
              </a:lnSpc>
              <a:spcBef>
                <a:spcPts val="0"/>
              </a:spcBef>
              <a:spcAft>
                <a:spcPts val="0"/>
              </a:spcAft>
              <a:buClr>
                <a:srgbClr val="000000"/>
              </a:buClr>
              <a:buSzPts val="2800"/>
              <a:buFont typeface="Arial"/>
              <a:buNone/>
            </a:pPr>
            <a:endParaRPr sz="2400" b="0" i="0" u="none" strike="noStrike" cap="none" dirty="0">
              <a:solidFill>
                <a:schemeClr val="bg1"/>
              </a:solidFill>
              <a:ea typeface="Calibri"/>
              <a:cs typeface="Calibri"/>
              <a:sym typeface="Calibri"/>
            </a:endParaRPr>
          </a:p>
          <a:p>
            <a:pPr marL="285840" marR="0" lvl="0" indent="-285840" algn="l" rtl="0">
              <a:lnSpc>
                <a:spcPct val="100000"/>
              </a:lnSpc>
              <a:spcBef>
                <a:spcPts val="0"/>
              </a:spcBef>
              <a:spcAft>
                <a:spcPts val="0"/>
              </a:spcAft>
              <a:buClr>
                <a:srgbClr val="000000"/>
              </a:buClr>
              <a:buSzPts val="2800"/>
              <a:buFont typeface="Arial"/>
              <a:buChar char="•"/>
            </a:pPr>
            <a:r>
              <a:rPr lang="en-US" sz="2400" b="0" i="0" u="none" strike="noStrike" cap="none" dirty="0">
                <a:solidFill>
                  <a:schemeClr val="bg1"/>
                </a:solidFill>
                <a:ea typeface="Calibri"/>
                <a:cs typeface="Calibri"/>
                <a:sym typeface="Calibri"/>
              </a:rPr>
              <a:t>In small groups identify the type of the consumer that is most likely to use your restaurant. Identify the causes of the consumer waste </a:t>
            </a:r>
            <a:endParaRPr sz="2400" b="0" i="0" u="none" strike="noStrike" cap="none" dirty="0">
              <a:solidFill>
                <a:schemeClr val="bg1"/>
              </a:solidFill>
              <a:ea typeface="Calibri"/>
              <a:cs typeface="Calibri"/>
              <a:sym typeface="Calibri"/>
            </a:endParaRPr>
          </a:p>
        </p:txBody>
      </p:sp>
    </p:spTree>
    <p:extLst>
      <p:ext uri="{BB962C8B-B14F-4D97-AF65-F5344CB8AC3E}">
        <p14:creationId xmlns:p14="http://schemas.microsoft.com/office/powerpoint/2010/main" val="17224141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7" name="Google Shape;397;p186"/>
          <p:cNvSpPr txBox="1"/>
          <p:nvPr/>
        </p:nvSpPr>
        <p:spPr>
          <a:xfrm>
            <a:off x="0" y="0"/>
            <a:ext cx="9538033" cy="136285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800"/>
              <a:buFont typeface="Arial"/>
              <a:buNone/>
            </a:pPr>
            <a:r>
              <a:rPr lang="en-US" sz="4400" b="0" i="0" u="none" strike="noStrike" cap="none">
                <a:solidFill>
                  <a:schemeClr val="dk1"/>
                </a:solidFill>
                <a:latin typeface="+mj-lt"/>
                <a:ea typeface="Arial"/>
                <a:cs typeface="Arial"/>
                <a:sym typeface="Arial"/>
              </a:rPr>
              <a:t>Typologies of consumers to waste food  </a:t>
            </a:r>
            <a:endParaRPr sz="4400" b="0" i="0" u="none" strike="noStrike" cap="none">
              <a:solidFill>
                <a:schemeClr val="dk1"/>
              </a:solidFill>
              <a:latin typeface="+mj-lt"/>
              <a:ea typeface="Arial"/>
              <a:cs typeface="Arial"/>
              <a:sym typeface="Arial"/>
            </a:endParaRPr>
          </a:p>
        </p:txBody>
      </p:sp>
      <p:sp>
        <p:nvSpPr>
          <p:cNvPr id="398" name="Google Shape;398;p186"/>
          <p:cNvSpPr txBox="1"/>
          <p:nvPr/>
        </p:nvSpPr>
        <p:spPr>
          <a:xfrm>
            <a:off x="772501" y="1252603"/>
            <a:ext cx="10450820" cy="3118982"/>
          </a:xfrm>
          <a:prstGeom prst="rect">
            <a:avLst/>
          </a:prstGeom>
          <a:noFill/>
          <a:ln>
            <a:noFill/>
          </a:ln>
        </p:spPr>
        <p:txBody>
          <a:bodyPr spcFirstLastPara="1" wrap="square" lIns="91425" tIns="45700" rIns="91425" bIns="45700" anchor="t" anchorCtr="0">
            <a:normAutofit/>
          </a:bodyPr>
          <a:lstStyle/>
          <a:p>
            <a:pPr marL="342900" marR="0" lvl="0" indent="-342900" algn="l" rtl="0">
              <a:lnSpc>
                <a:spcPct val="150000"/>
              </a:lnSpc>
              <a:spcBef>
                <a:spcPts val="0"/>
              </a:spcBef>
              <a:spcAft>
                <a:spcPts val="0"/>
              </a:spcAft>
              <a:buClr>
                <a:srgbClr val="000000"/>
              </a:buClr>
              <a:buSzPts val="1800"/>
              <a:buFont typeface="Arial"/>
              <a:buAutoNum type="arabicPeriod"/>
            </a:pPr>
            <a:r>
              <a:rPr lang="en-US" sz="1800" b="1" i="0" u="none" strike="noStrike" cap="none" dirty="0">
                <a:solidFill>
                  <a:srgbClr val="7030A0"/>
                </a:solidFill>
                <a:ea typeface="Arial"/>
                <a:cs typeface="Arial"/>
                <a:sym typeface="Arial"/>
              </a:rPr>
              <a:t>conscious-fussy consumer</a:t>
            </a:r>
            <a:r>
              <a:rPr lang="en-US" sz="1800" b="0" i="0" u="none" strike="noStrike" cap="none" dirty="0">
                <a:solidFill>
                  <a:srgbClr val="7030A0"/>
                </a:solidFill>
                <a:ea typeface="Arial"/>
                <a:cs typeface="Arial"/>
                <a:sym typeface="Arial"/>
              </a:rPr>
              <a:t>: they waste food because does not like how it looks!  </a:t>
            </a:r>
            <a:endParaRPr sz="1800" b="0" i="0" u="none" strike="noStrike" cap="none" dirty="0">
              <a:solidFill>
                <a:srgbClr val="7030A0"/>
              </a:solidFill>
              <a:ea typeface="Arial"/>
              <a:cs typeface="Arial"/>
              <a:sym typeface="Arial"/>
            </a:endParaRPr>
          </a:p>
          <a:p>
            <a:pPr marL="342900" marR="0" lvl="0" indent="-342900" algn="l" rtl="0">
              <a:lnSpc>
                <a:spcPct val="150000"/>
              </a:lnSpc>
              <a:spcBef>
                <a:spcPts val="0"/>
              </a:spcBef>
              <a:spcAft>
                <a:spcPts val="0"/>
              </a:spcAft>
              <a:buClr>
                <a:srgbClr val="000000"/>
              </a:buClr>
              <a:buSzPts val="1800"/>
              <a:buFont typeface="Arial"/>
              <a:buAutoNum type="arabicPeriod"/>
            </a:pPr>
            <a:r>
              <a:rPr lang="en-US" sz="1800" b="1" i="0" u="none" strike="noStrike" cap="none" dirty="0">
                <a:solidFill>
                  <a:srgbClr val="7030A0"/>
                </a:solidFill>
                <a:ea typeface="Arial"/>
                <a:cs typeface="Arial"/>
                <a:sym typeface="Arial"/>
              </a:rPr>
              <a:t>exaggerating cook</a:t>
            </a:r>
            <a:r>
              <a:rPr lang="en-US" sz="1800" b="0" i="0" u="none" strike="noStrike" cap="none" dirty="0">
                <a:solidFill>
                  <a:srgbClr val="7030A0"/>
                </a:solidFill>
                <a:ea typeface="Arial"/>
                <a:cs typeface="Arial"/>
                <a:sym typeface="Arial"/>
              </a:rPr>
              <a:t>: they buy and cook too much. </a:t>
            </a:r>
            <a:endParaRPr sz="1800" b="0" i="0" u="none" strike="noStrike" cap="none" dirty="0">
              <a:solidFill>
                <a:srgbClr val="7030A0"/>
              </a:solidFill>
              <a:ea typeface="Arial"/>
              <a:cs typeface="Arial"/>
              <a:sym typeface="Arial"/>
            </a:endParaRPr>
          </a:p>
          <a:p>
            <a:pPr marL="342900" marR="0" lvl="0" indent="-342900" algn="l" rtl="0">
              <a:lnSpc>
                <a:spcPct val="150000"/>
              </a:lnSpc>
              <a:spcBef>
                <a:spcPts val="0"/>
              </a:spcBef>
              <a:spcAft>
                <a:spcPts val="0"/>
              </a:spcAft>
              <a:buClr>
                <a:srgbClr val="000000"/>
              </a:buClr>
              <a:buSzPts val="1800"/>
              <a:buFont typeface="Arial"/>
              <a:buAutoNum type="arabicPeriod"/>
            </a:pPr>
            <a:r>
              <a:rPr lang="en-US" sz="1800" b="1" i="0" u="none" strike="noStrike" cap="none" dirty="0">
                <a:solidFill>
                  <a:srgbClr val="7030A0"/>
                </a:solidFill>
                <a:ea typeface="Arial"/>
                <a:cs typeface="Arial"/>
                <a:sym typeface="Arial"/>
              </a:rPr>
              <a:t>conscious-forgetful consumer</a:t>
            </a:r>
            <a:r>
              <a:rPr lang="en-US" sz="1800" b="0" i="0" u="none" strike="noStrike" cap="none" dirty="0">
                <a:solidFill>
                  <a:srgbClr val="7030A0"/>
                </a:solidFill>
                <a:ea typeface="Arial"/>
                <a:cs typeface="Arial"/>
                <a:sym typeface="Arial"/>
              </a:rPr>
              <a:t>: they forget the food in the fridge and buy again.  </a:t>
            </a:r>
            <a:endParaRPr sz="1800" b="0" i="0" u="none" strike="noStrike" cap="none" dirty="0">
              <a:solidFill>
                <a:srgbClr val="7030A0"/>
              </a:solidFill>
              <a:ea typeface="Arial"/>
              <a:cs typeface="Arial"/>
              <a:sym typeface="Arial"/>
            </a:endParaRPr>
          </a:p>
          <a:p>
            <a:pPr marL="342900" marR="0" lvl="0" indent="-342900" algn="l" rtl="0">
              <a:lnSpc>
                <a:spcPct val="150000"/>
              </a:lnSpc>
              <a:spcBef>
                <a:spcPts val="0"/>
              </a:spcBef>
              <a:spcAft>
                <a:spcPts val="0"/>
              </a:spcAft>
              <a:buClr>
                <a:srgbClr val="000000"/>
              </a:buClr>
              <a:buSzPts val="1800"/>
              <a:buFont typeface="Arial"/>
              <a:buAutoNum type="arabicPeriod"/>
            </a:pPr>
            <a:r>
              <a:rPr lang="en-US" sz="1800" b="1" i="0" u="none" strike="noStrike" cap="none" dirty="0">
                <a:solidFill>
                  <a:srgbClr val="7030A0"/>
                </a:solidFill>
                <a:ea typeface="Arial"/>
                <a:cs typeface="Arial"/>
                <a:sym typeface="Arial"/>
              </a:rPr>
              <a:t>unskilled-cook </a:t>
            </a:r>
            <a:r>
              <a:rPr lang="en-US" sz="1800" b="0" i="0" u="none" strike="noStrike" cap="none" dirty="0">
                <a:solidFill>
                  <a:srgbClr val="7030A0"/>
                </a:solidFill>
                <a:ea typeface="Arial"/>
                <a:cs typeface="Arial"/>
                <a:sym typeface="Arial"/>
              </a:rPr>
              <a:t>: not able to cook food properly and they are also not able to evaluate the quantities. </a:t>
            </a:r>
            <a:endParaRPr sz="1800" b="0" i="0" u="none" strike="noStrike" cap="none" dirty="0">
              <a:solidFill>
                <a:srgbClr val="7030A0"/>
              </a:solidFill>
              <a:ea typeface="Arial"/>
              <a:cs typeface="Arial"/>
              <a:sym typeface="Arial"/>
            </a:endParaRPr>
          </a:p>
          <a:p>
            <a:pPr marL="342900" marR="0" lvl="0" indent="-342900" algn="l" rtl="0">
              <a:lnSpc>
                <a:spcPct val="150000"/>
              </a:lnSpc>
              <a:spcBef>
                <a:spcPts val="0"/>
              </a:spcBef>
              <a:spcAft>
                <a:spcPts val="0"/>
              </a:spcAft>
              <a:buClr>
                <a:srgbClr val="000000"/>
              </a:buClr>
              <a:buSzPts val="1800"/>
              <a:buFont typeface="Arial"/>
              <a:buAutoNum type="arabicPeriod"/>
            </a:pPr>
            <a:r>
              <a:rPr lang="en-US" sz="1800" b="1" i="0" u="none" strike="noStrike" cap="none" dirty="0">
                <a:solidFill>
                  <a:srgbClr val="7030A0"/>
                </a:solidFill>
                <a:ea typeface="Arial"/>
                <a:cs typeface="Arial"/>
                <a:sym typeface="Arial"/>
              </a:rPr>
              <a:t>confused consumer</a:t>
            </a:r>
            <a:r>
              <a:rPr lang="en-US" sz="1800" b="0" i="0" u="none" strike="noStrike" cap="none" dirty="0">
                <a:solidFill>
                  <a:srgbClr val="7030A0"/>
                </a:solidFill>
                <a:ea typeface="Arial"/>
                <a:cs typeface="Arial"/>
                <a:sym typeface="Arial"/>
              </a:rPr>
              <a:t>: do not understand the labelling of the products. </a:t>
            </a:r>
            <a:endParaRPr sz="1800" b="0" i="0" u="none" strike="noStrike" cap="none" dirty="0">
              <a:solidFill>
                <a:srgbClr val="7030A0"/>
              </a:solidFill>
              <a:ea typeface="Arial"/>
              <a:cs typeface="Arial"/>
              <a:sym typeface="Arial"/>
            </a:endParaRPr>
          </a:p>
          <a:p>
            <a:pPr marL="342900" marR="0" lvl="0" indent="-342900" algn="l" rtl="0">
              <a:lnSpc>
                <a:spcPct val="150000"/>
              </a:lnSpc>
              <a:spcBef>
                <a:spcPts val="0"/>
              </a:spcBef>
              <a:spcAft>
                <a:spcPts val="0"/>
              </a:spcAft>
              <a:buClr>
                <a:srgbClr val="000000"/>
              </a:buClr>
              <a:buSzPts val="1800"/>
              <a:buFont typeface="Arial"/>
              <a:buAutoNum type="arabicPeriod"/>
            </a:pPr>
            <a:r>
              <a:rPr lang="en-US" sz="1800" b="1" i="0" u="none" strike="noStrike" cap="none" dirty="0">
                <a:solidFill>
                  <a:srgbClr val="7030A0"/>
                </a:solidFill>
                <a:ea typeface="Arial"/>
                <a:cs typeface="Arial"/>
                <a:sym typeface="Arial"/>
              </a:rPr>
              <a:t>exaggerated shopper </a:t>
            </a:r>
            <a:r>
              <a:rPr lang="en-US" sz="1800" b="0" i="0" u="none" strike="noStrike" cap="none" dirty="0">
                <a:solidFill>
                  <a:srgbClr val="7030A0"/>
                </a:solidFill>
                <a:ea typeface="Arial"/>
                <a:cs typeface="Arial"/>
                <a:sym typeface="Arial"/>
              </a:rPr>
              <a:t>buy too much, because they are afraid of not having enough food. </a:t>
            </a:r>
            <a:endParaRPr sz="1800" b="0" i="0" u="none" strike="noStrike" cap="none" dirty="0">
              <a:solidFill>
                <a:srgbClr val="7030A0"/>
              </a:solidFill>
              <a:ea typeface="Arial"/>
              <a:cs typeface="Arial"/>
              <a:sym typeface="Arial"/>
            </a:endParaRPr>
          </a:p>
          <a:p>
            <a:pPr marL="342900" marR="0" lvl="0" indent="-342900" algn="l" rtl="0">
              <a:lnSpc>
                <a:spcPct val="150000"/>
              </a:lnSpc>
              <a:spcBef>
                <a:spcPts val="0"/>
              </a:spcBef>
              <a:spcAft>
                <a:spcPts val="0"/>
              </a:spcAft>
              <a:buClr>
                <a:srgbClr val="000000"/>
              </a:buClr>
              <a:buSzPts val="1800"/>
              <a:buFont typeface="Arial"/>
              <a:buAutoNum type="arabicPeriod"/>
            </a:pPr>
            <a:r>
              <a:rPr lang="en-US" sz="1800" b="1" i="0" u="none" strike="noStrike" cap="none" dirty="0">
                <a:solidFill>
                  <a:srgbClr val="7030A0"/>
                </a:solidFill>
                <a:ea typeface="Arial"/>
                <a:cs typeface="Arial"/>
                <a:sym typeface="Arial"/>
              </a:rPr>
              <a:t>frugal consumer</a:t>
            </a:r>
            <a:r>
              <a:rPr lang="en-US" sz="1800" b="0" i="0" u="none" strike="noStrike" cap="none" dirty="0">
                <a:solidFill>
                  <a:srgbClr val="7030A0"/>
                </a:solidFill>
                <a:ea typeface="Arial"/>
                <a:cs typeface="Arial"/>
                <a:sym typeface="Arial"/>
              </a:rPr>
              <a:t>, who has the fewest quantity of wasted food </a:t>
            </a:r>
            <a:endParaRPr sz="1800" b="0" i="0" u="none" strike="noStrike" cap="none" dirty="0">
              <a:solidFill>
                <a:srgbClr val="7030A0"/>
              </a:solidFill>
              <a:ea typeface="Arial"/>
              <a:cs typeface="Arial"/>
              <a:sym typeface="Arial"/>
            </a:endParaRPr>
          </a:p>
        </p:txBody>
      </p:sp>
    </p:spTree>
    <p:extLst>
      <p:ext uri="{BB962C8B-B14F-4D97-AF65-F5344CB8AC3E}">
        <p14:creationId xmlns:p14="http://schemas.microsoft.com/office/powerpoint/2010/main" val="5353241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p187"/>
          <p:cNvSpPr txBox="1">
            <a:spLocks noGrp="1"/>
          </p:cNvSpPr>
          <p:nvPr>
            <p:ph type="body" idx="1"/>
          </p:nvPr>
        </p:nvSpPr>
        <p:spPr>
          <a:xfrm>
            <a:off x="309401" y="69596"/>
            <a:ext cx="11573197" cy="724247"/>
          </a:xfrm>
          <a:prstGeom prst="rect">
            <a:avLst/>
          </a:prstGeom>
          <a:noFill/>
          <a:ln>
            <a:noFill/>
          </a:ln>
        </p:spPr>
        <p:txBody>
          <a:bodyPr spcFirstLastPara="1" wrap="square" lIns="91425" tIns="45700" rIns="91425" bIns="45700" anchor="ctr" anchorCtr="0">
            <a:noAutofit/>
          </a:bodyPr>
          <a:lstStyle/>
          <a:p>
            <a:pPr marL="457200" marR="0" lvl="0" indent="-228600" algn="l" rtl="0">
              <a:lnSpc>
                <a:spcPct val="90000"/>
              </a:lnSpc>
              <a:spcBef>
                <a:spcPts val="1000"/>
              </a:spcBef>
              <a:spcAft>
                <a:spcPts val="0"/>
              </a:spcAft>
              <a:buClr>
                <a:srgbClr val="262626"/>
              </a:buClr>
              <a:buSzPts val="5400"/>
              <a:buFont typeface="Arial"/>
              <a:buNone/>
            </a:pPr>
            <a:r>
              <a:rPr lang="en-US" dirty="0">
                <a:latin typeface="+mj-lt"/>
              </a:rPr>
              <a:t>Consumer &amp; </a:t>
            </a:r>
            <a:r>
              <a:rPr lang="en-US" dirty="0" err="1">
                <a:latin typeface="+mj-lt"/>
              </a:rPr>
              <a:t>HoFS</a:t>
            </a:r>
            <a:endParaRPr dirty="0">
              <a:latin typeface="+mj-lt"/>
            </a:endParaRPr>
          </a:p>
        </p:txBody>
      </p:sp>
      <p:graphicFrame>
        <p:nvGraphicFramePr>
          <p:cNvPr id="406" name="Google Shape;406;p187"/>
          <p:cNvGraphicFramePr/>
          <p:nvPr>
            <p:extLst>
              <p:ext uri="{D42A27DB-BD31-4B8C-83A1-F6EECF244321}">
                <p14:modId xmlns:p14="http://schemas.microsoft.com/office/powerpoint/2010/main" val="948422548"/>
              </p:ext>
            </p:extLst>
          </p:nvPr>
        </p:nvGraphicFramePr>
        <p:xfrm>
          <a:off x="309401" y="969723"/>
          <a:ext cx="11224459" cy="3916760"/>
        </p:xfrm>
        <a:graphic>
          <a:graphicData uri="http://schemas.openxmlformats.org/drawingml/2006/table">
            <a:tbl>
              <a:tblPr firstRow="1" bandRow="1">
                <a:noFill/>
              </a:tblPr>
              <a:tblGrid>
                <a:gridCol w="2133174">
                  <a:extLst>
                    <a:ext uri="{9D8B030D-6E8A-4147-A177-3AD203B41FA5}">
                      <a16:colId xmlns:a16="http://schemas.microsoft.com/office/drawing/2014/main" val="20000"/>
                    </a:ext>
                  </a:extLst>
                </a:gridCol>
                <a:gridCol w="2116899">
                  <a:extLst>
                    <a:ext uri="{9D8B030D-6E8A-4147-A177-3AD203B41FA5}">
                      <a16:colId xmlns:a16="http://schemas.microsoft.com/office/drawing/2014/main" val="20001"/>
                    </a:ext>
                  </a:extLst>
                </a:gridCol>
                <a:gridCol w="2642992">
                  <a:extLst>
                    <a:ext uri="{9D8B030D-6E8A-4147-A177-3AD203B41FA5}">
                      <a16:colId xmlns:a16="http://schemas.microsoft.com/office/drawing/2014/main" val="20002"/>
                    </a:ext>
                  </a:extLst>
                </a:gridCol>
                <a:gridCol w="1590805">
                  <a:extLst>
                    <a:ext uri="{9D8B030D-6E8A-4147-A177-3AD203B41FA5}">
                      <a16:colId xmlns:a16="http://schemas.microsoft.com/office/drawing/2014/main" val="20003"/>
                    </a:ext>
                  </a:extLst>
                </a:gridCol>
                <a:gridCol w="2740589">
                  <a:extLst>
                    <a:ext uri="{9D8B030D-6E8A-4147-A177-3AD203B41FA5}">
                      <a16:colId xmlns:a16="http://schemas.microsoft.com/office/drawing/2014/main" val="20004"/>
                    </a:ext>
                  </a:extLst>
                </a:gridCol>
              </a:tblGrid>
              <a:tr h="370850">
                <a:tc>
                  <a:txBody>
                    <a:bodyPr/>
                    <a:lstStyle/>
                    <a:p>
                      <a:pPr marL="0" marR="0" lvl="0" indent="0" algn="l" rtl="0">
                        <a:lnSpc>
                          <a:spcPct val="100000"/>
                        </a:lnSpc>
                        <a:spcBef>
                          <a:spcPts val="0"/>
                        </a:spcBef>
                        <a:spcAft>
                          <a:spcPts val="0"/>
                        </a:spcAft>
                        <a:buClr>
                          <a:srgbClr val="000000"/>
                        </a:buClr>
                        <a:buSzPts val="1400"/>
                        <a:buFont typeface="Arial"/>
                        <a:buNone/>
                      </a:pPr>
                      <a:endParaRPr sz="1400" b="1"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Definition </a:t>
                      </a:r>
                      <a:endParaRPr sz="1400" b="1"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Restaurant </a:t>
                      </a:r>
                      <a:endParaRPr sz="1400" b="1"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Attitude </a:t>
                      </a:r>
                      <a:endParaRPr sz="1400" b="1"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Solution </a:t>
                      </a:r>
                      <a:endParaRPr sz="1400" b="1" u="none" strike="noStrike" cap="none" dirty="0"/>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Conscious-fussy consumer</a:t>
                      </a:r>
                      <a:endParaRPr sz="1400" b="1"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waste food because does not like how it looks</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Customer  refuse the plate – generate waste </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Agresive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Good communication </a:t>
                      </a:r>
                      <a:endParaRPr sz="1400" u="none" strike="noStrike" cap="none"/>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Exaggerating cook</a:t>
                      </a:r>
                      <a:endParaRPr sz="1400" b="1"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buy and cook too much</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Expect large plates they do not finish - generate waste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Impassive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smaller portions - with  possibility of additional at the same price</a:t>
                      </a:r>
                      <a:endParaRPr sz="1400" u="none" strike="noStrike" cap="none"/>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Conscious-forgetful consumer</a:t>
                      </a:r>
                      <a:endParaRPr sz="1400" b="1"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forget the food in the fridge and buy again</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Order many  dishes -generate waste </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Unhappy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Order dish by dish not from the very beginning. Check the quantity</a:t>
                      </a:r>
                      <a:endParaRPr sz="1400" u="none" strike="noStrike" cap="none" dirty="0"/>
                    </a:p>
                  </a:txBody>
                  <a:tcPr marL="91450" marR="91450" marT="45725" marB="45725"/>
                </a:tc>
                <a:extLst>
                  <a:ext uri="{0D108BD9-81ED-4DB2-BD59-A6C34878D82A}">
                    <a16:rowId xmlns:a16="http://schemas.microsoft.com/office/drawing/2014/main" val="10003"/>
                  </a:ext>
                </a:extLst>
              </a:tr>
              <a:tr h="125847">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Unskilled-cook</a:t>
                      </a:r>
                      <a:endParaRPr sz="1400" b="1"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not able to evaluate the quantities. </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Order too much - generate waste </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Undecided </a:t>
                      </a:r>
                      <a:endParaRPr sz="1400" u="none" strike="noStrike" cap="none"/>
                    </a:p>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Better explanation the quantities </a:t>
                      </a:r>
                      <a:endParaRPr sz="1400" u="none" strike="noStrike" cap="none"/>
                    </a:p>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extLst>
                  <a:ext uri="{0D108BD9-81ED-4DB2-BD59-A6C34878D82A}">
                    <a16:rowId xmlns:a16="http://schemas.microsoft.com/office/drawing/2014/main" val="10004"/>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Confused consumer:</a:t>
                      </a:r>
                      <a:endParaRPr sz="1400" b="1"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do not understand the labelling of the products</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Do not understand the recipe or do not communicate some problems - generate waste </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Lack of understanding </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Need some more assistance </a:t>
                      </a:r>
                      <a:endParaRPr sz="1400" u="none" strike="noStrike" cap="none" dirty="0"/>
                    </a:p>
                  </a:txBody>
                  <a:tcPr marL="91450" marR="91450" marT="45725" marB="45725"/>
                </a:tc>
                <a:extLst>
                  <a:ext uri="{0D108BD9-81ED-4DB2-BD59-A6C34878D82A}">
                    <a16:rowId xmlns:a16="http://schemas.microsoft.com/office/drawing/2014/main" val="10005"/>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Exaggerated shopper </a:t>
                      </a:r>
                      <a:endParaRPr sz="1400" b="1"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buy too much</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Order too  much –generate waste </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extLst>
                  <a:ext uri="{0D108BD9-81ED-4DB2-BD59-A6C34878D82A}">
                    <a16:rowId xmlns:a16="http://schemas.microsoft.com/office/drawing/2014/main" val="10006"/>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dirty="0"/>
                        <a:t>Frugal consumer</a:t>
                      </a:r>
                      <a:endParaRPr sz="1400" b="1"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Less consumption </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Do not produce waste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Health enthusiasts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Congratulate</a:t>
                      </a:r>
                      <a:endParaRPr sz="1400" u="none" strike="noStrike" cap="none" dirty="0"/>
                    </a:p>
                  </a:txBody>
                  <a:tcPr marL="91450" marR="91450" marT="45725" marB="45725"/>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5558859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2" name="Google Shape;412;p188"/>
          <p:cNvSpPr txBox="1"/>
          <p:nvPr/>
        </p:nvSpPr>
        <p:spPr>
          <a:xfrm>
            <a:off x="0" y="0"/>
            <a:ext cx="12191999" cy="136285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800"/>
              <a:buFont typeface="Arial"/>
              <a:buNone/>
            </a:pPr>
            <a:r>
              <a:rPr lang="en-US" sz="4400" b="0" i="0" u="none" strike="noStrike" cap="none" dirty="0">
                <a:solidFill>
                  <a:schemeClr val="dk1"/>
                </a:solidFill>
                <a:latin typeface="+mj-lt"/>
                <a:ea typeface="Arial"/>
                <a:cs typeface="Arial"/>
                <a:sym typeface="Arial"/>
              </a:rPr>
              <a:t>What matters for your restaurant to reduce waste ! </a:t>
            </a:r>
            <a:endParaRPr sz="4400" b="0" i="0" u="none" strike="noStrike" cap="none" dirty="0">
              <a:solidFill>
                <a:schemeClr val="dk1"/>
              </a:solidFill>
              <a:latin typeface="+mj-lt"/>
              <a:ea typeface="Arial"/>
              <a:cs typeface="Arial"/>
              <a:sym typeface="Arial"/>
            </a:endParaRPr>
          </a:p>
        </p:txBody>
      </p:sp>
      <p:sp>
        <p:nvSpPr>
          <p:cNvPr id="413" name="Google Shape;413;p188"/>
          <p:cNvSpPr txBox="1"/>
          <p:nvPr/>
        </p:nvSpPr>
        <p:spPr>
          <a:xfrm>
            <a:off x="779746" y="1274523"/>
            <a:ext cx="9029382" cy="475019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ct val="100000"/>
              <a:buFont typeface="Arial"/>
              <a:buNone/>
            </a:pPr>
            <a:r>
              <a:rPr lang="en-US" sz="2000" b="1" i="0" u="none" strike="noStrike" cap="none" dirty="0">
                <a:solidFill>
                  <a:srgbClr val="7030A0"/>
                </a:solidFill>
                <a:ea typeface="Arial"/>
                <a:cs typeface="Arial"/>
                <a:sym typeface="Arial"/>
              </a:rPr>
              <a:t>Purchasing</a:t>
            </a:r>
            <a:endParaRPr sz="2000" b="1" i="0" u="none" strike="noStrike" cap="none" dirty="0">
              <a:solidFill>
                <a:srgbClr val="7030A0"/>
              </a:solidFill>
              <a:ea typeface="Arial"/>
              <a:cs typeface="Arial"/>
              <a:sym typeface="Arial"/>
            </a:endParaRPr>
          </a:p>
          <a:p>
            <a:pPr marL="0" marR="0" lvl="2" indent="0" algn="l" rtl="0">
              <a:lnSpc>
                <a:spcPct val="90000"/>
              </a:lnSpc>
              <a:spcBef>
                <a:spcPts val="0"/>
              </a:spcBef>
              <a:spcAft>
                <a:spcPts val="0"/>
              </a:spcAft>
              <a:buClr>
                <a:srgbClr val="000000"/>
              </a:buClr>
              <a:buSzPct val="100000"/>
              <a:buFont typeface="Arial"/>
              <a:buNone/>
            </a:pPr>
            <a:r>
              <a:rPr lang="en-US" sz="2000" b="0" i="0" u="none" strike="noStrike" cap="none" dirty="0">
                <a:solidFill>
                  <a:srgbClr val="7030A0"/>
                </a:solidFill>
                <a:ea typeface="Arial"/>
                <a:cs typeface="Arial"/>
                <a:sym typeface="Arial"/>
              </a:rPr>
              <a:t>	- Buy less </a:t>
            </a:r>
            <a:endParaRPr sz="2000" b="0" i="0" u="none" strike="noStrike" cap="none" dirty="0">
              <a:solidFill>
                <a:srgbClr val="7030A0"/>
              </a:solidFill>
              <a:ea typeface="Arial"/>
              <a:cs typeface="Arial"/>
              <a:sym typeface="Arial"/>
            </a:endParaRPr>
          </a:p>
          <a:p>
            <a:pPr marL="0" marR="0" lvl="2" indent="0" algn="l" rtl="0">
              <a:lnSpc>
                <a:spcPct val="90000"/>
              </a:lnSpc>
              <a:spcBef>
                <a:spcPts val="0"/>
              </a:spcBef>
              <a:spcAft>
                <a:spcPts val="0"/>
              </a:spcAft>
              <a:buClr>
                <a:srgbClr val="000000"/>
              </a:buClr>
              <a:buSzPct val="100000"/>
              <a:buFont typeface="Arial"/>
              <a:buNone/>
            </a:pPr>
            <a:r>
              <a:rPr lang="en-US" sz="2000" b="0" i="0" u="none" strike="noStrike" cap="none" dirty="0">
                <a:solidFill>
                  <a:srgbClr val="7030A0"/>
                </a:solidFill>
                <a:ea typeface="Arial"/>
                <a:cs typeface="Arial"/>
                <a:sym typeface="Arial"/>
              </a:rPr>
              <a:t>	- do not buy inferior quality </a:t>
            </a:r>
            <a:endParaRPr sz="2000" b="0" i="0" u="none" strike="noStrike" cap="none" dirty="0">
              <a:solidFill>
                <a:srgbClr val="7030A0"/>
              </a:solidFill>
              <a:ea typeface="Arial"/>
              <a:cs typeface="Arial"/>
              <a:sym typeface="Arial"/>
            </a:endParaRPr>
          </a:p>
          <a:p>
            <a:pPr marL="0" marR="0" lvl="2" indent="0" algn="l" rtl="0">
              <a:lnSpc>
                <a:spcPct val="90000"/>
              </a:lnSpc>
              <a:spcBef>
                <a:spcPts val="0"/>
              </a:spcBef>
              <a:spcAft>
                <a:spcPts val="0"/>
              </a:spcAft>
              <a:buClr>
                <a:srgbClr val="000000"/>
              </a:buClr>
              <a:buSzPct val="100000"/>
              <a:buFont typeface="Arial"/>
              <a:buNone/>
            </a:pPr>
            <a:r>
              <a:rPr lang="en-US" sz="2000" b="0" i="0" u="none" strike="noStrike" cap="none" dirty="0">
                <a:solidFill>
                  <a:srgbClr val="7030A0"/>
                </a:solidFill>
                <a:ea typeface="Arial"/>
                <a:cs typeface="Arial"/>
                <a:sym typeface="Arial"/>
              </a:rPr>
              <a:t>	- align quality/quantity  with production specifications </a:t>
            </a:r>
            <a:endParaRPr sz="2000" b="0"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endParaRPr sz="2000" b="0"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r>
              <a:rPr lang="en-US" sz="2000" b="1" i="0" u="none" strike="noStrike" cap="none" dirty="0">
                <a:solidFill>
                  <a:srgbClr val="7030A0"/>
                </a:solidFill>
                <a:ea typeface="Arial"/>
                <a:cs typeface="Arial"/>
                <a:sym typeface="Arial"/>
              </a:rPr>
              <a:t>Food Preparation</a:t>
            </a:r>
            <a:endParaRPr sz="2000" b="1"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r>
              <a:rPr lang="en-US" sz="2000" b="0" i="0" u="none" strike="noStrike" cap="none" dirty="0">
                <a:solidFill>
                  <a:srgbClr val="7030A0"/>
                </a:solidFill>
                <a:ea typeface="Arial"/>
                <a:cs typeface="Arial"/>
                <a:sym typeface="Arial"/>
              </a:rPr>
              <a:t>	- do not exceed orders</a:t>
            </a:r>
            <a:endParaRPr sz="2000" b="0"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r>
              <a:rPr lang="en-US" sz="2000" b="0" i="0" u="none" strike="noStrike" cap="none" dirty="0">
                <a:solidFill>
                  <a:srgbClr val="7030A0"/>
                </a:solidFill>
                <a:ea typeface="Arial"/>
                <a:cs typeface="Arial"/>
                <a:sym typeface="Arial"/>
              </a:rPr>
              <a:t>	- watch the execution</a:t>
            </a:r>
            <a:endParaRPr sz="2000" b="0"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r>
              <a:rPr lang="en-US" sz="2000" b="0" i="0" u="none" strike="noStrike" cap="none" dirty="0">
                <a:solidFill>
                  <a:srgbClr val="7030A0"/>
                </a:solidFill>
                <a:ea typeface="Arial"/>
                <a:cs typeface="Arial"/>
                <a:sym typeface="Arial"/>
              </a:rPr>
              <a:t>	- do not prepare food in excess </a:t>
            </a:r>
            <a:endParaRPr sz="2000" b="0"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r>
              <a:rPr lang="en-US" sz="2000" b="1" i="0" u="none" strike="noStrike" cap="none" dirty="0" err="1">
                <a:solidFill>
                  <a:srgbClr val="7030A0"/>
                </a:solidFill>
                <a:ea typeface="Arial"/>
                <a:cs typeface="Arial"/>
                <a:sym typeface="Arial"/>
              </a:rPr>
              <a:t>Storage|Equipment</a:t>
            </a:r>
            <a:endParaRPr sz="2000" b="1"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r>
              <a:rPr lang="en-US" sz="2000" b="0" i="0" u="none" strike="noStrike" cap="none" dirty="0">
                <a:solidFill>
                  <a:srgbClr val="7030A0"/>
                </a:solidFill>
                <a:ea typeface="Arial"/>
                <a:cs typeface="Arial"/>
                <a:sym typeface="Arial"/>
              </a:rPr>
              <a:t>	- wrap the food properly and label /stored  </a:t>
            </a:r>
            <a:endParaRPr sz="2000" b="0"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r>
              <a:rPr lang="en-US" sz="2000" b="0" i="0" u="none" strike="noStrike" cap="none" dirty="0">
                <a:solidFill>
                  <a:srgbClr val="7030A0"/>
                </a:solidFill>
                <a:ea typeface="Arial"/>
                <a:cs typeface="Arial"/>
                <a:sym typeface="Arial"/>
              </a:rPr>
              <a:t>	- keep the food in a clean equipment</a:t>
            </a:r>
            <a:endParaRPr sz="2000" b="0"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r>
              <a:rPr lang="en-US" sz="2000" b="0" i="0" u="none" strike="noStrike" cap="none" dirty="0">
                <a:solidFill>
                  <a:srgbClr val="7030A0"/>
                </a:solidFill>
                <a:ea typeface="Arial"/>
                <a:cs typeface="Arial"/>
                <a:sym typeface="Arial"/>
              </a:rPr>
              <a:t>	- check the right temperature  </a:t>
            </a:r>
            <a:endParaRPr sz="2000" b="0"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r>
              <a:rPr lang="en-US" sz="2000" b="0" i="0" u="none" strike="noStrike" cap="none" dirty="0">
                <a:solidFill>
                  <a:srgbClr val="7030A0"/>
                </a:solidFill>
                <a:ea typeface="Arial"/>
                <a:cs typeface="Arial"/>
                <a:sym typeface="Arial"/>
              </a:rPr>
              <a:t>.</a:t>
            </a:r>
            <a:endParaRPr sz="2000" b="0"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r>
              <a:rPr lang="en-US" sz="2000" b="1" i="0" u="none" strike="noStrike" cap="none" dirty="0">
                <a:solidFill>
                  <a:srgbClr val="7030A0"/>
                </a:solidFill>
                <a:ea typeface="Arial"/>
                <a:cs typeface="Arial"/>
                <a:sym typeface="Arial"/>
              </a:rPr>
              <a:t>Menu Planning</a:t>
            </a:r>
            <a:endParaRPr sz="2000" b="1" i="0" u="none" strike="noStrike" cap="none" dirty="0">
              <a:solidFill>
                <a:srgbClr val="7030A0"/>
              </a:solidFill>
              <a:ea typeface="Arial"/>
              <a:cs typeface="Arial"/>
              <a:sym typeface="Arial"/>
            </a:endParaRPr>
          </a:p>
          <a:p>
            <a:pPr marL="0" marR="0" lvl="0" indent="0" algn="l" rtl="0">
              <a:lnSpc>
                <a:spcPct val="90000"/>
              </a:lnSpc>
              <a:spcBef>
                <a:spcPts val="0"/>
              </a:spcBef>
              <a:spcAft>
                <a:spcPts val="0"/>
              </a:spcAft>
              <a:buClr>
                <a:srgbClr val="000000"/>
              </a:buClr>
              <a:buSzPct val="100000"/>
              <a:buFont typeface="Arial"/>
              <a:buNone/>
            </a:pPr>
            <a:r>
              <a:rPr lang="en-US" sz="2000" b="0" i="0" u="none" strike="noStrike" cap="none" dirty="0">
                <a:solidFill>
                  <a:srgbClr val="7030A0"/>
                </a:solidFill>
                <a:ea typeface="Arial"/>
                <a:cs typeface="Arial"/>
                <a:sym typeface="Arial"/>
              </a:rPr>
              <a:t>	- plan menu carefully </a:t>
            </a:r>
            <a:endParaRPr sz="2000" b="0" i="0" u="none" strike="noStrike" cap="none" dirty="0">
              <a:solidFill>
                <a:srgbClr val="7030A0"/>
              </a:solidFill>
              <a:ea typeface="Arial"/>
              <a:cs typeface="Arial"/>
              <a:sym typeface="Arial"/>
            </a:endParaRPr>
          </a:p>
        </p:txBody>
      </p:sp>
    </p:spTree>
    <p:extLst>
      <p:ext uri="{BB962C8B-B14F-4D97-AF65-F5344CB8AC3E}">
        <p14:creationId xmlns:p14="http://schemas.microsoft.com/office/powerpoint/2010/main" val="10209246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3" name="Google Shape;433;p191"/>
          <p:cNvSpPr txBox="1"/>
          <p:nvPr/>
        </p:nvSpPr>
        <p:spPr>
          <a:xfrm>
            <a:off x="175365" y="0"/>
            <a:ext cx="9538033" cy="136285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800"/>
              <a:buFont typeface="Arial"/>
              <a:buNone/>
            </a:pPr>
            <a:r>
              <a:rPr lang="en-US" sz="4400" b="0" i="0" u="none" strike="noStrike" cap="none" dirty="0">
                <a:solidFill>
                  <a:schemeClr val="dk1"/>
                </a:solidFill>
                <a:latin typeface="+mj-lt"/>
                <a:ea typeface="Arial"/>
                <a:cs typeface="Arial"/>
                <a:sym typeface="Arial"/>
              </a:rPr>
              <a:t>What is CSR?</a:t>
            </a:r>
            <a:endParaRPr sz="4400" b="0" i="0" u="none" strike="noStrike" cap="none" dirty="0">
              <a:solidFill>
                <a:schemeClr val="dk1"/>
              </a:solidFill>
              <a:latin typeface="+mj-lt"/>
              <a:ea typeface="Arial"/>
              <a:cs typeface="Arial"/>
              <a:sym typeface="Arial"/>
            </a:endParaRPr>
          </a:p>
        </p:txBody>
      </p:sp>
      <p:sp>
        <p:nvSpPr>
          <p:cNvPr id="434" name="Google Shape;434;p191"/>
          <p:cNvSpPr txBox="1"/>
          <p:nvPr/>
        </p:nvSpPr>
        <p:spPr>
          <a:xfrm>
            <a:off x="914401" y="1053900"/>
            <a:ext cx="9206630" cy="475019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3200"/>
              <a:buFont typeface="Arial"/>
              <a:buNone/>
            </a:pPr>
            <a:endParaRPr sz="2400" b="1" i="0" u="none" strike="noStrike" cap="none" dirty="0">
              <a:solidFill>
                <a:schemeClr val="dk1"/>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r>
              <a:rPr lang="en-US" sz="2400" b="0" i="0" u="none" strike="noStrike" cap="none" dirty="0">
                <a:solidFill>
                  <a:schemeClr val="dk1"/>
                </a:solidFill>
                <a:ea typeface="Arial"/>
                <a:cs typeface="Arial"/>
                <a:sym typeface="Arial"/>
              </a:rPr>
              <a:t>CSR is defined by ISO 26000  as:</a:t>
            </a:r>
            <a:endParaRPr sz="2400" b="0" i="0" u="none" strike="noStrike" cap="none" dirty="0">
              <a:solidFill>
                <a:schemeClr val="dk1"/>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endParaRPr sz="2400" b="0" i="0" u="none" strike="noStrike" cap="none" dirty="0">
              <a:solidFill>
                <a:schemeClr val="dk1"/>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r>
              <a:rPr lang="en-US" sz="2400" b="0" i="0" u="none" strike="noStrike" cap="none" dirty="0">
                <a:solidFill>
                  <a:schemeClr val="dk1"/>
                </a:solidFill>
                <a:ea typeface="Arial"/>
                <a:cs typeface="Arial"/>
                <a:sym typeface="Arial"/>
              </a:rPr>
              <a:t>...the </a:t>
            </a:r>
            <a:r>
              <a:rPr lang="en-US" sz="2400" b="1" i="0" u="none" strike="noStrike" cap="none" dirty="0">
                <a:solidFill>
                  <a:srgbClr val="00B050"/>
                </a:solidFill>
                <a:ea typeface="Arial"/>
                <a:cs typeface="Arial"/>
                <a:sym typeface="Arial"/>
              </a:rPr>
              <a:t>responsibility of an organization </a:t>
            </a:r>
            <a:r>
              <a:rPr lang="en-US" sz="2400" b="0" i="0" u="none" strike="noStrike" cap="none" dirty="0">
                <a:solidFill>
                  <a:schemeClr val="dk1"/>
                </a:solidFill>
                <a:ea typeface="Arial"/>
                <a:cs typeface="Arial"/>
                <a:sym typeface="Arial"/>
              </a:rPr>
              <a:t>for the impacts of its decisions and</a:t>
            </a:r>
            <a:endParaRPr sz="2400" b="0" i="0" u="none" strike="noStrike" cap="none" dirty="0">
              <a:solidFill>
                <a:srgbClr val="000000"/>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r>
              <a:rPr lang="en-US" sz="2400" b="0" i="0" u="none" strike="noStrike" cap="none" dirty="0">
                <a:solidFill>
                  <a:schemeClr val="dk1"/>
                </a:solidFill>
                <a:ea typeface="Arial"/>
                <a:cs typeface="Arial"/>
                <a:sym typeface="Arial"/>
              </a:rPr>
              <a:t>activities on society and the environment, through transparent and ethical</a:t>
            </a:r>
            <a:endParaRPr sz="2400" b="0" i="0" u="none" strike="noStrike" cap="none" dirty="0">
              <a:solidFill>
                <a:srgbClr val="000000"/>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r>
              <a:rPr lang="en-US" sz="2400" b="0" i="0" u="none" strike="noStrike" cap="none" dirty="0" err="1">
                <a:solidFill>
                  <a:schemeClr val="dk1"/>
                </a:solidFill>
                <a:ea typeface="Arial"/>
                <a:cs typeface="Arial"/>
                <a:sym typeface="Arial"/>
              </a:rPr>
              <a:t>behaviour</a:t>
            </a:r>
            <a:r>
              <a:rPr lang="en-US" sz="2400" b="0" i="0" u="none" strike="noStrike" cap="none" dirty="0">
                <a:solidFill>
                  <a:schemeClr val="dk1"/>
                </a:solidFill>
                <a:ea typeface="Arial"/>
                <a:cs typeface="Arial"/>
                <a:sym typeface="Arial"/>
              </a:rPr>
              <a:t> that contributes to sustainable development, including health</a:t>
            </a:r>
            <a:endParaRPr sz="2400" b="0" i="0" u="none" strike="noStrike" cap="none" dirty="0">
              <a:solidFill>
                <a:srgbClr val="000000"/>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r>
              <a:rPr lang="en-US" sz="2400" b="0" i="0" u="none" strike="noStrike" cap="none" dirty="0">
                <a:solidFill>
                  <a:schemeClr val="dk1"/>
                </a:solidFill>
                <a:ea typeface="Arial"/>
                <a:cs typeface="Arial"/>
                <a:sym typeface="Arial"/>
              </a:rPr>
              <a:t>and welfare of society, takes into account expectations of stakeholders, is</a:t>
            </a:r>
            <a:endParaRPr sz="2400" b="0" i="0" u="none" strike="noStrike" cap="none" dirty="0">
              <a:solidFill>
                <a:srgbClr val="000000"/>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r>
              <a:rPr lang="en-US" sz="2400" b="0" i="0" u="none" strike="noStrike" cap="none" dirty="0">
                <a:solidFill>
                  <a:schemeClr val="dk1"/>
                </a:solidFill>
                <a:ea typeface="Arial"/>
                <a:cs typeface="Arial"/>
                <a:sym typeface="Arial"/>
              </a:rPr>
              <a:t>in compliance with applicable law and consistent with international</a:t>
            </a:r>
            <a:endParaRPr sz="2400" b="0" i="0" u="none" strike="noStrike" cap="none" dirty="0">
              <a:solidFill>
                <a:srgbClr val="000000"/>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r>
              <a:rPr lang="en-US" sz="2400" b="0" i="0" u="none" strike="noStrike" cap="none" dirty="0">
                <a:solidFill>
                  <a:schemeClr val="dk1"/>
                </a:solidFill>
                <a:ea typeface="Arial"/>
                <a:cs typeface="Arial"/>
                <a:sym typeface="Arial"/>
              </a:rPr>
              <a:t>norms of </a:t>
            </a:r>
            <a:r>
              <a:rPr lang="en-US" sz="2400" b="0" i="0" u="none" strike="noStrike" cap="none" dirty="0" err="1">
                <a:solidFill>
                  <a:schemeClr val="dk1"/>
                </a:solidFill>
                <a:ea typeface="Arial"/>
                <a:cs typeface="Arial"/>
                <a:sym typeface="Arial"/>
              </a:rPr>
              <a:t>behaviour</a:t>
            </a:r>
            <a:r>
              <a:rPr lang="en-US" sz="2400" b="0" i="0" u="none" strike="noStrike" cap="none" dirty="0">
                <a:solidFill>
                  <a:schemeClr val="dk1"/>
                </a:solidFill>
                <a:ea typeface="Arial"/>
                <a:cs typeface="Arial"/>
                <a:sym typeface="Arial"/>
              </a:rPr>
              <a:t> and is integrated throughout and practiced in an</a:t>
            </a:r>
            <a:endParaRPr sz="2400" b="0" i="0" u="none" strike="noStrike" cap="none" dirty="0">
              <a:solidFill>
                <a:srgbClr val="000000"/>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r>
              <a:rPr lang="en-US" sz="2400" b="0" i="0" u="none" strike="noStrike" cap="none" dirty="0">
                <a:solidFill>
                  <a:schemeClr val="dk1"/>
                </a:solidFill>
                <a:ea typeface="Arial"/>
                <a:cs typeface="Arial"/>
                <a:sym typeface="Arial"/>
              </a:rPr>
              <a:t>organization’s relationships.</a:t>
            </a:r>
            <a:endParaRPr sz="2400" b="0" i="0" u="none" strike="noStrike" cap="none" dirty="0">
              <a:solidFill>
                <a:schemeClr val="dk1"/>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endParaRPr sz="2400" b="0" i="0" u="none" strike="noStrike" cap="none" dirty="0">
              <a:solidFill>
                <a:schemeClr val="dk1"/>
              </a:solidFill>
              <a:ea typeface="Arial"/>
              <a:cs typeface="Arial"/>
              <a:sym typeface="Arial"/>
            </a:endParaRPr>
          </a:p>
          <a:p>
            <a:pPr marL="0" marR="0" lvl="0" indent="0" algn="r" rtl="0">
              <a:lnSpc>
                <a:spcPct val="90000"/>
              </a:lnSpc>
              <a:spcBef>
                <a:spcPts val="0"/>
              </a:spcBef>
              <a:spcAft>
                <a:spcPts val="0"/>
              </a:spcAft>
              <a:buClr>
                <a:srgbClr val="000000"/>
              </a:buClr>
              <a:buSzPts val="1600"/>
              <a:buFont typeface="Arial"/>
              <a:buNone/>
            </a:pPr>
            <a:r>
              <a:rPr lang="en-US" sz="1000" b="1" i="0" u="none" strike="noStrike" cap="none" dirty="0">
                <a:solidFill>
                  <a:schemeClr val="dk1"/>
                </a:solidFill>
                <a:ea typeface="Arial"/>
                <a:cs typeface="Arial"/>
                <a:sym typeface="Arial"/>
              </a:rPr>
              <a:t>Source</a:t>
            </a:r>
            <a:r>
              <a:rPr lang="en-US" sz="1000" b="0" i="0" u="none" strike="noStrike" cap="none" dirty="0">
                <a:solidFill>
                  <a:schemeClr val="dk1"/>
                </a:solidFill>
                <a:ea typeface="Arial"/>
                <a:cs typeface="Arial"/>
                <a:sym typeface="Arial"/>
              </a:rPr>
              <a:t>: European Review of Agricultural Economics Vol 38 (3) (2011) pp. 297–324</a:t>
            </a:r>
            <a:endParaRPr sz="1000" b="0" i="0" u="none" strike="noStrike" cap="none" dirty="0">
              <a:solidFill>
                <a:srgbClr val="000000"/>
              </a:solidFill>
              <a:ea typeface="Arial"/>
              <a:cs typeface="Arial"/>
              <a:sym typeface="Arial"/>
            </a:endParaRPr>
          </a:p>
          <a:p>
            <a:pPr marL="0" marR="0" lvl="0" indent="0" algn="r" rtl="0">
              <a:lnSpc>
                <a:spcPct val="90000"/>
              </a:lnSpc>
              <a:spcBef>
                <a:spcPts val="0"/>
              </a:spcBef>
              <a:spcAft>
                <a:spcPts val="0"/>
              </a:spcAft>
              <a:buClr>
                <a:srgbClr val="000000"/>
              </a:buClr>
              <a:buSzPts val="1600"/>
              <a:buFont typeface="Arial"/>
              <a:buNone/>
            </a:pPr>
            <a:r>
              <a:rPr lang="en-US" sz="1000" b="0" i="0" u="none" strike="noStrike" cap="none" dirty="0">
                <a:solidFill>
                  <a:schemeClr val="dk1"/>
                </a:solidFill>
                <a:ea typeface="Arial"/>
                <a:cs typeface="Arial"/>
                <a:sym typeface="Arial"/>
              </a:rPr>
              <a:t>doi:10.1093/</a:t>
            </a:r>
            <a:r>
              <a:rPr lang="en-US" sz="1000" b="0" i="0" u="none" strike="noStrike" cap="none" dirty="0" err="1">
                <a:solidFill>
                  <a:schemeClr val="dk1"/>
                </a:solidFill>
                <a:ea typeface="Arial"/>
                <a:cs typeface="Arial"/>
                <a:sym typeface="Arial"/>
              </a:rPr>
              <a:t>erae</a:t>
            </a:r>
            <a:r>
              <a:rPr lang="en-US" sz="1000" b="0" i="0" u="none" strike="noStrike" cap="none" dirty="0">
                <a:solidFill>
                  <a:schemeClr val="dk1"/>
                </a:solidFill>
                <a:ea typeface="Arial"/>
                <a:cs typeface="Arial"/>
                <a:sym typeface="Arial"/>
              </a:rPr>
              <a:t>/jbr031</a:t>
            </a:r>
            <a:endParaRPr sz="1000" b="0" i="0" u="none" strike="noStrike" cap="none" dirty="0">
              <a:solidFill>
                <a:srgbClr val="000000"/>
              </a:solidFill>
              <a:ea typeface="Arial"/>
              <a:cs typeface="Arial"/>
              <a:sym typeface="Arial"/>
            </a:endParaRPr>
          </a:p>
          <a:p>
            <a:pPr marL="0" marR="0" lvl="0" indent="0" algn="r" rtl="0">
              <a:lnSpc>
                <a:spcPct val="90000"/>
              </a:lnSpc>
              <a:spcBef>
                <a:spcPts val="0"/>
              </a:spcBef>
              <a:spcAft>
                <a:spcPts val="0"/>
              </a:spcAft>
              <a:buClr>
                <a:srgbClr val="000000"/>
              </a:buClr>
              <a:buSzPts val="1600"/>
              <a:buFont typeface="Arial"/>
              <a:buNone/>
            </a:pPr>
            <a:r>
              <a:rPr lang="en-US" sz="1000" b="0" i="0" u="none" strike="noStrike" cap="none" dirty="0">
                <a:solidFill>
                  <a:schemeClr val="dk1"/>
                </a:solidFill>
                <a:ea typeface="Arial"/>
                <a:cs typeface="Arial"/>
                <a:sym typeface="Arial"/>
              </a:rPr>
              <a:t>Advance Access Publication 12 July 2011</a:t>
            </a:r>
            <a:endParaRPr sz="1000" b="0" i="0" u="none" strike="noStrike" cap="none" dirty="0">
              <a:solidFill>
                <a:schemeClr val="dk1"/>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endParaRPr sz="2400" b="0" i="0" u="none" strike="noStrike" cap="none" dirty="0">
              <a:solidFill>
                <a:schemeClr val="dk1"/>
              </a:solidFill>
              <a:ea typeface="Arial"/>
              <a:cs typeface="Arial"/>
              <a:sym typeface="Arial"/>
            </a:endParaRPr>
          </a:p>
          <a:p>
            <a:pPr marL="0" marR="0" lvl="0" indent="0" algn="l" rtl="0">
              <a:lnSpc>
                <a:spcPct val="90000"/>
              </a:lnSpc>
              <a:spcBef>
                <a:spcPts val="0"/>
              </a:spcBef>
              <a:spcAft>
                <a:spcPts val="0"/>
              </a:spcAft>
              <a:buClr>
                <a:srgbClr val="000000"/>
              </a:buClr>
              <a:buSzPts val="1800"/>
              <a:buFont typeface="Arial"/>
              <a:buNone/>
            </a:pPr>
            <a:endParaRPr sz="2400" b="1" i="0" u="none" strike="noStrike" cap="none" dirty="0">
              <a:solidFill>
                <a:schemeClr val="dk1"/>
              </a:solidFill>
              <a:ea typeface="Arial"/>
              <a:cs typeface="Arial"/>
              <a:sym typeface="Arial"/>
            </a:endParaRPr>
          </a:p>
        </p:txBody>
      </p:sp>
    </p:spTree>
    <p:extLst>
      <p:ext uri="{BB962C8B-B14F-4D97-AF65-F5344CB8AC3E}">
        <p14:creationId xmlns:p14="http://schemas.microsoft.com/office/powerpoint/2010/main" val="1463123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7E85E-0B86-E5BE-9D4E-2642D3BB7174}"/>
              </a:ext>
            </a:extLst>
          </p:cNvPr>
          <p:cNvSpPr>
            <a:spLocks noGrp="1"/>
          </p:cNvSpPr>
          <p:nvPr>
            <p:ph type="title"/>
          </p:nvPr>
        </p:nvSpPr>
        <p:spPr/>
        <p:txBody>
          <a:bodyPr/>
          <a:lstStyle/>
          <a:p>
            <a:r>
              <a:rPr lang="en-US" dirty="0"/>
              <a:t>UNEP FOOD WASTE INDEX REPORT 2021</a:t>
            </a:r>
          </a:p>
        </p:txBody>
      </p:sp>
      <p:sp>
        <p:nvSpPr>
          <p:cNvPr id="3" name="Content Placeholder 2">
            <a:extLst>
              <a:ext uri="{FF2B5EF4-FFF2-40B4-BE49-F238E27FC236}">
                <a16:creationId xmlns:a16="http://schemas.microsoft.com/office/drawing/2014/main" id="{BE62EE61-E871-1B79-7B74-908AF25D1E70}"/>
              </a:ext>
            </a:extLst>
          </p:cNvPr>
          <p:cNvSpPr>
            <a:spLocks noGrp="1"/>
          </p:cNvSpPr>
          <p:nvPr>
            <p:ph idx="1"/>
          </p:nvPr>
        </p:nvSpPr>
        <p:spPr>
          <a:xfrm>
            <a:off x="695324" y="873125"/>
            <a:ext cx="10764839" cy="2809527"/>
          </a:xfrm>
        </p:spPr>
        <p:txBody>
          <a:bodyPr/>
          <a:lstStyle/>
          <a:p>
            <a:pPr marL="0" indent="0">
              <a:buNone/>
            </a:pPr>
            <a:r>
              <a:rPr lang="en-US" dirty="0"/>
              <a:t>If food loss and waste were a country, it would be the third biggest source of greenhouse gas emissions…This is why Sustainable Development Goal 12.3 aims to halve food waste and reduce food loss by 2030</a:t>
            </a:r>
          </a:p>
          <a:p>
            <a:pPr marL="0" indent="0" algn="r">
              <a:lnSpc>
                <a:spcPct val="100000"/>
              </a:lnSpc>
              <a:buNone/>
            </a:pPr>
            <a:r>
              <a:rPr lang="en-US" sz="1400" dirty="0"/>
              <a:t>Inger Andersen</a:t>
            </a:r>
          </a:p>
          <a:p>
            <a:pPr marL="0" indent="0" algn="r">
              <a:lnSpc>
                <a:spcPct val="100000"/>
              </a:lnSpc>
              <a:buNone/>
            </a:pPr>
            <a:r>
              <a:rPr lang="en-US" sz="1400" dirty="0"/>
              <a:t>Executive Director</a:t>
            </a:r>
          </a:p>
          <a:p>
            <a:pPr marL="0" indent="0" algn="r">
              <a:lnSpc>
                <a:spcPct val="100000"/>
              </a:lnSpc>
              <a:buNone/>
            </a:pPr>
            <a:r>
              <a:rPr lang="en-US" sz="1400" dirty="0"/>
              <a:t>UNEP 2021</a:t>
            </a:r>
          </a:p>
          <a:p>
            <a:pPr marL="0" indent="0" algn="r">
              <a:lnSpc>
                <a:spcPct val="100000"/>
              </a:lnSpc>
              <a:buNone/>
            </a:pPr>
            <a:endParaRPr lang="en-US" sz="1800" dirty="0"/>
          </a:p>
          <a:p>
            <a:endParaRPr lang="en-US" dirty="0"/>
          </a:p>
        </p:txBody>
      </p:sp>
      <p:grpSp>
        <p:nvGrpSpPr>
          <p:cNvPr id="24" name="Group 23">
            <a:extLst>
              <a:ext uri="{FF2B5EF4-FFF2-40B4-BE49-F238E27FC236}">
                <a16:creationId xmlns:a16="http://schemas.microsoft.com/office/drawing/2014/main" id="{E141F0C7-1AD9-FC10-91A7-B857D0E1B217}"/>
              </a:ext>
            </a:extLst>
          </p:cNvPr>
          <p:cNvGrpSpPr/>
          <p:nvPr/>
        </p:nvGrpSpPr>
        <p:grpSpPr>
          <a:xfrm>
            <a:off x="1486164" y="3891904"/>
            <a:ext cx="9183157" cy="2092971"/>
            <a:chOff x="1472521" y="3736865"/>
            <a:chExt cx="9183157" cy="2092971"/>
          </a:xfrm>
        </p:grpSpPr>
        <p:grpSp>
          <p:nvGrpSpPr>
            <p:cNvPr id="4" name="Google Shape;542;p10">
              <a:extLst>
                <a:ext uri="{FF2B5EF4-FFF2-40B4-BE49-F238E27FC236}">
                  <a16:creationId xmlns:a16="http://schemas.microsoft.com/office/drawing/2014/main" id="{EA4E3B45-4375-4E6D-F2B9-B5A827A02B45}"/>
                </a:ext>
              </a:extLst>
            </p:cNvPr>
            <p:cNvGrpSpPr/>
            <p:nvPr/>
          </p:nvGrpSpPr>
          <p:grpSpPr>
            <a:xfrm>
              <a:off x="4405779" y="3736865"/>
              <a:ext cx="3394330" cy="2092971"/>
              <a:chOff x="4619196" y="3736870"/>
              <a:chExt cx="2955961" cy="2092971"/>
            </a:xfrm>
          </p:grpSpPr>
          <p:sp>
            <p:nvSpPr>
              <p:cNvPr id="5" name="Google Shape;543;p10">
                <a:extLst>
                  <a:ext uri="{FF2B5EF4-FFF2-40B4-BE49-F238E27FC236}">
                    <a16:creationId xmlns:a16="http://schemas.microsoft.com/office/drawing/2014/main" id="{63C3267B-5242-1058-A65A-12AE4A39E5E4}"/>
                  </a:ext>
                </a:extLst>
              </p:cNvPr>
              <p:cNvSpPr/>
              <p:nvPr/>
            </p:nvSpPr>
            <p:spPr>
              <a:xfrm rot="21209042">
                <a:off x="5593442" y="4097347"/>
                <a:ext cx="1140872" cy="1270789"/>
              </a:xfrm>
              <a:custGeom>
                <a:avLst/>
                <a:gdLst/>
                <a:ahLst/>
                <a:cxnLst/>
                <a:rect l="l" t="t" r="r" b="b"/>
                <a:pathLst>
                  <a:path w="21600" h="21600" extrusionOk="0">
                    <a:moveTo>
                      <a:pt x="0" y="0"/>
                    </a:moveTo>
                    <a:lnTo>
                      <a:pt x="21600" y="21600"/>
                    </a:lnTo>
                  </a:path>
                </a:pathLst>
              </a:custGeom>
              <a:noFill/>
              <a:ln w="66600" cap="flat" cmpd="sng">
                <a:solidFill>
                  <a:srgbClr val="7F7F7F"/>
                </a:solidFill>
                <a:prstDash val="solid"/>
                <a:miter lim="8000"/>
                <a:headEnd type="none" w="sm" len="sm"/>
                <a:tailEnd type="none" w="sm" len="sm"/>
              </a:ln>
            </p:spPr>
          </p:sp>
          <p:sp>
            <p:nvSpPr>
              <p:cNvPr id="6" name="Google Shape;544;p10">
                <a:extLst>
                  <a:ext uri="{FF2B5EF4-FFF2-40B4-BE49-F238E27FC236}">
                    <a16:creationId xmlns:a16="http://schemas.microsoft.com/office/drawing/2014/main" id="{18B73EB1-A8BD-13BC-3AD5-F5FF824079FE}"/>
                  </a:ext>
                </a:extLst>
              </p:cNvPr>
              <p:cNvSpPr/>
              <p:nvPr/>
            </p:nvSpPr>
            <p:spPr>
              <a:xfrm rot="12880081" flipH="1">
                <a:off x="5580669" y="5057555"/>
                <a:ext cx="1118160" cy="736920"/>
              </a:xfrm>
              <a:custGeom>
                <a:avLst/>
                <a:gdLst/>
                <a:ahLst/>
                <a:cxnLst/>
                <a:rect l="l" t="t" r="r" b="b"/>
                <a:pathLst>
                  <a:path w="21600" h="21600" extrusionOk="0">
                    <a:moveTo>
                      <a:pt x="0" y="0"/>
                    </a:moveTo>
                    <a:lnTo>
                      <a:pt x="21600" y="21600"/>
                    </a:lnTo>
                  </a:path>
                </a:pathLst>
              </a:custGeom>
              <a:noFill/>
              <a:ln w="66600" cap="flat" cmpd="sng">
                <a:solidFill>
                  <a:srgbClr val="7F7F7F"/>
                </a:solidFill>
                <a:prstDash val="solid"/>
                <a:miter lim="8000"/>
                <a:headEnd type="none" w="sm" len="sm"/>
                <a:tailEnd type="none" w="sm" len="sm"/>
              </a:ln>
            </p:spPr>
          </p:sp>
          <p:sp>
            <p:nvSpPr>
              <p:cNvPr id="7" name="Google Shape;545;p10">
                <a:extLst>
                  <a:ext uri="{FF2B5EF4-FFF2-40B4-BE49-F238E27FC236}">
                    <a16:creationId xmlns:a16="http://schemas.microsoft.com/office/drawing/2014/main" id="{F90B93B5-643C-042A-E7A8-22F7B51620C3}"/>
                  </a:ext>
                </a:extLst>
              </p:cNvPr>
              <p:cNvSpPr/>
              <p:nvPr/>
            </p:nvSpPr>
            <p:spPr>
              <a:xfrm rot="11832262" flipH="1">
                <a:off x="5609820" y="3907854"/>
                <a:ext cx="1091613" cy="388127"/>
              </a:xfrm>
              <a:custGeom>
                <a:avLst/>
                <a:gdLst/>
                <a:ahLst/>
                <a:cxnLst/>
                <a:rect l="l" t="t" r="r" b="b"/>
                <a:pathLst>
                  <a:path w="21600" h="21600" extrusionOk="0">
                    <a:moveTo>
                      <a:pt x="0" y="0"/>
                    </a:moveTo>
                    <a:lnTo>
                      <a:pt x="21600" y="21600"/>
                    </a:lnTo>
                  </a:path>
                </a:pathLst>
              </a:custGeom>
              <a:noFill/>
              <a:ln w="66600" cap="flat" cmpd="sng">
                <a:solidFill>
                  <a:srgbClr val="7F7F7F"/>
                </a:solidFill>
                <a:prstDash val="solid"/>
                <a:miter lim="8000"/>
                <a:headEnd type="none" w="sm" len="sm"/>
                <a:tailEnd type="none" w="sm" len="sm"/>
              </a:ln>
            </p:spPr>
          </p:sp>
          <p:sp>
            <p:nvSpPr>
              <p:cNvPr id="8" name="Google Shape;546;p10">
                <a:extLst>
                  <a:ext uri="{FF2B5EF4-FFF2-40B4-BE49-F238E27FC236}">
                    <a16:creationId xmlns:a16="http://schemas.microsoft.com/office/drawing/2014/main" id="{5B76E323-4EEA-54BA-A3AD-9102D2DA0C01}"/>
                  </a:ext>
                </a:extLst>
              </p:cNvPr>
              <p:cNvSpPr/>
              <p:nvPr/>
            </p:nvSpPr>
            <p:spPr>
              <a:xfrm>
                <a:off x="6647102" y="3892826"/>
                <a:ext cx="860400" cy="767879"/>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strike="noStrike" dirty="0">
                    <a:solidFill>
                      <a:schemeClr val="bg1"/>
                    </a:solidFill>
                    <a:latin typeface="Arial"/>
                    <a:ea typeface="Arial"/>
                    <a:cs typeface="Arial"/>
                    <a:sym typeface="Arial"/>
                  </a:rPr>
                  <a:t>26%</a:t>
                </a:r>
                <a:endParaRPr sz="1600" b="0" strike="noStrike" dirty="0">
                  <a:solidFill>
                    <a:schemeClr val="bg1"/>
                  </a:solidFill>
                  <a:latin typeface="Calibri"/>
                  <a:ea typeface="Calibri"/>
                  <a:cs typeface="Calibri"/>
                  <a:sym typeface="Calibri"/>
                </a:endParaRPr>
              </a:p>
            </p:txBody>
          </p:sp>
          <p:sp>
            <p:nvSpPr>
              <p:cNvPr id="9" name="Google Shape;547;p10">
                <a:extLst>
                  <a:ext uri="{FF2B5EF4-FFF2-40B4-BE49-F238E27FC236}">
                    <a16:creationId xmlns:a16="http://schemas.microsoft.com/office/drawing/2014/main" id="{D30891B1-B892-97D2-27AC-82F6DD1E58E8}"/>
                  </a:ext>
                </a:extLst>
              </p:cNvPr>
              <p:cNvSpPr/>
              <p:nvPr/>
            </p:nvSpPr>
            <p:spPr>
              <a:xfrm>
                <a:off x="4619196" y="3736870"/>
                <a:ext cx="1040914" cy="915841"/>
              </a:xfrm>
              <a:prstGeom prst="ellipse">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400" b="0" strike="noStrike" dirty="0">
                    <a:solidFill>
                      <a:schemeClr val="bg1"/>
                    </a:solidFill>
                    <a:latin typeface="Arial"/>
                    <a:ea typeface="Arial"/>
                    <a:cs typeface="Arial"/>
                    <a:sym typeface="Arial"/>
                  </a:rPr>
                  <a:t>931 </a:t>
                </a:r>
                <a:r>
                  <a:rPr lang="en-US" sz="1400" b="0" strike="noStrike" dirty="0" err="1">
                    <a:solidFill>
                      <a:schemeClr val="bg1"/>
                    </a:solidFill>
                    <a:latin typeface="Arial"/>
                    <a:ea typeface="Arial"/>
                    <a:cs typeface="Arial"/>
                    <a:sym typeface="Arial"/>
                  </a:rPr>
                  <a:t>mld</a:t>
                </a:r>
                <a:r>
                  <a:rPr lang="en-US" sz="1400" b="0" strike="noStrike" dirty="0">
                    <a:solidFill>
                      <a:schemeClr val="bg1"/>
                    </a:solidFill>
                    <a:latin typeface="Arial"/>
                    <a:ea typeface="Arial"/>
                    <a:cs typeface="Arial"/>
                    <a:sym typeface="Arial"/>
                  </a:rPr>
                  <a:t> to</a:t>
                </a:r>
                <a:endParaRPr sz="1400" b="0" strike="noStrike" dirty="0">
                  <a:solidFill>
                    <a:schemeClr val="bg1"/>
                  </a:solidFill>
                  <a:latin typeface="Calibri"/>
                  <a:ea typeface="Calibri"/>
                  <a:cs typeface="Calibri"/>
                  <a:sym typeface="Calibri"/>
                </a:endParaRPr>
              </a:p>
            </p:txBody>
          </p:sp>
          <p:sp>
            <p:nvSpPr>
              <p:cNvPr id="10" name="Google Shape;548;p10">
                <a:extLst>
                  <a:ext uri="{FF2B5EF4-FFF2-40B4-BE49-F238E27FC236}">
                    <a16:creationId xmlns:a16="http://schemas.microsoft.com/office/drawing/2014/main" id="{5041BD56-0912-E11A-9428-4B37855996E6}"/>
                  </a:ext>
                </a:extLst>
              </p:cNvPr>
              <p:cNvSpPr/>
              <p:nvPr/>
            </p:nvSpPr>
            <p:spPr>
              <a:xfrm>
                <a:off x="6726997" y="5056741"/>
                <a:ext cx="848160" cy="756360"/>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strike="noStrike" dirty="0">
                    <a:solidFill>
                      <a:schemeClr val="bg1"/>
                    </a:solidFill>
                    <a:latin typeface="Arial"/>
                    <a:ea typeface="Arial"/>
                    <a:cs typeface="Arial"/>
                    <a:sym typeface="Arial"/>
                  </a:rPr>
                  <a:t>13%</a:t>
                </a:r>
                <a:endParaRPr sz="1600" b="0" strike="noStrike" dirty="0">
                  <a:solidFill>
                    <a:schemeClr val="bg1"/>
                  </a:solidFill>
                  <a:latin typeface="Calibri"/>
                  <a:ea typeface="Calibri"/>
                  <a:cs typeface="Calibri"/>
                  <a:sym typeface="Calibri"/>
                </a:endParaRPr>
              </a:p>
            </p:txBody>
          </p:sp>
          <p:sp>
            <p:nvSpPr>
              <p:cNvPr id="11" name="Google Shape;549;p10">
                <a:extLst>
                  <a:ext uri="{FF2B5EF4-FFF2-40B4-BE49-F238E27FC236}">
                    <a16:creationId xmlns:a16="http://schemas.microsoft.com/office/drawing/2014/main" id="{3028AD60-F8A4-9E20-4A9C-C3B49CFEF6C0}"/>
                  </a:ext>
                </a:extLst>
              </p:cNvPr>
              <p:cNvSpPr/>
              <p:nvPr/>
            </p:nvSpPr>
            <p:spPr>
              <a:xfrm>
                <a:off x="4656241" y="5145839"/>
                <a:ext cx="896259" cy="684002"/>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0" strike="noStrike" dirty="0">
                    <a:solidFill>
                      <a:schemeClr val="bg1"/>
                    </a:solidFill>
                    <a:latin typeface="Arial"/>
                    <a:ea typeface="Arial"/>
                    <a:cs typeface="Arial"/>
                    <a:sym typeface="Arial"/>
                  </a:rPr>
                  <a:t>61%</a:t>
                </a:r>
                <a:endParaRPr sz="1600" b="0" strike="noStrike" dirty="0">
                  <a:solidFill>
                    <a:schemeClr val="bg1"/>
                  </a:solidFill>
                  <a:latin typeface="Calibri"/>
                  <a:ea typeface="Calibri"/>
                  <a:cs typeface="Calibri"/>
                  <a:sym typeface="Calibri"/>
                </a:endParaRPr>
              </a:p>
            </p:txBody>
          </p:sp>
        </p:grpSp>
        <p:sp>
          <p:nvSpPr>
            <p:cNvPr id="12" name="Google Shape;550;p10">
              <a:extLst>
                <a:ext uri="{FF2B5EF4-FFF2-40B4-BE49-F238E27FC236}">
                  <a16:creationId xmlns:a16="http://schemas.microsoft.com/office/drawing/2014/main" id="{6EF69F41-8CB5-8BF7-87A5-6691E6118FC3}"/>
                </a:ext>
              </a:extLst>
            </p:cNvPr>
            <p:cNvSpPr/>
            <p:nvPr/>
          </p:nvSpPr>
          <p:spPr>
            <a:xfrm>
              <a:off x="7722420" y="3762605"/>
              <a:ext cx="2933258" cy="864360"/>
            </a:xfrm>
            <a:custGeom>
              <a:avLst/>
              <a:gdLst/>
              <a:ahLst/>
              <a:cxnLst/>
              <a:rect l="l" t="t" r="r" b="b"/>
              <a:pathLst>
                <a:path w="2897180" h="1233384" extrusionOk="0">
                  <a:moveTo>
                    <a:pt x="503125" y="0"/>
                  </a:moveTo>
                  <a:lnTo>
                    <a:pt x="2691612" y="0"/>
                  </a:lnTo>
                  <a:cubicBezTo>
                    <a:pt x="2805144" y="0"/>
                    <a:pt x="2897180" y="92036"/>
                    <a:pt x="2897180" y="205568"/>
                  </a:cubicBezTo>
                  <a:lnTo>
                    <a:pt x="2897180" y="1027816"/>
                  </a:lnTo>
                  <a:cubicBezTo>
                    <a:pt x="2897180" y="1141348"/>
                    <a:pt x="2805144" y="1233384"/>
                    <a:pt x="2691612" y="1233384"/>
                  </a:cubicBezTo>
                  <a:lnTo>
                    <a:pt x="503125" y="1233384"/>
                  </a:lnTo>
                  <a:cubicBezTo>
                    <a:pt x="389593" y="1233384"/>
                    <a:pt x="297557" y="1141348"/>
                    <a:pt x="297557" y="1027816"/>
                  </a:cubicBezTo>
                  <a:lnTo>
                    <a:pt x="297557" y="785055"/>
                  </a:lnTo>
                  <a:lnTo>
                    <a:pt x="0" y="612472"/>
                  </a:lnTo>
                  <a:lnTo>
                    <a:pt x="297557" y="439889"/>
                  </a:lnTo>
                  <a:lnTo>
                    <a:pt x="297557" y="205568"/>
                  </a:lnTo>
                  <a:cubicBezTo>
                    <a:pt x="297557" y="92036"/>
                    <a:pt x="389593" y="0"/>
                    <a:pt x="50312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552;p10">
              <a:extLst>
                <a:ext uri="{FF2B5EF4-FFF2-40B4-BE49-F238E27FC236}">
                  <a16:creationId xmlns:a16="http://schemas.microsoft.com/office/drawing/2014/main" id="{4AD9813E-227B-828D-F0EC-ED4CE80214A4}"/>
                </a:ext>
              </a:extLst>
            </p:cNvPr>
            <p:cNvSpPr/>
            <p:nvPr/>
          </p:nvSpPr>
          <p:spPr>
            <a:xfrm>
              <a:off x="7800109" y="4990495"/>
              <a:ext cx="2855569" cy="822601"/>
            </a:xfrm>
            <a:custGeom>
              <a:avLst/>
              <a:gdLst/>
              <a:ahLst/>
              <a:cxnLst/>
              <a:rect l="l" t="t" r="r" b="b"/>
              <a:pathLst>
                <a:path w="2897180" h="1233384" extrusionOk="0">
                  <a:moveTo>
                    <a:pt x="503125" y="0"/>
                  </a:moveTo>
                  <a:lnTo>
                    <a:pt x="2691612" y="0"/>
                  </a:lnTo>
                  <a:cubicBezTo>
                    <a:pt x="2805144" y="0"/>
                    <a:pt x="2897180" y="92036"/>
                    <a:pt x="2897180" y="205568"/>
                  </a:cubicBezTo>
                  <a:lnTo>
                    <a:pt x="2897180" y="1027816"/>
                  </a:lnTo>
                  <a:cubicBezTo>
                    <a:pt x="2897180" y="1141348"/>
                    <a:pt x="2805144" y="1233384"/>
                    <a:pt x="2691612" y="1233384"/>
                  </a:cubicBezTo>
                  <a:lnTo>
                    <a:pt x="503125" y="1233384"/>
                  </a:lnTo>
                  <a:cubicBezTo>
                    <a:pt x="389593" y="1233384"/>
                    <a:pt x="297557" y="1141348"/>
                    <a:pt x="297557" y="1027816"/>
                  </a:cubicBezTo>
                  <a:lnTo>
                    <a:pt x="297557" y="785055"/>
                  </a:lnTo>
                  <a:lnTo>
                    <a:pt x="0" y="612472"/>
                  </a:lnTo>
                  <a:lnTo>
                    <a:pt x="297557" y="439889"/>
                  </a:lnTo>
                  <a:lnTo>
                    <a:pt x="297557" y="205568"/>
                  </a:lnTo>
                  <a:cubicBezTo>
                    <a:pt x="297557" y="92036"/>
                    <a:pt x="389593" y="0"/>
                    <a:pt x="5031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556;p10">
              <a:extLst>
                <a:ext uri="{FF2B5EF4-FFF2-40B4-BE49-F238E27FC236}">
                  <a16:creationId xmlns:a16="http://schemas.microsoft.com/office/drawing/2014/main" id="{68F5B97F-1C2C-4E95-63F1-8327D98CD2F2}"/>
                </a:ext>
              </a:extLst>
            </p:cNvPr>
            <p:cNvSpPr/>
            <p:nvPr/>
          </p:nvSpPr>
          <p:spPr>
            <a:xfrm rot="10800000">
              <a:off x="1472521" y="3762605"/>
              <a:ext cx="2919988" cy="864360"/>
            </a:xfrm>
            <a:custGeom>
              <a:avLst/>
              <a:gdLst/>
              <a:ahLst/>
              <a:cxnLst/>
              <a:rect l="l" t="t" r="r" b="b"/>
              <a:pathLst>
                <a:path w="2897180" h="1233384" extrusionOk="0">
                  <a:moveTo>
                    <a:pt x="503125" y="0"/>
                  </a:moveTo>
                  <a:lnTo>
                    <a:pt x="2691612" y="0"/>
                  </a:lnTo>
                  <a:cubicBezTo>
                    <a:pt x="2805144" y="0"/>
                    <a:pt x="2897180" y="92036"/>
                    <a:pt x="2897180" y="205568"/>
                  </a:cubicBezTo>
                  <a:lnTo>
                    <a:pt x="2897180" y="1027816"/>
                  </a:lnTo>
                  <a:cubicBezTo>
                    <a:pt x="2897180" y="1141348"/>
                    <a:pt x="2805144" y="1233384"/>
                    <a:pt x="2691612" y="1233384"/>
                  </a:cubicBezTo>
                  <a:lnTo>
                    <a:pt x="503125" y="1233384"/>
                  </a:lnTo>
                  <a:cubicBezTo>
                    <a:pt x="389593" y="1233384"/>
                    <a:pt x="297557" y="1141348"/>
                    <a:pt x="297557" y="1027816"/>
                  </a:cubicBezTo>
                  <a:lnTo>
                    <a:pt x="297557" y="785055"/>
                  </a:lnTo>
                  <a:lnTo>
                    <a:pt x="0" y="612472"/>
                  </a:lnTo>
                  <a:lnTo>
                    <a:pt x="297557" y="439889"/>
                  </a:lnTo>
                  <a:lnTo>
                    <a:pt x="297557" y="205568"/>
                  </a:lnTo>
                  <a:cubicBezTo>
                    <a:pt x="297557" y="92036"/>
                    <a:pt x="389593" y="0"/>
                    <a:pt x="503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60;p10">
              <a:extLst>
                <a:ext uri="{FF2B5EF4-FFF2-40B4-BE49-F238E27FC236}">
                  <a16:creationId xmlns:a16="http://schemas.microsoft.com/office/drawing/2014/main" id="{FF6269BC-ED5E-986F-72BD-871B8B834E1F}"/>
                </a:ext>
              </a:extLst>
            </p:cNvPr>
            <p:cNvSpPr/>
            <p:nvPr/>
          </p:nvSpPr>
          <p:spPr>
            <a:xfrm rot="10800000">
              <a:off x="1488918" y="5049642"/>
              <a:ext cx="2919985" cy="763453"/>
            </a:xfrm>
            <a:custGeom>
              <a:avLst/>
              <a:gdLst/>
              <a:ahLst/>
              <a:cxnLst/>
              <a:rect l="l" t="t" r="r" b="b"/>
              <a:pathLst>
                <a:path w="2897180" h="1233384" extrusionOk="0">
                  <a:moveTo>
                    <a:pt x="503125" y="0"/>
                  </a:moveTo>
                  <a:lnTo>
                    <a:pt x="2691612" y="0"/>
                  </a:lnTo>
                  <a:cubicBezTo>
                    <a:pt x="2805144" y="0"/>
                    <a:pt x="2897180" y="92036"/>
                    <a:pt x="2897180" y="205568"/>
                  </a:cubicBezTo>
                  <a:lnTo>
                    <a:pt x="2897180" y="1027816"/>
                  </a:lnTo>
                  <a:cubicBezTo>
                    <a:pt x="2897180" y="1141348"/>
                    <a:pt x="2805144" y="1233384"/>
                    <a:pt x="2691612" y="1233384"/>
                  </a:cubicBezTo>
                  <a:lnTo>
                    <a:pt x="503125" y="1233384"/>
                  </a:lnTo>
                  <a:cubicBezTo>
                    <a:pt x="389593" y="1233384"/>
                    <a:pt x="297557" y="1141348"/>
                    <a:pt x="297557" y="1027816"/>
                  </a:cubicBezTo>
                  <a:lnTo>
                    <a:pt x="297557" y="785055"/>
                  </a:lnTo>
                  <a:lnTo>
                    <a:pt x="0" y="612472"/>
                  </a:lnTo>
                  <a:lnTo>
                    <a:pt x="297557" y="439889"/>
                  </a:lnTo>
                  <a:lnTo>
                    <a:pt x="297557" y="205568"/>
                  </a:lnTo>
                  <a:cubicBezTo>
                    <a:pt x="297557" y="92036"/>
                    <a:pt x="389593" y="0"/>
                    <a:pt x="50312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TextBox 16">
              <a:extLst>
                <a:ext uri="{FF2B5EF4-FFF2-40B4-BE49-F238E27FC236}">
                  <a16:creationId xmlns:a16="http://schemas.microsoft.com/office/drawing/2014/main" id="{9A32CC70-E0D2-6EE7-E3B8-F5411B011F9D}"/>
                </a:ext>
              </a:extLst>
            </p:cNvPr>
            <p:cNvSpPr txBox="1"/>
            <p:nvPr/>
          </p:nvSpPr>
          <p:spPr>
            <a:xfrm>
              <a:off x="1743192" y="4010119"/>
              <a:ext cx="2023691" cy="369332"/>
            </a:xfrm>
            <a:prstGeom prst="rect">
              <a:avLst/>
            </a:prstGeom>
            <a:noFill/>
          </p:spPr>
          <p:txBody>
            <a:bodyPr wrap="square">
              <a:spAutoFit/>
            </a:bodyPr>
            <a:lstStyle/>
            <a:p>
              <a:pPr marL="0" marR="0" lvl="0" indent="0" rtl="0">
                <a:lnSpc>
                  <a:spcPct val="100000"/>
                </a:lnSpc>
                <a:spcBef>
                  <a:spcPts val="0"/>
                </a:spcBef>
                <a:spcAft>
                  <a:spcPts val="0"/>
                </a:spcAft>
                <a:buNone/>
              </a:pPr>
              <a:r>
                <a:rPr lang="en-US" sz="1800" b="1" strike="noStrike" dirty="0">
                  <a:solidFill>
                    <a:schemeClr val="bg1"/>
                  </a:solidFill>
                  <a:latin typeface="Arial"/>
                  <a:ea typeface="Arial"/>
                  <a:cs typeface="Arial"/>
                  <a:sym typeface="Arial"/>
                </a:rPr>
                <a:t>Food waste 2019 </a:t>
              </a:r>
              <a:endParaRPr lang="en-US" sz="1100" b="0" strike="noStrike" dirty="0">
                <a:solidFill>
                  <a:schemeClr val="bg1"/>
                </a:solidFill>
                <a:latin typeface="Calibri"/>
                <a:ea typeface="Calibri"/>
                <a:cs typeface="Calibri"/>
                <a:sym typeface="Calibri"/>
              </a:endParaRPr>
            </a:p>
          </p:txBody>
        </p:sp>
        <p:sp>
          <p:nvSpPr>
            <p:cNvPr id="18" name="Google Shape;551;p10">
              <a:extLst>
                <a:ext uri="{FF2B5EF4-FFF2-40B4-BE49-F238E27FC236}">
                  <a16:creationId xmlns:a16="http://schemas.microsoft.com/office/drawing/2014/main" id="{452A32A5-1647-C838-7495-51E63041CF70}"/>
                </a:ext>
              </a:extLst>
            </p:cNvPr>
            <p:cNvSpPr/>
            <p:nvPr/>
          </p:nvSpPr>
          <p:spPr>
            <a:xfrm>
              <a:off x="8448761" y="3966037"/>
              <a:ext cx="1672269"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strike="noStrike" dirty="0">
                  <a:solidFill>
                    <a:schemeClr val="bg1"/>
                  </a:solidFill>
                  <a:latin typeface="Calibri"/>
                  <a:ea typeface="Calibri"/>
                  <a:cs typeface="Calibri"/>
                  <a:sym typeface="Calibri"/>
                </a:rPr>
                <a:t>Food services</a:t>
              </a:r>
              <a:endParaRPr sz="2000" b="0" strike="noStrike" dirty="0">
                <a:solidFill>
                  <a:schemeClr val="bg1"/>
                </a:solidFill>
                <a:latin typeface="Calibri"/>
                <a:ea typeface="Calibri"/>
                <a:cs typeface="Calibri"/>
                <a:sym typeface="Calibri"/>
              </a:endParaRPr>
            </a:p>
          </p:txBody>
        </p:sp>
        <p:sp>
          <p:nvSpPr>
            <p:cNvPr id="21" name="TextBox 20">
              <a:extLst>
                <a:ext uri="{FF2B5EF4-FFF2-40B4-BE49-F238E27FC236}">
                  <a16:creationId xmlns:a16="http://schemas.microsoft.com/office/drawing/2014/main" id="{E815B402-7325-4E1B-837A-8623E97CF7E8}"/>
                </a:ext>
              </a:extLst>
            </p:cNvPr>
            <p:cNvSpPr txBox="1"/>
            <p:nvPr/>
          </p:nvSpPr>
          <p:spPr>
            <a:xfrm>
              <a:off x="8899719" y="5250250"/>
              <a:ext cx="770351" cy="369332"/>
            </a:xfrm>
            <a:prstGeom prst="rect">
              <a:avLst/>
            </a:prstGeom>
            <a:noFill/>
          </p:spPr>
          <p:txBody>
            <a:bodyPr wrap="square">
              <a:spAutoFit/>
            </a:bodyPr>
            <a:lstStyle/>
            <a:p>
              <a:pPr marL="0" marR="0" lvl="0" indent="0" algn="l" rtl="0">
                <a:lnSpc>
                  <a:spcPct val="100000"/>
                </a:lnSpc>
                <a:spcBef>
                  <a:spcPts val="0"/>
                </a:spcBef>
                <a:spcAft>
                  <a:spcPts val="0"/>
                </a:spcAft>
                <a:buNone/>
              </a:pPr>
              <a:r>
                <a:rPr lang="en-US" sz="1800" b="1" strike="noStrike" dirty="0">
                  <a:solidFill>
                    <a:schemeClr val="bg1"/>
                  </a:solidFill>
                  <a:latin typeface="Calibri"/>
                  <a:ea typeface="Calibri"/>
                  <a:cs typeface="Calibri"/>
                  <a:sym typeface="Calibri"/>
                </a:rPr>
                <a:t>Retail </a:t>
              </a:r>
            </a:p>
          </p:txBody>
        </p:sp>
        <p:sp>
          <p:nvSpPr>
            <p:cNvPr id="23" name="TextBox 22">
              <a:extLst>
                <a:ext uri="{FF2B5EF4-FFF2-40B4-BE49-F238E27FC236}">
                  <a16:creationId xmlns:a16="http://schemas.microsoft.com/office/drawing/2014/main" id="{B49CC86F-50E7-595B-D4C0-F7F12D73E3D8}"/>
                </a:ext>
              </a:extLst>
            </p:cNvPr>
            <p:cNvSpPr txBox="1"/>
            <p:nvPr/>
          </p:nvSpPr>
          <p:spPr>
            <a:xfrm>
              <a:off x="2003202" y="5303169"/>
              <a:ext cx="1534438" cy="369332"/>
            </a:xfrm>
            <a:prstGeom prst="rect">
              <a:avLst/>
            </a:prstGeom>
            <a:noFill/>
          </p:spPr>
          <p:txBody>
            <a:bodyPr wrap="square">
              <a:spAutoFit/>
            </a:bodyPr>
            <a:lstStyle/>
            <a:p>
              <a:pPr marL="0" marR="0" lvl="0" indent="0" algn="r" rtl="0">
                <a:lnSpc>
                  <a:spcPct val="100000"/>
                </a:lnSpc>
                <a:spcBef>
                  <a:spcPts val="0"/>
                </a:spcBef>
                <a:spcAft>
                  <a:spcPts val="0"/>
                </a:spcAft>
                <a:buNone/>
              </a:pPr>
              <a:r>
                <a:rPr lang="en-US" sz="1800" b="1" strike="noStrike" dirty="0">
                  <a:solidFill>
                    <a:schemeClr val="bg1"/>
                  </a:solidFill>
                  <a:latin typeface="Arial"/>
                  <a:ea typeface="Arial"/>
                  <a:cs typeface="Arial"/>
                  <a:sym typeface="Arial"/>
                </a:rPr>
                <a:t>Households</a:t>
              </a:r>
              <a:endParaRPr lang="en-US" sz="1800" b="1" strike="noStrike" dirty="0">
                <a:solidFill>
                  <a:schemeClr val="bg1"/>
                </a:solidFill>
                <a:latin typeface="Calibri"/>
                <a:ea typeface="Calibri"/>
                <a:cs typeface="Calibri"/>
                <a:sym typeface="Calibri"/>
              </a:endParaRPr>
            </a:p>
          </p:txBody>
        </p:sp>
      </p:grpSp>
    </p:spTree>
    <p:extLst>
      <p:ext uri="{BB962C8B-B14F-4D97-AF65-F5344CB8AC3E}">
        <p14:creationId xmlns:p14="http://schemas.microsoft.com/office/powerpoint/2010/main" val="104650917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192"/>
          <p:cNvSpPr txBox="1">
            <a:spLocks noGrp="1"/>
          </p:cNvSpPr>
          <p:nvPr>
            <p:ph type="body" idx="1"/>
          </p:nvPr>
        </p:nvSpPr>
        <p:spPr>
          <a:xfrm>
            <a:off x="210794" y="126567"/>
            <a:ext cx="11573197" cy="724247"/>
          </a:xfrm>
          <a:prstGeom prst="rect">
            <a:avLst/>
          </a:prstGeom>
          <a:noFill/>
          <a:ln>
            <a:noFill/>
          </a:ln>
        </p:spPr>
        <p:txBody>
          <a:bodyPr spcFirstLastPara="1" wrap="square" lIns="91425" tIns="45700" rIns="91425" bIns="45700" anchor="ctr" anchorCtr="0">
            <a:noAutofit/>
          </a:bodyPr>
          <a:lstStyle/>
          <a:p>
            <a:pPr marL="457200" marR="0" lvl="0" indent="-228600" algn="l" rtl="0">
              <a:lnSpc>
                <a:spcPct val="90000"/>
              </a:lnSpc>
              <a:spcBef>
                <a:spcPts val="1000"/>
              </a:spcBef>
              <a:spcAft>
                <a:spcPts val="0"/>
              </a:spcAft>
              <a:buClr>
                <a:srgbClr val="262626"/>
              </a:buClr>
              <a:buSzPts val="5400"/>
              <a:buFont typeface="Arial"/>
              <a:buNone/>
            </a:pPr>
            <a:r>
              <a:rPr lang="en-US" sz="4400" dirty="0">
                <a:latin typeface="+mj-lt"/>
              </a:rPr>
              <a:t>McDonald CSR Business case </a:t>
            </a:r>
          </a:p>
        </p:txBody>
      </p:sp>
      <p:sp>
        <p:nvSpPr>
          <p:cNvPr id="442" name="Google Shape;442;p192"/>
          <p:cNvSpPr txBox="1"/>
          <p:nvPr/>
        </p:nvSpPr>
        <p:spPr>
          <a:xfrm>
            <a:off x="513567" y="1219200"/>
            <a:ext cx="10885118" cy="400105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u="none" strike="noStrike" cap="none" dirty="0">
                <a:solidFill>
                  <a:srgbClr val="00B050"/>
                </a:solidFill>
                <a:ea typeface="Arial"/>
                <a:cs typeface="Arial"/>
                <a:sym typeface="Arial"/>
              </a:rPr>
              <a:t>Mitigating climate change</a:t>
            </a:r>
            <a:r>
              <a:rPr lang="en-US" sz="2400" b="0" u="none" strike="noStrike" cap="none" dirty="0">
                <a:solidFill>
                  <a:srgbClr val="000000"/>
                </a:solidFill>
                <a:ea typeface="Arial"/>
                <a:cs typeface="Arial"/>
                <a:sym typeface="Arial"/>
              </a:rPr>
              <a:t> </a:t>
            </a: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rgbClr val="000000"/>
                </a:solidFill>
                <a:ea typeface="Arial"/>
                <a:cs typeface="Arial"/>
                <a:sym typeface="Arial"/>
              </a:rPr>
              <a:t>We are taking action to mitigate our impact on the climate. In 2009, we set out to reduce our direct (Scope 1) and indirect (Scope 2) greenhouse gas emissions by a total of 20% by the end of 2020 (2006 baseline), a goal that we achieved on schedule.</a:t>
            </a:r>
            <a:endParaRPr sz="2400" b="0" i="0" u="none" strike="noStrike" cap="none" dirty="0">
              <a:solidFill>
                <a:srgbClr val="000000"/>
              </a:solidFil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dirty="0">
              <a:solidFill>
                <a:srgbClr val="000000"/>
              </a:solidFil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1" u="none" strike="noStrike" cap="none" dirty="0">
                <a:solidFill>
                  <a:srgbClr val="00B050"/>
                </a:solidFill>
                <a:ea typeface="Arial"/>
                <a:cs typeface="Arial"/>
                <a:sym typeface="Arial"/>
              </a:rPr>
              <a:t>Protecting the environment</a:t>
            </a:r>
            <a:r>
              <a:rPr lang="en-US" sz="2400" b="0" u="none" strike="noStrike" cap="none" dirty="0">
                <a:solidFill>
                  <a:srgbClr val="000000"/>
                </a:solidFill>
                <a:ea typeface="Arial"/>
                <a:cs typeface="Arial"/>
                <a:sym typeface="Arial"/>
              </a:rPr>
              <a:t> </a:t>
            </a: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rgbClr val="000000"/>
                </a:solidFill>
                <a:ea typeface="Arial"/>
                <a:cs typeface="Arial"/>
                <a:sym typeface="Arial"/>
              </a:rPr>
              <a:t>1100 “greener” alternatives for Life Science products</a:t>
            </a:r>
            <a:endParaRPr sz="2400" b="0" i="0" u="none" strike="noStrike" cap="none" dirty="0">
              <a:solidFill>
                <a:srgbClr val="000000"/>
              </a:solidFil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dirty="0">
              <a:solidFill>
                <a:srgbClr val="000000"/>
              </a:solidFil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1" u="none" strike="noStrike" cap="none" dirty="0">
                <a:solidFill>
                  <a:srgbClr val="00B050"/>
                </a:solidFill>
                <a:ea typeface="Arial"/>
                <a:cs typeface="Arial"/>
                <a:sym typeface="Arial"/>
              </a:rPr>
              <a:t>Investing in women </a:t>
            </a: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rgbClr val="000000"/>
                </a:solidFill>
                <a:ea typeface="Arial"/>
                <a:cs typeface="Arial"/>
                <a:sym typeface="Arial"/>
              </a:rPr>
              <a:t>35% Percentage of women in leadership positions </a:t>
            </a:r>
            <a:endParaRPr sz="2400" b="0" i="0" u="none" strike="noStrike" cap="none" dirty="0">
              <a:solidFill>
                <a:srgbClr val="000000"/>
              </a:solidFil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ea typeface="Arial"/>
              <a:cs typeface="Arial"/>
              <a:sym typeface="Arial"/>
            </a:endParaRPr>
          </a:p>
        </p:txBody>
      </p:sp>
    </p:spTree>
    <p:extLst>
      <p:ext uri="{BB962C8B-B14F-4D97-AF65-F5344CB8AC3E}">
        <p14:creationId xmlns:p14="http://schemas.microsoft.com/office/powerpoint/2010/main" val="32474044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61" name="Google Shape;461;p194"/>
          <p:cNvSpPr txBox="1"/>
          <p:nvPr/>
        </p:nvSpPr>
        <p:spPr>
          <a:xfrm>
            <a:off x="205011" y="120678"/>
            <a:ext cx="11757345" cy="557038"/>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4400" b="0" i="0" u="none" strike="noStrike" cap="none" dirty="0">
                <a:solidFill>
                  <a:srgbClr val="000000"/>
                </a:solidFill>
                <a:latin typeface="+mj-lt"/>
                <a:ea typeface="Arial"/>
                <a:cs typeface="Arial"/>
                <a:sym typeface="Arial"/>
              </a:rPr>
              <a:t>The influence of businesses, restaurants and chefs</a:t>
            </a:r>
            <a:endParaRPr sz="4400" b="0" i="0" u="none" strike="noStrike" cap="none" dirty="0">
              <a:solidFill>
                <a:srgbClr val="000000"/>
              </a:solidFill>
              <a:latin typeface="+mj-lt"/>
              <a:ea typeface="Arial"/>
              <a:cs typeface="Arial"/>
              <a:sym typeface="Arial"/>
            </a:endParaRPr>
          </a:p>
          <a:p>
            <a:pPr marL="0" marR="0" lvl="0" indent="0" algn="l" rtl="0">
              <a:lnSpc>
                <a:spcPct val="90000"/>
              </a:lnSpc>
              <a:spcBef>
                <a:spcPts val="0"/>
              </a:spcBef>
              <a:spcAft>
                <a:spcPts val="0"/>
              </a:spcAft>
              <a:buClr>
                <a:schemeClr val="dk1"/>
              </a:buClr>
              <a:buSzPts val="4000"/>
              <a:buFont typeface="Calibri"/>
              <a:buNone/>
            </a:pPr>
            <a:endParaRPr sz="4400" b="1" i="0" u="none" strike="noStrike" cap="none" dirty="0">
              <a:solidFill>
                <a:schemeClr val="dk1"/>
              </a:solidFill>
              <a:latin typeface="+mj-lt"/>
              <a:ea typeface="Calibri"/>
              <a:cs typeface="Calibri"/>
              <a:sym typeface="Calibri"/>
            </a:endParaRPr>
          </a:p>
        </p:txBody>
      </p:sp>
      <p:sp>
        <p:nvSpPr>
          <p:cNvPr id="463" name="Google Shape;463;p194"/>
          <p:cNvSpPr/>
          <p:nvPr/>
        </p:nvSpPr>
        <p:spPr>
          <a:xfrm>
            <a:off x="2984916" y="5399346"/>
            <a:ext cx="6222165" cy="369291"/>
          </a:xfrm>
          <a:prstGeom prst="rect">
            <a:avLst/>
          </a:prstGeom>
          <a:noFill/>
          <a:ln>
            <a:noFill/>
          </a:ln>
        </p:spPr>
        <p:txBody>
          <a:bodyPr spcFirstLastPara="1" wrap="square" lIns="91425" tIns="45700" rIns="91425" bIns="45700" anchor="t" anchorCtr="0">
            <a:spAutoFit/>
          </a:bodyPr>
          <a:lstStyle/>
          <a:p>
            <a:pPr algn="ctr"/>
            <a:r>
              <a:rPr lang="en-US" b="1" dirty="0">
                <a:solidFill>
                  <a:srgbClr val="7030A0"/>
                </a:solidFill>
                <a:hlinkClick r:id="rId4">
                  <a:extLst>
                    <a:ext uri="{A12FA001-AC4F-418D-AE19-62706E023703}">
                      <ahyp:hlinkClr xmlns:ahyp="http://schemas.microsoft.com/office/drawing/2018/hyperlinkcolor" val="tx"/>
                    </a:ext>
                  </a:extLst>
                </a:hlinkClick>
              </a:rPr>
              <a:t>The Influence of Businesses, Restaurants and Chefs</a:t>
            </a:r>
            <a:endParaRPr sz="2400" b="1" i="0" u="none" strike="noStrike" cap="none" dirty="0">
              <a:solidFill>
                <a:srgbClr val="7030A0"/>
              </a:solidFill>
              <a:latin typeface="Arial"/>
              <a:ea typeface="Arial"/>
              <a:cs typeface="Arial"/>
              <a:sym typeface="Arial"/>
            </a:endParaRPr>
          </a:p>
        </p:txBody>
      </p:sp>
      <p:pic>
        <p:nvPicPr>
          <p:cNvPr id="2" name="Online Media 1">
            <a:hlinkClick r:id="" action="ppaction://media"/>
            <a:extLst>
              <a:ext uri="{FF2B5EF4-FFF2-40B4-BE49-F238E27FC236}">
                <a16:creationId xmlns:a16="http://schemas.microsoft.com/office/drawing/2014/main" id="{4DDDB58A-B007-83A8-5565-DB8CF7F00697}"/>
              </a:ext>
            </a:extLst>
          </p:cNvPr>
          <p:cNvPicPr>
            <a:picLocks noRot="1" noChangeAspect="1"/>
          </p:cNvPicPr>
          <p:nvPr>
            <a:videoFile r:link="rId1"/>
          </p:nvPr>
        </p:nvPicPr>
        <p:blipFill>
          <a:blip r:embed="rId5"/>
          <a:stretch>
            <a:fillRect/>
          </a:stretch>
        </p:blipFill>
        <p:spPr>
          <a:xfrm>
            <a:off x="2673802" y="1284838"/>
            <a:ext cx="6844395" cy="3867082"/>
          </a:xfrm>
          <a:prstGeom prst="rect">
            <a:avLst/>
          </a:prstGeom>
          <a:ln w="76200">
            <a:solidFill>
              <a:srgbClr val="7030A0"/>
            </a:solidFill>
          </a:ln>
        </p:spPr>
      </p:pic>
    </p:spTree>
    <p:extLst>
      <p:ext uri="{BB962C8B-B14F-4D97-AF65-F5344CB8AC3E}">
        <p14:creationId xmlns:p14="http://schemas.microsoft.com/office/powerpoint/2010/main" val="3974344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3"/>
                                        </p:tgtEl>
                                        <p:attrNameLst>
                                          <p:attrName>style.visibility</p:attrName>
                                        </p:attrNameLst>
                                      </p:cBhvr>
                                      <p:to>
                                        <p:strVal val="visible"/>
                                      </p:to>
                                    </p:set>
                                    <p:animEffect transition="in" filter="fade">
                                      <p:cBhvr>
                                        <p:cTn id="7" dur="1"/>
                                        <p:tgtEl>
                                          <p:spTgt spid="463"/>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2" fill="hold" display="0">
                  <p:stCondLst>
                    <p:cond delay="indefinite"/>
                  </p:stCondLst>
                </p:cTn>
                <p:tgtEl>
                  <p:spTgt spid="2"/>
                </p:tgtEl>
              </p:cMediaNode>
            </p:video>
            <p:seq concurrent="1" nextAc="seek">
              <p:cTn id="13" restart="whenNotActive" fill="hold" evtFilter="cancelBubble" nodeType="interactiveSeq">
                <p:stCondLst>
                  <p:cond evt="onClick" delay="0">
                    <p:tgtEl>
                      <p:spTgt spid="2"/>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Google Shape;469;p55"/>
          <p:cNvSpPr txBox="1">
            <a:spLocks noGrp="1"/>
          </p:cNvSpPr>
          <p:nvPr>
            <p:ph type="body" idx="1"/>
          </p:nvPr>
        </p:nvSpPr>
        <p:spPr>
          <a:xfrm>
            <a:off x="152239" y="127230"/>
            <a:ext cx="11573197" cy="724247"/>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5400"/>
              <a:buNone/>
            </a:pPr>
            <a:r>
              <a:rPr lang="en-US" sz="4400" dirty="0">
                <a:latin typeface="+mj-lt"/>
              </a:rPr>
              <a:t>Corporate social responsibility</a:t>
            </a:r>
            <a:endParaRPr sz="4400" dirty="0">
              <a:latin typeface="+mj-lt"/>
            </a:endParaRPr>
          </a:p>
        </p:txBody>
      </p:sp>
      <p:grpSp>
        <p:nvGrpSpPr>
          <p:cNvPr id="470" name="Google Shape;470;p55"/>
          <p:cNvGrpSpPr/>
          <p:nvPr/>
        </p:nvGrpSpPr>
        <p:grpSpPr>
          <a:xfrm flipH="1">
            <a:off x="4553402" y="2348720"/>
            <a:ext cx="1550380" cy="3001942"/>
            <a:chOff x="4276111" y="2364368"/>
            <a:chExt cx="2269298" cy="3001942"/>
          </a:xfrm>
        </p:grpSpPr>
        <p:cxnSp>
          <p:nvCxnSpPr>
            <p:cNvPr id="471" name="Google Shape;471;p55"/>
            <p:cNvCxnSpPr/>
            <p:nvPr/>
          </p:nvCxnSpPr>
          <p:spPr>
            <a:xfrm rot="10800000" flipH="1">
              <a:off x="4287500" y="2364368"/>
              <a:ext cx="2257909" cy="1548594"/>
            </a:xfrm>
            <a:prstGeom prst="straightConnector1">
              <a:avLst/>
            </a:prstGeom>
            <a:noFill/>
            <a:ln w="19050" cap="flat" cmpd="sng">
              <a:solidFill>
                <a:srgbClr val="3F3F3F"/>
              </a:solidFill>
              <a:prstDash val="solid"/>
              <a:miter lim="800000"/>
              <a:headEnd type="oval" w="med" len="med"/>
              <a:tailEnd type="oval" w="med" len="med"/>
            </a:ln>
          </p:spPr>
        </p:cxnSp>
        <p:cxnSp>
          <p:nvCxnSpPr>
            <p:cNvPr id="472" name="Google Shape;472;p55"/>
            <p:cNvCxnSpPr/>
            <p:nvPr/>
          </p:nvCxnSpPr>
          <p:spPr>
            <a:xfrm>
              <a:off x="4276111" y="3912962"/>
              <a:ext cx="2267808" cy="16234"/>
            </a:xfrm>
            <a:prstGeom prst="straightConnector1">
              <a:avLst/>
            </a:prstGeom>
            <a:noFill/>
            <a:ln w="19050" cap="flat" cmpd="sng">
              <a:solidFill>
                <a:srgbClr val="3F3F3F"/>
              </a:solidFill>
              <a:prstDash val="solid"/>
              <a:miter lim="800000"/>
              <a:headEnd type="oval" w="med" len="med"/>
              <a:tailEnd type="oval" w="med" len="med"/>
            </a:ln>
          </p:spPr>
        </p:cxnSp>
        <p:cxnSp>
          <p:nvCxnSpPr>
            <p:cNvPr id="473" name="Google Shape;473;p55"/>
            <p:cNvCxnSpPr/>
            <p:nvPr/>
          </p:nvCxnSpPr>
          <p:spPr>
            <a:xfrm>
              <a:off x="4276111" y="3912962"/>
              <a:ext cx="2217189" cy="1453348"/>
            </a:xfrm>
            <a:prstGeom prst="straightConnector1">
              <a:avLst/>
            </a:prstGeom>
            <a:noFill/>
            <a:ln w="19050" cap="flat" cmpd="sng">
              <a:solidFill>
                <a:srgbClr val="3F3F3F"/>
              </a:solidFill>
              <a:prstDash val="solid"/>
              <a:miter lim="800000"/>
              <a:headEnd type="oval" w="med" len="med"/>
              <a:tailEnd type="oval" w="med" len="med"/>
            </a:ln>
          </p:spPr>
        </p:cxnSp>
      </p:grpSp>
      <p:grpSp>
        <p:nvGrpSpPr>
          <p:cNvPr id="474" name="Google Shape;474;p55"/>
          <p:cNvGrpSpPr/>
          <p:nvPr/>
        </p:nvGrpSpPr>
        <p:grpSpPr>
          <a:xfrm>
            <a:off x="6113582" y="2348720"/>
            <a:ext cx="1550380" cy="3001942"/>
            <a:chOff x="4276111" y="2364368"/>
            <a:chExt cx="2269298" cy="3001942"/>
          </a:xfrm>
        </p:grpSpPr>
        <p:cxnSp>
          <p:nvCxnSpPr>
            <p:cNvPr id="475" name="Google Shape;475;p55"/>
            <p:cNvCxnSpPr/>
            <p:nvPr/>
          </p:nvCxnSpPr>
          <p:spPr>
            <a:xfrm rot="10800000" flipH="1">
              <a:off x="4287500" y="2364368"/>
              <a:ext cx="2257909" cy="1548594"/>
            </a:xfrm>
            <a:prstGeom prst="straightConnector1">
              <a:avLst/>
            </a:prstGeom>
            <a:noFill/>
            <a:ln w="19050" cap="flat" cmpd="sng">
              <a:solidFill>
                <a:srgbClr val="3F3F3F"/>
              </a:solidFill>
              <a:prstDash val="solid"/>
              <a:miter lim="800000"/>
              <a:headEnd type="oval" w="med" len="med"/>
              <a:tailEnd type="oval" w="med" len="med"/>
            </a:ln>
          </p:spPr>
        </p:cxnSp>
        <p:cxnSp>
          <p:nvCxnSpPr>
            <p:cNvPr id="476" name="Google Shape;476;p55"/>
            <p:cNvCxnSpPr/>
            <p:nvPr/>
          </p:nvCxnSpPr>
          <p:spPr>
            <a:xfrm>
              <a:off x="4276111" y="3912962"/>
              <a:ext cx="2267808" cy="16234"/>
            </a:xfrm>
            <a:prstGeom prst="straightConnector1">
              <a:avLst/>
            </a:prstGeom>
            <a:noFill/>
            <a:ln w="19050" cap="flat" cmpd="sng">
              <a:solidFill>
                <a:srgbClr val="3F3F3F"/>
              </a:solidFill>
              <a:prstDash val="solid"/>
              <a:miter lim="800000"/>
              <a:headEnd type="oval" w="med" len="med"/>
              <a:tailEnd type="oval" w="med" len="med"/>
            </a:ln>
          </p:spPr>
        </p:cxnSp>
        <p:cxnSp>
          <p:nvCxnSpPr>
            <p:cNvPr id="477" name="Google Shape;477;p55"/>
            <p:cNvCxnSpPr/>
            <p:nvPr/>
          </p:nvCxnSpPr>
          <p:spPr>
            <a:xfrm>
              <a:off x="4276111" y="3912962"/>
              <a:ext cx="2217189" cy="1453348"/>
            </a:xfrm>
            <a:prstGeom prst="straightConnector1">
              <a:avLst/>
            </a:prstGeom>
            <a:noFill/>
            <a:ln w="19050" cap="flat" cmpd="sng">
              <a:solidFill>
                <a:srgbClr val="3F3F3F"/>
              </a:solidFill>
              <a:prstDash val="solid"/>
              <a:miter lim="800000"/>
              <a:headEnd type="oval" w="med" len="med"/>
              <a:tailEnd type="oval" w="med" len="med"/>
            </a:ln>
          </p:spPr>
        </p:cxnSp>
      </p:grpSp>
      <p:sp>
        <p:nvSpPr>
          <p:cNvPr id="478" name="Google Shape;478;p55"/>
          <p:cNvSpPr/>
          <p:nvPr/>
        </p:nvSpPr>
        <p:spPr>
          <a:xfrm>
            <a:off x="7750062" y="1899834"/>
            <a:ext cx="720080" cy="720080"/>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Arial"/>
              <a:buNone/>
            </a:pPr>
            <a:endParaRPr sz="2700" b="0" i="0" u="none" strike="noStrike" cap="none">
              <a:solidFill>
                <a:schemeClr val="lt1"/>
              </a:solidFill>
              <a:latin typeface="Arial"/>
              <a:ea typeface="Arial"/>
              <a:cs typeface="Arial"/>
              <a:sym typeface="Arial"/>
            </a:endParaRPr>
          </a:p>
        </p:txBody>
      </p:sp>
      <p:grpSp>
        <p:nvGrpSpPr>
          <p:cNvPr id="479" name="Google Shape;479;p55"/>
          <p:cNvGrpSpPr/>
          <p:nvPr/>
        </p:nvGrpSpPr>
        <p:grpSpPr>
          <a:xfrm>
            <a:off x="8637334" y="1821454"/>
            <a:ext cx="2757497" cy="573392"/>
            <a:chOff x="2219009" y="2204864"/>
            <a:chExt cx="781194" cy="573392"/>
          </a:xfrm>
        </p:grpSpPr>
        <p:sp>
          <p:nvSpPr>
            <p:cNvPr id="480" name="Google Shape;480;p55"/>
            <p:cNvSpPr txBox="1"/>
            <p:nvPr/>
          </p:nvSpPr>
          <p:spPr>
            <a:xfrm>
              <a:off x="2219009" y="2408965"/>
              <a:ext cx="775968"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3F3F3F"/>
                </a:buClr>
                <a:buSzPts val="1200"/>
                <a:buFont typeface="Arial"/>
                <a:buNone/>
              </a:pPr>
              <a:endParaRPr sz="1800" b="0" i="0" u="none" strike="noStrike" cap="none">
                <a:solidFill>
                  <a:schemeClr val="dk1"/>
                </a:solidFill>
                <a:latin typeface="Arial"/>
                <a:ea typeface="Arial"/>
                <a:cs typeface="Arial"/>
                <a:sym typeface="Arial"/>
              </a:endParaRPr>
            </a:p>
          </p:txBody>
        </p:sp>
        <p:sp>
          <p:nvSpPr>
            <p:cNvPr id="481" name="Google Shape;481;p55"/>
            <p:cNvSpPr txBox="1"/>
            <p:nvPr/>
          </p:nvSpPr>
          <p:spPr>
            <a:xfrm>
              <a:off x="2221928" y="2204864"/>
              <a:ext cx="778275"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3F3F3F"/>
                </a:buClr>
                <a:buSzPts val="1200"/>
                <a:buFont typeface="Arial"/>
                <a:buNone/>
              </a:pPr>
              <a:r>
                <a:rPr lang="en-US" sz="1200" b="1" i="0" u="none" strike="noStrike" cap="none">
                  <a:solidFill>
                    <a:srgbClr val="3F3F3F"/>
                  </a:solidFill>
                  <a:latin typeface="Arial"/>
                  <a:ea typeface="Arial"/>
                  <a:cs typeface="Arial"/>
                  <a:sym typeface="Arial"/>
                </a:rPr>
                <a:t>Corporate governance</a:t>
              </a:r>
              <a:endParaRPr sz="1200" b="1" i="0" u="none" strike="noStrike" cap="none">
                <a:solidFill>
                  <a:srgbClr val="3F3F3F"/>
                </a:solidFill>
                <a:latin typeface="Arial"/>
                <a:ea typeface="Arial"/>
                <a:cs typeface="Arial"/>
                <a:sym typeface="Arial"/>
              </a:endParaRPr>
            </a:p>
          </p:txBody>
        </p:sp>
      </p:grpSp>
      <p:sp>
        <p:nvSpPr>
          <p:cNvPr id="482" name="Google Shape;482;p55"/>
          <p:cNvSpPr/>
          <p:nvPr/>
        </p:nvSpPr>
        <p:spPr>
          <a:xfrm>
            <a:off x="7750062" y="5198684"/>
            <a:ext cx="720080" cy="720080"/>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Arial"/>
              <a:buNone/>
            </a:pPr>
            <a:endParaRPr sz="2700" b="0" i="0" u="none" strike="noStrike" cap="none">
              <a:solidFill>
                <a:schemeClr val="lt1"/>
              </a:solidFill>
              <a:latin typeface="Arial"/>
              <a:ea typeface="Arial"/>
              <a:cs typeface="Arial"/>
              <a:sym typeface="Arial"/>
            </a:endParaRPr>
          </a:p>
        </p:txBody>
      </p:sp>
      <p:grpSp>
        <p:nvGrpSpPr>
          <p:cNvPr id="483" name="Google Shape;483;p55"/>
          <p:cNvGrpSpPr/>
          <p:nvPr/>
        </p:nvGrpSpPr>
        <p:grpSpPr>
          <a:xfrm>
            <a:off x="8637334" y="5120304"/>
            <a:ext cx="2757497" cy="481060"/>
            <a:chOff x="2219009" y="2204864"/>
            <a:chExt cx="781194" cy="481060"/>
          </a:xfrm>
        </p:grpSpPr>
        <p:sp>
          <p:nvSpPr>
            <p:cNvPr id="484" name="Google Shape;484;p55"/>
            <p:cNvSpPr txBox="1"/>
            <p:nvPr/>
          </p:nvSpPr>
          <p:spPr>
            <a:xfrm>
              <a:off x="2219009" y="2408965"/>
              <a:ext cx="775968"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3F3F3F"/>
                </a:buClr>
                <a:buSzPts val="1200"/>
                <a:buFont typeface="Arial"/>
                <a:buNone/>
              </a:pPr>
              <a:r>
                <a:rPr lang="en-US" sz="1200" b="0" i="0" u="none" strike="noStrike" cap="none">
                  <a:solidFill>
                    <a:srgbClr val="3F3F3F"/>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485" name="Google Shape;485;p55"/>
            <p:cNvSpPr txBox="1"/>
            <p:nvPr/>
          </p:nvSpPr>
          <p:spPr>
            <a:xfrm>
              <a:off x="2221928" y="2204864"/>
              <a:ext cx="778275"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3F3F3F"/>
                </a:buClr>
                <a:buSzPts val="1200"/>
                <a:buFont typeface="Arial"/>
                <a:buNone/>
              </a:pPr>
              <a:r>
                <a:rPr lang="en-US" sz="1200" b="1" i="0" u="none" strike="noStrike" cap="none">
                  <a:solidFill>
                    <a:srgbClr val="3F3F3F"/>
                  </a:solidFill>
                  <a:latin typeface="Arial"/>
                  <a:ea typeface="Arial"/>
                  <a:cs typeface="Arial"/>
                  <a:sym typeface="Arial"/>
                </a:rPr>
                <a:t>Environment is integrated in operation  </a:t>
              </a:r>
              <a:endParaRPr sz="1200" b="1" i="0" u="none" strike="noStrike" cap="none">
                <a:solidFill>
                  <a:srgbClr val="3F3F3F"/>
                </a:solidFill>
                <a:latin typeface="Arial"/>
                <a:ea typeface="Arial"/>
                <a:cs typeface="Arial"/>
                <a:sym typeface="Arial"/>
              </a:endParaRPr>
            </a:p>
          </p:txBody>
        </p:sp>
      </p:grpSp>
      <p:grpSp>
        <p:nvGrpSpPr>
          <p:cNvPr id="486" name="Google Shape;486;p55"/>
          <p:cNvGrpSpPr/>
          <p:nvPr/>
        </p:nvGrpSpPr>
        <p:grpSpPr>
          <a:xfrm>
            <a:off x="589084" y="1821454"/>
            <a:ext cx="2983166" cy="481060"/>
            <a:chOff x="2219009" y="2204864"/>
            <a:chExt cx="781194" cy="481060"/>
          </a:xfrm>
        </p:grpSpPr>
        <p:sp>
          <p:nvSpPr>
            <p:cNvPr id="487" name="Google Shape;487;p55"/>
            <p:cNvSpPr txBox="1"/>
            <p:nvPr/>
          </p:nvSpPr>
          <p:spPr>
            <a:xfrm>
              <a:off x="2219009" y="2408965"/>
              <a:ext cx="775968" cy="27695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3F3F3F"/>
                </a:buClr>
                <a:buSzPts val="1200"/>
                <a:buFont typeface="Arial"/>
                <a:buNone/>
              </a:pPr>
              <a:r>
                <a:rPr lang="en-US" sz="1200" b="0" i="0" u="none" strike="noStrike" cap="none">
                  <a:solidFill>
                    <a:srgbClr val="3F3F3F"/>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488" name="Google Shape;488;p55"/>
            <p:cNvSpPr txBox="1"/>
            <p:nvPr/>
          </p:nvSpPr>
          <p:spPr>
            <a:xfrm>
              <a:off x="2221928" y="2204864"/>
              <a:ext cx="778275"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3F3F3F"/>
                </a:buClr>
                <a:buSzPts val="1200"/>
                <a:buFont typeface="Arial"/>
                <a:buNone/>
              </a:pPr>
              <a:r>
                <a:rPr lang="en-US" sz="1200" b="1" i="0" u="none" strike="noStrike" cap="none">
                  <a:solidFill>
                    <a:srgbClr val="3F3F3F"/>
                  </a:solidFill>
                  <a:latin typeface="Arial"/>
                  <a:ea typeface="Arial"/>
                  <a:cs typeface="Arial"/>
                  <a:sym typeface="Arial"/>
                </a:rPr>
                <a:t>Human rights</a:t>
              </a:r>
              <a:endParaRPr sz="1200" b="1" i="0" u="none" strike="noStrike" cap="none">
                <a:solidFill>
                  <a:srgbClr val="3F3F3F"/>
                </a:solidFill>
                <a:latin typeface="Arial"/>
                <a:ea typeface="Arial"/>
                <a:cs typeface="Arial"/>
                <a:sym typeface="Arial"/>
              </a:endParaRPr>
            </a:p>
          </p:txBody>
        </p:sp>
      </p:grpSp>
      <p:sp>
        <p:nvSpPr>
          <p:cNvPr id="489" name="Google Shape;489;p55"/>
          <p:cNvSpPr/>
          <p:nvPr/>
        </p:nvSpPr>
        <p:spPr>
          <a:xfrm>
            <a:off x="3732004" y="5198684"/>
            <a:ext cx="720080" cy="720080"/>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Arial"/>
              <a:buNone/>
            </a:pPr>
            <a:endParaRPr sz="2700" b="0" i="0" u="none" strike="noStrike" cap="none">
              <a:solidFill>
                <a:schemeClr val="lt1"/>
              </a:solidFill>
              <a:latin typeface="Arial"/>
              <a:ea typeface="Arial"/>
              <a:cs typeface="Arial"/>
              <a:sym typeface="Arial"/>
            </a:endParaRPr>
          </a:p>
        </p:txBody>
      </p:sp>
      <p:grpSp>
        <p:nvGrpSpPr>
          <p:cNvPr id="490" name="Google Shape;490;p55"/>
          <p:cNvGrpSpPr/>
          <p:nvPr/>
        </p:nvGrpSpPr>
        <p:grpSpPr>
          <a:xfrm>
            <a:off x="589084" y="5120304"/>
            <a:ext cx="2983166" cy="481060"/>
            <a:chOff x="2219009" y="2204864"/>
            <a:chExt cx="781194" cy="481060"/>
          </a:xfrm>
        </p:grpSpPr>
        <p:sp>
          <p:nvSpPr>
            <p:cNvPr id="491" name="Google Shape;491;p55"/>
            <p:cNvSpPr txBox="1"/>
            <p:nvPr/>
          </p:nvSpPr>
          <p:spPr>
            <a:xfrm>
              <a:off x="2219009" y="2408965"/>
              <a:ext cx="775968" cy="27695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3F3F3F"/>
                </a:buClr>
                <a:buSzPts val="1200"/>
                <a:buFont typeface="Arial"/>
                <a:buNone/>
              </a:pPr>
              <a:r>
                <a:rPr lang="en-US" sz="1200" b="0" i="0" u="none" strike="noStrike" cap="none">
                  <a:solidFill>
                    <a:srgbClr val="3F3F3F"/>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492" name="Google Shape;492;p55"/>
            <p:cNvSpPr txBox="1"/>
            <p:nvPr/>
          </p:nvSpPr>
          <p:spPr>
            <a:xfrm>
              <a:off x="2221928" y="2204864"/>
              <a:ext cx="778275"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3F3F3F"/>
                </a:buClr>
                <a:buSzPts val="1200"/>
                <a:buFont typeface="Arial"/>
                <a:buNone/>
              </a:pPr>
              <a:r>
                <a:rPr lang="en-US" sz="1200" b="1" i="0" u="none" strike="noStrike" cap="none">
                  <a:solidFill>
                    <a:srgbClr val="3F3F3F"/>
                  </a:solidFill>
                  <a:latin typeface="Arial"/>
                  <a:ea typeface="Arial"/>
                  <a:cs typeface="Arial"/>
                  <a:sym typeface="Arial"/>
                </a:rPr>
                <a:t>Consumer relations </a:t>
              </a:r>
              <a:endParaRPr sz="1200" b="1" i="0" u="none" strike="noStrike" cap="none">
                <a:solidFill>
                  <a:srgbClr val="3F3F3F"/>
                </a:solidFill>
                <a:latin typeface="Arial"/>
                <a:ea typeface="Arial"/>
                <a:cs typeface="Arial"/>
                <a:sym typeface="Arial"/>
              </a:endParaRPr>
            </a:p>
          </p:txBody>
        </p:sp>
      </p:grpSp>
      <p:sp>
        <p:nvSpPr>
          <p:cNvPr id="493" name="Google Shape;493;p55"/>
          <p:cNvSpPr/>
          <p:nvPr/>
        </p:nvSpPr>
        <p:spPr>
          <a:xfrm>
            <a:off x="7750062" y="3549259"/>
            <a:ext cx="720080" cy="720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Arial"/>
              <a:buNone/>
            </a:pPr>
            <a:endParaRPr sz="2700" b="0" i="0" u="none" strike="noStrike" cap="none">
              <a:solidFill>
                <a:schemeClr val="lt1"/>
              </a:solidFill>
              <a:latin typeface="Arial"/>
              <a:ea typeface="Arial"/>
              <a:cs typeface="Arial"/>
              <a:sym typeface="Arial"/>
            </a:endParaRPr>
          </a:p>
        </p:txBody>
      </p:sp>
      <p:grpSp>
        <p:nvGrpSpPr>
          <p:cNvPr id="494" name="Google Shape;494;p55"/>
          <p:cNvGrpSpPr/>
          <p:nvPr/>
        </p:nvGrpSpPr>
        <p:grpSpPr>
          <a:xfrm>
            <a:off x="8637334" y="3470878"/>
            <a:ext cx="2757497" cy="573392"/>
            <a:chOff x="2219009" y="2204864"/>
            <a:chExt cx="781194" cy="573392"/>
          </a:xfrm>
        </p:grpSpPr>
        <p:sp>
          <p:nvSpPr>
            <p:cNvPr id="495" name="Google Shape;495;p55"/>
            <p:cNvSpPr txBox="1"/>
            <p:nvPr/>
          </p:nvSpPr>
          <p:spPr>
            <a:xfrm>
              <a:off x="2219009" y="2408965"/>
              <a:ext cx="775968"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3F3F3F"/>
                </a:buClr>
                <a:buSzPts val="1200"/>
                <a:buFont typeface="Arial"/>
                <a:buNone/>
              </a:pPr>
              <a:endParaRPr sz="1800" b="0" i="0" u="none" strike="noStrike" cap="none">
                <a:solidFill>
                  <a:schemeClr val="dk1"/>
                </a:solidFill>
                <a:latin typeface="Arial"/>
                <a:ea typeface="Arial"/>
                <a:cs typeface="Arial"/>
                <a:sym typeface="Arial"/>
              </a:endParaRPr>
            </a:p>
          </p:txBody>
        </p:sp>
        <p:sp>
          <p:nvSpPr>
            <p:cNvPr id="496" name="Google Shape;496;p55"/>
            <p:cNvSpPr txBox="1"/>
            <p:nvPr/>
          </p:nvSpPr>
          <p:spPr>
            <a:xfrm>
              <a:off x="2221928" y="2204864"/>
              <a:ext cx="778275"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3F3F3F"/>
                </a:buClr>
                <a:buSzPts val="1200"/>
                <a:buFont typeface="Arial"/>
                <a:buNone/>
              </a:pPr>
              <a:r>
                <a:rPr lang="en-US" sz="1200" b="1" i="0" u="none" strike="noStrike" cap="none">
                  <a:solidFill>
                    <a:srgbClr val="3F3F3F"/>
                  </a:solidFill>
                  <a:latin typeface="Arial"/>
                  <a:ea typeface="Arial"/>
                  <a:cs typeface="Arial"/>
                  <a:sym typeface="Arial"/>
                </a:rPr>
                <a:t>Labour practices</a:t>
              </a:r>
              <a:endParaRPr sz="1200" b="1" i="0" u="none" strike="noStrike" cap="none">
                <a:solidFill>
                  <a:srgbClr val="3F3F3F"/>
                </a:solidFill>
                <a:latin typeface="Arial"/>
                <a:ea typeface="Arial"/>
                <a:cs typeface="Arial"/>
                <a:sym typeface="Arial"/>
              </a:endParaRPr>
            </a:p>
          </p:txBody>
        </p:sp>
      </p:grpSp>
      <p:sp>
        <p:nvSpPr>
          <p:cNvPr id="497" name="Google Shape;497;p55"/>
          <p:cNvSpPr/>
          <p:nvPr/>
        </p:nvSpPr>
        <p:spPr>
          <a:xfrm>
            <a:off x="3732004" y="3549259"/>
            <a:ext cx="720080" cy="720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Arial"/>
              <a:buNone/>
            </a:pPr>
            <a:endParaRPr sz="2700" b="0" i="0" u="none" strike="noStrike" cap="none">
              <a:solidFill>
                <a:schemeClr val="lt1"/>
              </a:solidFill>
              <a:latin typeface="Arial"/>
              <a:ea typeface="Arial"/>
              <a:cs typeface="Arial"/>
              <a:sym typeface="Arial"/>
            </a:endParaRPr>
          </a:p>
        </p:txBody>
      </p:sp>
      <p:grpSp>
        <p:nvGrpSpPr>
          <p:cNvPr id="498" name="Google Shape;498;p55"/>
          <p:cNvGrpSpPr/>
          <p:nvPr/>
        </p:nvGrpSpPr>
        <p:grpSpPr>
          <a:xfrm>
            <a:off x="589084" y="3470878"/>
            <a:ext cx="2983166" cy="481060"/>
            <a:chOff x="2219009" y="2204864"/>
            <a:chExt cx="781194" cy="481060"/>
          </a:xfrm>
        </p:grpSpPr>
        <p:sp>
          <p:nvSpPr>
            <p:cNvPr id="499" name="Google Shape;499;p55"/>
            <p:cNvSpPr txBox="1"/>
            <p:nvPr/>
          </p:nvSpPr>
          <p:spPr>
            <a:xfrm>
              <a:off x="2219009" y="2408965"/>
              <a:ext cx="775968" cy="27695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3F3F3F"/>
                </a:buClr>
                <a:buSzPts val="1200"/>
                <a:buFont typeface="Arial"/>
                <a:buNone/>
              </a:pPr>
              <a:r>
                <a:rPr lang="en-US" sz="1200" b="0" i="0" u="none" strike="noStrike" cap="none">
                  <a:solidFill>
                    <a:srgbClr val="3F3F3F"/>
                  </a:solidFill>
                  <a:latin typeface="Arial"/>
                  <a:ea typeface="Arial"/>
                  <a:cs typeface="Arial"/>
                  <a:sym typeface="Arial"/>
                </a:rPr>
                <a:t>. Fair competition </a:t>
              </a:r>
              <a:endParaRPr sz="1800" b="0" i="0" u="none" strike="noStrike" cap="none">
                <a:solidFill>
                  <a:schemeClr val="dk1"/>
                </a:solidFill>
                <a:latin typeface="Arial"/>
                <a:ea typeface="Arial"/>
                <a:cs typeface="Arial"/>
                <a:sym typeface="Arial"/>
              </a:endParaRPr>
            </a:p>
          </p:txBody>
        </p:sp>
        <p:sp>
          <p:nvSpPr>
            <p:cNvPr id="500" name="Google Shape;500;p55"/>
            <p:cNvSpPr txBox="1"/>
            <p:nvPr/>
          </p:nvSpPr>
          <p:spPr>
            <a:xfrm>
              <a:off x="2221928" y="2204864"/>
              <a:ext cx="778275" cy="276999"/>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3F3F3F"/>
                </a:buClr>
                <a:buSzPts val="1200"/>
                <a:buFont typeface="Arial"/>
                <a:buNone/>
              </a:pPr>
              <a:r>
                <a:rPr lang="en-US" sz="1200" b="1" i="0" u="none" strike="noStrike" cap="none">
                  <a:solidFill>
                    <a:srgbClr val="3F3F3F"/>
                  </a:solidFill>
                  <a:latin typeface="Arial"/>
                  <a:ea typeface="Arial"/>
                  <a:cs typeface="Arial"/>
                  <a:sym typeface="Arial"/>
                </a:rPr>
                <a:t>Fair business practices</a:t>
              </a:r>
              <a:endParaRPr sz="1200" b="1" i="0" u="none" strike="noStrike" cap="none">
                <a:solidFill>
                  <a:srgbClr val="3F3F3F"/>
                </a:solidFill>
                <a:latin typeface="Arial"/>
                <a:ea typeface="Arial"/>
                <a:cs typeface="Arial"/>
                <a:sym typeface="Arial"/>
              </a:endParaRPr>
            </a:p>
          </p:txBody>
        </p:sp>
      </p:grpSp>
      <p:sp>
        <p:nvSpPr>
          <p:cNvPr id="501" name="Google Shape;501;p55"/>
          <p:cNvSpPr/>
          <p:nvPr/>
        </p:nvSpPr>
        <p:spPr>
          <a:xfrm rot="-5400000">
            <a:off x="7957373" y="5364556"/>
            <a:ext cx="340647" cy="406141"/>
          </a:xfrm>
          <a:custGeom>
            <a:avLst/>
            <a:gdLst/>
            <a:ahLst/>
            <a:cxnLst/>
            <a:rect l="l" t="t" r="r" b="b"/>
            <a:pathLst>
              <a:path w="2708011" h="3228660" extrusionOk="0">
                <a:moveTo>
                  <a:pt x="1895121" y="2005092"/>
                </a:moveTo>
                <a:cubicBezTo>
                  <a:pt x="1769067" y="2196199"/>
                  <a:pt x="1559641" y="2315968"/>
                  <a:pt x="1331007" y="2327705"/>
                </a:cubicBezTo>
                <a:cubicBezTo>
                  <a:pt x="1102373" y="2339443"/>
                  <a:pt x="881783" y="2241749"/>
                  <a:pt x="736821" y="2064556"/>
                </a:cubicBezTo>
                <a:lnTo>
                  <a:pt x="885891" y="1942602"/>
                </a:lnTo>
                <a:cubicBezTo>
                  <a:pt x="992076" y="2072396"/>
                  <a:pt x="1153658" y="2143956"/>
                  <a:pt x="1321132" y="2135359"/>
                </a:cubicBezTo>
                <a:cubicBezTo>
                  <a:pt x="1488607" y="2126761"/>
                  <a:pt x="1642011" y="2039030"/>
                  <a:pt x="1734346" y="1899045"/>
                </a:cubicBezTo>
                <a:close/>
                <a:moveTo>
                  <a:pt x="2315256" y="2179725"/>
                </a:moveTo>
                <a:cubicBezTo>
                  <a:pt x="2124977" y="2519973"/>
                  <a:pt x="1777729" y="2743099"/>
                  <a:pt x="1389179" y="2774782"/>
                </a:cubicBezTo>
                <a:cubicBezTo>
                  <a:pt x="1000629" y="2806465"/>
                  <a:pt x="621821" y="2642541"/>
                  <a:pt x="378934" y="2337614"/>
                </a:cubicBezTo>
                <a:lnTo>
                  <a:pt x="519502" y="2225645"/>
                </a:lnTo>
                <a:cubicBezTo>
                  <a:pt x="725082" y="2483736"/>
                  <a:pt x="1045705" y="2622480"/>
                  <a:pt x="1374574" y="2595664"/>
                </a:cubicBezTo>
                <a:cubicBezTo>
                  <a:pt x="1703443" y="2568848"/>
                  <a:pt x="1997353" y="2379994"/>
                  <a:pt x="2158406" y="2092008"/>
                </a:cubicBezTo>
                <a:close/>
                <a:moveTo>
                  <a:pt x="2315941" y="1615003"/>
                </a:moveTo>
                <a:lnTo>
                  <a:pt x="272242" y="1615003"/>
                </a:lnTo>
                <a:lnTo>
                  <a:pt x="872561" y="666216"/>
                </a:lnTo>
                <a:lnTo>
                  <a:pt x="872561" y="219906"/>
                </a:lnTo>
                <a:cubicBezTo>
                  <a:pt x="872561" y="98674"/>
                  <a:pt x="970839" y="396"/>
                  <a:pt x="1092071" y="396"/>
                </a:cubicBezTo>
                <a:lnTo>
                  <a:pt x="1293841" y="396"/>
                </a:lnTo>
                <a:lnTo>
                  <a:pt x="1294092" y="0"/>
                </a:lnTo>
                <a:lnTo>
                  <a:pt x="1294343" y="396"/>
                </a:lnTo>
                <a:lnTo>
                  <a:pt x="1470231" y="396"/>
                </a:lnTo>
                <a:cubicBezTo>
                  <a:pt x="1591463" y="396"/>
                  <a:pt x="1689741" y="98674"/>
                  <a:pt x="1689741" y="219906"/>
                </a:cubicBezTo>
                <a:lnTo>
                  <a:pt x="1689741" y="625313"/>
                </a:lnTo>
                <a:close/>
                <a:moveTo>
                  <a:pt x="2708011" y="2399368"/>
                </a:moveTo>
                <a:cubicBezTo>
                  <a:pt x="2440740" y="2877288"/>
                  <a:pt x="1950128" y="3187847"/>
                  <a:pt x="1403807" y="3224932"/>
                </a:cubicBezTo>
                <a:cubicBezTo>
                  <a:pt x="857486" y="3262017"/>
                  <a:pt x="329406" y="3020609"/>
                  <a:pt x="0" y="2583191"/>
                </a:cubicBezTo>
                <a:lnTo>
                  <a:pt x="143153" y="2475389"/>
                </a:lnTo>
                <a:cubicBezTo>
                  <a:pt x="436120" y="2864419"/>
                  <a:pt x="905784" y="3079123"/>
                  <a:pt x="1391671" y="3046140"/>
                </a:cubicBezTo>
                <a:cubicBezTo>
                  <a:pt x="1877558" y="3013157"/>
                  <a:pt x="2313899" y="2736952"/>
                  <a:pt x="2551604" y="231189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2" name="Google Shape;502;p55"/>
          <p:cNvSpPr/>
          <p:nvPr/>
        </p:nvSpPr>
        <p:spPr>
          <a:xfrm>
            <a:off x="3872086" y="5350662"/>
            <a:ext cx="407618" cy="407618"/>
          </a:xfrm>
          <a:custGeom>
            <a:avLst/>
            <a:gdLst/>
            <a:ahLst/>
            <a:cxnLst/>
            <a:rect l="l" t="t" r="r" b="b"/>
            <a:pathLst>
              <a:path w="3240000" h="3240000" extrusionOk="0">
                <a:moveTo>
                  <a:pt x="1152300" y="922782"/>
                </a:moveTo>
                <a:lnTo>
                  <a:pt x="2354400" y="1620000"/>
                </a:lnTo>
                <a:lnTo>
                  <a:pt x="1152300" y="2317218"/>
                </a:lnTo>
                <a:close/>
                <a:moveTo>
                  <a:pt x="1620000" y="342403"/>
                </a:moveTo>
                <a:cubicBezTo>
                  <a:pt x="914403" y="342403"/>
                  <a:pt x="342403" y="914403"/>
                  <a:pt x="342403" y="1620000"/>
                </a:cubicBezTo>
                <a:cubicBezTo>
                  <a:pt x="342403" y="2325597"/>
                  <a:pt x="914403" y="2897597"/>
                  <a:pt x="1620000" y="2897597"/>
                </a:cubicBezTo>
                <a:cubicBezTo>
                  <a:pt x="2325597" y="2897597"/>
                  <a:pt x="2897597" y="2325597"/>
                  <a:pt x="2897597" y="1620000"/>
                </a:cubicBezTo>
                <a:cubicBezTo>
                  <a:pt x="2897597" y="914403"/>
                  <a:pt x="2325597" y="342403"/>
                  <a:pt x="1620000" y="342403"/>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03" name="Google Shape;503;p55"/>
          <p:cNvSpPr/>
          <p:nvPr/>
        </p:nvSpPr>
        <p:spPr>
          <a:xfrm>
            <a:off x="3901034" y="2098452"/>
            <a:ext cx="389370" cy="325482"/>
          </a:xfrm>
          <a:custGeom>
            <a:avLst/>
            <a:gdLst/>
            <a:ahLst/>
            <a:cxnLst/>
            <a:rect l="l" t="t" r="r" b="b"/>
            <a:pathLst>
              <a:path w="3186824" h="2663936" extrusionOk="0">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4" name="Google Shape;504;p55"/>
          <p:cNvSpPr/>
          <p:nvPr/>
        </p:nvSpPr>
        <p:spPr>
          <a:xfrm>
            <a:off x="3996156" y="3696474"/>
            <a:ext cx="199125" cy="434146"/>
          </a:xfrm>
          <a:custGeom>
            <a:avLst/>
            <a:gdLst/>
            <a:ahLst/>
            <a:cxnLst/>
            <a:rect l="l" t="t" r="r" b="b"/>
            <a:pathLst>
              <a:path w="1492970" h="3255081" extrusionOk="0">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5" name="Google Shape;505;p55"/>
          <p:cNvSpPr/>
          <p:nvPr/>
        </p:nvSpPr>
        <p:spPr>
          <a:xfrm>
            <a:off x="7924202" y="3791892"/>
            <a:ext cx="394118" cy="259020"/>
          </a:xfrm>
          <a:custGeom>
            <a:avLst/>
            <a:gdLst/>
            <a:ahLst/>
            <a:cxnLst/>
            <a:rect l="l" t="t" r="r" b="b"/>
            <a:pathLst>
              <a:path w="3240006" h="2129375" extrusionOk="0">
                <a:moveTo>
                  <a:pt x="1916836" y="454558"/>
                </a:moveTo>
                <a:cubicBezTo>
                  <a:pt x="2018418" y="454558"/>
                  <a:pt x="2100766" y="536906"/>
                  <a:pt x="2100766" y="638488"/>
                </a:cubicBezTo>
                <a:cubicBezTo>
                  <a:pt x="2100766" y="740070"/>
                  <a:pt x="2018418" y="822418"/>
                  <a:pt x="1916836" y="822418"/>
                </a:cubicBezTo>
                <a:cubicBezTo>
                  <a:pt x="1815254" y="822418"/>
                  <a:pt x="1732906" y="740070"/>
                  <a:pt x="1732906" y="638488"/>
                </a:cubicBezTo>
                <a:cubicBezTo>
                  <a:pt x="1732906" y="536906"/>
                  <a:pt x="1815254" y="454558"/>
                  <a:pt x="1916836" y="454558"/>
                </a:cubicBezTo>
                <a:close/>
                <a:moveTo>
                  <a:pt x="1197545" y="272737"/>
                </a:moveTo>
                <a:lnTo>
                  <a:pt x="1861974" y="1458536"/>
                </a:lnTo>
                <a:lnTo>
                  <a:pt x="2263096" y="848801"/>
                </a:lnTo>
                <a:lnTo>
                  <a:pt x="2919562" y="1846679"/>
                </a:lnTo>
                <a:lnTo>
                  <a:pt x="2079459" y="1846679"/>
                </a:lnTo>
                <a:lnTo>
                  <a:pt x="1606629" y="1846679"/>
                </a:lnTo>
                <a:lnTo>
                  <a:pt x="315630" y="1846679"/>
                </a:lnTo>
                <a:close/>
                <a:moveTo>
                  <a:pt x="180003" y="164687"/>
                </a:moveTo>
                <a:lnTo>
                  <a:pt x="180003" y="1964687"/>
                </a:lnTo>
                <a:lnTo>
                  <a:pt x="3060003" y="1964687"/>
                </a:lnTo>
                <a:lnTo>
                  <a:pt x="3060003" y="164687"/>
                </a:lnTo>
                <a:close/>
                <a:moveTo>
                  <a:pt x="0" y="0"/>
                </a:moveTo>
                <a:lnTo>
                  <a:pt x="3240006" y="0"/>
                </a:lnTo>
                <a:lnTo>
                  <a:pt x="3240006" y="2129375"/>
                </a:lnTo>
                <a:lnTo>
                  <a:pt x="0" y="2129375"/>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6" name="Google Shape;506;p55"/>
          <p:cNvSpPr/>
          <p:nvPr/>
        </p:nvSpPr>
        <p:spPr>
          <a:xfrm>
            <a:off x="7921516" y="2066866"/>
            <a:ext cx="381905" cy="385094"/>
          </a:xfrm>
          <a:custGeom>
            <a:avLst/>
            <a:gdLst/>
            <a:ahLst/>
            <a:cxnLst/>
            <a:rect l="l" t="t" r="r" b="b"/>
            <a:pathLst>
              <a:path w="1652142" h="1665940" extrusionOk="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grpSp>
        <p:nvGrpSpPr>
          <p:cNvPr id="507" name="Google Shape;507;p55"/>
          <p:cNvGrpSpPr/>
          <p:nvPr/>
        </p:nvGrpSpPr>
        <p:grpSpPr>
          <a:xfrm>
            <a:off x="5039287" y="3100376"/>
            <a:ext cx="2111696" cy="1593875"/>
            <a:chOff x="274453" y="312235"/>
            <a:chExt cx="4328793" cy="3267305"/>
          </a:xfrm>
        </p:grpSpPr>
        <p:sp>
          <p:nvSpPr>
            <p:cNvPr id="508" name="Google Shape;508;p55"/>
            <p:cNvSpPr/>
            <p:nvPr/>
          </p:nvSpPr>
          <p:spPr>
            <a:xfrm>
              <a:off x="274453" y="910761"/>
              <a:ext cx="4328793" cy="2668779"/>
            </a:xfrm>
            <a:custGeom>
              <a:avLst/>
              <a:gdLst/>
              <a:ahLst/>
              <a:cxnLst/>
              <a:rect l="l" t="t" r="r" b="b"/>
              <a:pathLst>
                <a:path w="4242348" h="2615484" extrusionOk="0">
                  <a:moveTo>
                    <a:pt x="3883294" y="1288799"/>
                  </a:moveTo>
                  <a:cubicBezTo>
                    <a:pt x="3911386" y="1287880"/>
                    <a:pt x="3938919" y="1292509"/>
                    <a:pt x="3966493" y="1297059"/>
                  </a:cubicBezTo>
                  <a:cubicBezTo>
                    <a:pt x="3973038" y="1298136"/>
                    <a:pt x="3977068" y="1300690"/>
                    <a:pt x="3978185" y="1307713"/>
                  </a:cubicBezTo>
                  <a:cubicBezTo>
                    <a:pt x="3978863" y="1311983"/>
                    <a:pt x="3980898" y="1316053"/>
                    <a:pt x="3982494" y="1320123"/>
                  </a:cubicBezTo>
                  <a:cubicBezTo>
                    <a:pt x="3984410" y="1324991"/>
                    <a:pt x="3983891" y="1328742"/>
                    <a:pt x="3980260" y="1333131"/>
                  </a:cubicBezTo>
                  <a:cubicBezTo>
                    <a:pt x="3930580" y="1393227"/>
                    <a:pt x="3881059" y="1453441"/>
                    <a:pt x="3831778" y="1513816"/>
                  </a:cubicBezTo>
                  <a:cubicBezTo>
                    <a:pt x="3826949" y="1519722"/>
                    <a:pt x="3824037" y="1520041"/>
                    <a:pt x="3818011" y="1514933"/>
                  </a:cubicBezTo>
                  <a:cubicBezTo>
                    <a:pt x="3781778" y="1484287"/>
                    <a:pt x="3745227" y="1454040"/>
                    <a:pt x="3708476" y="1424032"/>
                  </a:cubicBezTo>
                  <a:cubicBezTo>
                    <a:pt x="3702769" y="1419364"/>
                    <a:pt x="3701453" y="1416890"/>
                    <a:pt x="3706999" y="1410744"/>
                  </a:cubicBezTo>
                  <a:cubicBezTo>
                    <a:pt x="3731340" y="1383650"/>
                    <a:pt x="3756320" y="1356994"/>
                    <a:pt x="3778666" y="1328303"/>
                  </a:cubicBezTo>
                  <a:cubicBezTo>
                    <a:pt x="3799895" y="1301049"/>
                    <a:pt x="3828267" y="1292031"/>
                    <a:pt x="3860190" y="1288918"/>
                  </a:cubicBezTo>
                  <a:cubicBezTo>
                    <a:pt x="3867771" y="1288160"/>
                    <a:pt x="3875552" y="1288799"/>
                    <a:pt x="3883294" y="1288799"/>
                  </a:cubicBezTo>
                  <a:close/>
                  <a:moveTo>
                    <a:pt x="361550" y="1288320"/>
                  </a:moveTo>
                  <a:cubicBezTo>
                    <a:pt x="379905" y="1286804"/>
                    <a:pt x="399099" y="1290555"/>
                    <a:pt x="417934" y="1295423"/>
                  </a:cubicBezTo>
                  <a:cubicBezTo>
                    <a:pt x="432259" y="1299134"/>
                    <a:pt x="444829" y="1306875"/>
                    <a:pt x="454805" y="1318368"/>
                  </a:cubicBezTo>
                  <a:cubicBezTo>
                    <a:pt x="482019" y="1349772"/>
                    <a:pt x="509353" y="1381096"/>
                    <a:pt x="536887" y="1412221"/>
                  </a:cubicBezTo>
                  <a:cubicBezTo>
                    <a:pt x="540717" y="1416531"/>
                    <a:pt x="540757" y="1418646"/>
                    <a:pt x="536128" y="1422437"/>
                  </a:cubicBezTo>
                  <a:cubicBezTo>
                    <a:pt x="498300" y="1453442"/>
                    <a:pt x="460631" y="1484646"/>
                    <a:pt x="423240" y="1516130"/>
                  </a:cubicBezTo>
                  <a:cubicBezTo>
                    <a:pt x="418013" y="1520520"/>
                    <a:pt x="415499" y="1519283"/>
                    <a:pt x="411868" y="1514814"/>
                  </a:cubicBezTo>
                  <a:cubicBezTo>
                    <a:pt x="361988" y="1454000"/>
                    <a:pt x="312029" y="1393187"/>
                    <a:pt x="261910" y="1332573"/>
                  </a:cubicBezTo>
                  <a:cubicBezTo>
                    <a:pt x="258518" y="1328463"/>
                    <a:pt x="258438" y="1324832"/>
                    <a:pt x="259994" y="1320443"/>
                  </a:cubicBezTo>
                  <a:cubicBezTo>
                    <a:pt x="261232" y="1317011"/>
                    <a:pt x="262947" y="1313619"/>
                    <a:pt x="263546" y="1310068"/>
                  </a:cubicBezTo>
                  <a:cubicBezTo>
                    <a:pt x="265062" y="1301049"/>
                    <a:pt x="270649" y="1297458"/>
                    <a:pt x="279148" y="1296261"/>
                  </a:cubicBezTo>
                  <a:cubicBezTo>
                    <a:pt x="306083" y="1292550"/>
                    <a:pt x="332858" y="1287482"/>
                    <a:pt x="361550" y="1288320"/>
                  </a:cubicBezTo>
                  <a:close/>
                  <a:moveTo>
                    <a:pt x="390709" y="128605"/>
                  </a:moveTo>
                  <a:cubicBezTo>
                    <a:pt x="417953" y="127652"/>
                    <a:pt x="443092" y="137805"/>
                    <a:pt x="465538" y="156690"/>
                  </a:cubicBezTo>
                  <a:cubicBezTo>
                    <a:pt x="508514" y="192843"/>
                    <a:pt x="526311" y="240168"/>
                    <a:pt x="523318" y="295595"/>
                  </a:cubicBezTo>
                  <a:cubicBezTo>
                    <a:pt x="522760" y="305730"/>
                    <a:pt x="520126" y="315986"/>
                    <a:pt x="517014" y="325682"/>
                  </a:cubicBezTo>
                  <a:cubicBezTo>
                    <a:pt x="508235" y="353016"/>
                    <a:pt x="506040" y="381747"/>
                    <a:pt x="498698" y="409400"/>
                  </a:cubicBezTo>
                  <a:cubicBezTo>
                    <a:pt x="483574" y="466183"/>
                    <a:pt x="461547" y="520452"/>
                    <a:pt x="439361" y="574682"/>
                  </a:cubicBezTo>
                  <a:cubicBezTo>
                    <a:pt x="438124" y="577714"/>
                    <a:pt x="436847" y="580787"/>
                    <a:pt x="435370" y="583700"/>
                  </a:cubicBezTo>
                  <a:cubicBezTo>
                    <a:pt x="423080" y="608081"/>
                    <a:pt x="416616" y="630347"/>
                    <a:pt x="429345" y="659437"/>
                  </a:cubicBezTo>
                  <a:cubicBezTo>
                    <a:pt x="445586" y="696627"/>
                    <a:pt x="442713" y="738686"/>
                    <a:pt x="440837" y="779188"/>
                  </a:cubicBezTo>
                  <a:cubicBezTo>
                    <a:pt x="438722" y="824399"/>
                    <a:pt x="432817" y="869211"/>
                    <a:pt x="424996" y="913744"/>
                  </a:cubicBezTo>
                  <a:cubicBezTo>
                    <a:pt x="424477" y="916696"/>
                    <a:pt x="424477" y="919370"/>
                    <a:pt x="425714" y="922323"/>
                  </a:cubicBezTo>
                  <a:cubicBezTo>
                    <a:pt x="445307" y="969090"/>
                    <a:pt x="446464" y="1017972"/>
                    <a:pt x="442713" y="1067572"/>
                  </a:cubicBezTo>
                  <a:cubicBezTo>
                    <a:pt x="440598" y="1095465"/>
                    <a:pt x="439002" y="1123398"/>
                    <a:pt x="437924" y="1151330"/>
                  </a:cubicBezTo>
                  <a:cubicBezTo>
                    <a:pt x="437605" y="1159191"/>
                    <a:pt x="436328" y="1162105"/>
                    <a:pt x="427549" y="1161546"/>
                  </a:cubicBezTo>
                  <a:cubicBezTo>
                    <a:pt x="354725" y="1156877"/>
                    <a:pt x="292755" y="1181578"/>
                    <a:pt x="241677" y="1232974"/>
                  </a:cubicBezTo>
                  <a:cubicBezTo>
                    <a:pt x="214942" y="1259869"/>
                    <a:pt x="198382" y="1292510"/>
                    <a:pt x="199699" y="1331416"/>
                  </a:cubicBezTo>
                  <a:cubicBezTo>
                    <a:pt x="200816" y="1364137"/>
                    <a:pt x="214503" y="1392629"/>
                    <a:pt x="235732" y="1417050"/>
                  </a:cubicBezTo>
                  <a:cubicBezTo>
                    <a:pt x="277750" y="1465373"/>
                    <a:pt x="320567" y="1512939"/>
                    <a:pt x="362666" y="1561182"/>
                  </a:cubicBezTo>
                  <a:cubicBezTo>
                    <a:pt x="427310" y="1635204"/>
                    <a:pt x="492752" y="1708467"/>
                    <a:pt x="564140" y="1776144"/>
                  </a:cubicBezTo>
                  <a:cubicBezTo>
                    <a:pt x="581498" y="1792584"/>
                    <a:pt x="599615" y="1808226"/>
                    <a:pt x="617092" y="1824547"/>
                  </a:cubicBezTo>
                  <a:cubicBezTo>
                    <a:pt x="622359" y="1829495"/>
                    <a:pt x="624993" y="1828418"/>
                    <a:pt x="627148" y="1822233"/>
                  </a:cubicBezTo>
                  <a:cubicBezTo>
                    <a:pt x="634730" y="1800405"/>
                    <a:pt x="629582" y="1779975"/>
                    <a:pt x="615975" y="1763175"/>
                  </a:cubicBezTo>
                  <a:cubicBezTo>
                    <a:pt x="558554" y="1692266"/>
                    <a:pt x="500214" y="1622155"/>
                    <a:pt x="442154" y="1551765"/>
                  </a:cubicBezTo>
                  <a:cubicBezTo>
                    <a:pt x="432218" y="1539714"/>
                    <a:pt x="432138" y="1539834"/>
                    <a:pt x="443830" y="1530137"/>
                  </a:cubicBezTo>
                  <a:cubicBezTo>
                    <a:pt x="485490" y="1495621"/>
                    <a:pt x="527070" y="1461024"/>
                    <a:pt x="568888" y="1426707"/>
                  </a:cubicBezTo>
                  <a:cubicBezTo>
                    <a:pt x="574355" y="1422238"/>
                    <a:pt x="575113" y="1419683"/>
                    <a:pt x="569966" y="1413898"/>
                  </a:cubicBezTo>
                  <a:cubicBezTo>
                    <a:pt x="537763" y="1377545"/>
                    <a:pt x="506120" y="1340674"/>
                    <a:pt x="474197" y="1304083"/>
                  </a:cubicBezTo>
                  <a:cubicBezTo>
                    <a:pt x="455402" y="1282574"/>
                    <a:pt x="431021" y="1271880"/>
                    <a:pt x="403208" y="1267889"/>
                  </a:cubicBezTo>
                  <a:cubicBezTo>
                    <a:pt x="364222" y="1262303"/>
                    <a:pt x="325476" y="1264178"/>
                    <a:pt x="286889" y="1271122"/>
                  </a:cubicBezTo>
                  <a:cubicBezTo>
                    <a:pt x="284455" y="1271561"/>
                    <a:pt x="281382" y="1272798"/>
                    <a:pt x="279626" y="1270523"/>
                  </a:cubicBezTo>
                  <a:cubicBezTo>
                    <a:pt x="277711" y="1268049"/>
                    <a:pt x="280344" y="1265854"/>
                    <a:pt x="281382" y="1263580"/>
                  </a:cubicBezTo>
                  <a:cubicBezTo>
                    <a:pt x="293792" y="1236046"/>
                    <a:pt x="316497" y="1221521"/>
                    <a:pt x="344789" y="1215815"/>
                  </a:cubicBezTo>
                  <a:cubicBezTo>
                    <a:pt x="379425" y="1208832"/>
                    <a:pt x="414541" y="1206079"/>
                    <a:pt x="449975" y="1205879"/>
                  </a:cubicBezTo>
                  <a:cubicBezTo>
                    <a:pt x="544387" y="1205320"/>
                    <a:pt x="626550" y="1237762"/>
                    <a:pt x="699174" y="1296700"/>
                  </a:cubicBezTo>
                  <a:cubicBezTo>
                    <a:pt x="758990" y="1345263"/>
                    <a:pt x="811663" y="1401567"/>
                    <a:pt x="868406" y="1453442"/>
                  </a:cubicBezTo>
                  <a:cubicBezTo>
                    <a:pt x="937998" y="1517088"/>
                    <a:pt x="1014534" y="1570679"/>
                    <a:pt x="1099649" y="1611341"/>
                  </a:cubicBezTo>
                  <a:cubicBezTo>
                    <a:pt x="1159983" y="1640152"/>
                    <a:pt x="1223390" y="1660583"/>
                    <a:pt x="1288632" y="1675347"/>
                  </a:cubicBezTo>
                  <a:cubicBezTo>
                    <a:pt x="1338433" y="1686639"/>
                    <a:pt x="1388911" y="1693822"/>
                    <a:pt x="1439190" y="1702202"/>
                  </a:cubicBezTo>
                  <a:cubicBezTo>
                    <a:pt x="1486236" y="1710063"/>
                    <a:pt x="1533522" y="1716528"/>
                    <a:pt x="1580568" y="1724508"/>
                  </a:cubicBezTo>
                  <a:cubicBezTo>
                    <a:pt x="1642100" y="1734963"/>
                    <a:pt x="1702913" y="1748211"/>
                    <a:pt x="1762450" y="1766646"/>
                  </a:cubicBezTo>
                  <a:cubicBezTo>
                    <a:pt x="1795330" y="1776822"/>
                    <a:pt x="1825378" y="1794340"/>
                    <a:pt x="1855026" y="1811858"/>
                  </a:cubicBezTo>
                  <a:cubicBezTo>
                    <a:pt x="1936151" y="1859663"/>
                    <a:pt x="2003269" y="1922072"/>
                    <a:pt x="2052670" y="2002757"/>
                  </a:cubicBezTo>
                  <a:cubicBezTo>
                    <a:pt x="2081081" y="2049165"/>
                    <a:pt x="2102988" y="2098447"/>
                    <a:pt x="2117833" y="2150840"/>
                  </a:cubicBezTo>
                  <a:cubicBezTo>
                    <a:pt x="2118391" y="2152875"/>
                    <a:pt x="2118391" y="2155708"/>
                    <a:pt x="2121145" y="2155828"/>
                  </a:cubicBezTo>
                  <a:cubicBezTo>
                    <a:pt x="2124776" y="2155948"/>
                    <a:pt x="2124377" y="2152516"/>
                    <a:pt x="2125055" y="2150241"/>
                  </a:cubicBezTo>
                  <a:cubicBezTo>
                    <a:pt x="2164440" y="2016963"/>
                    <a:pt x="2239898" y="1909821"/>
                    <a:pt x="2355739" y="1831929"/>
                  </a:cubicBezTo>
                  <a:cubicBezTo>
                    <a:pt x="2392650" y="1807149"/>
                    <a:pt x="2431356" y="1785362"/>
                    <a:pt x="2472736" y="1769400"/>
                  </a:cubicBezTo>
                  <a:cubicBezTo>
                    <a:pt x="2499911" y="1758906"/>
                    <a:pt x="2528841" y="1752561"/>
                    <a:pt x="2557292" y="1745737"/>
                  </a:cubicBezTo>
                  <a:cubicBezTo>
                    <a:pt x="2586502" y="1738714"/>
                    <a:pt x="2616031" y="1732928"/>
                    <a:pt x="2645560" y="1727421"/>
                  </a:cubicBezTo>
                  <a:cubicBezTo>
                    <a:pt x="2678001" y="1721356"/>
                    <a:pt x="2710643" y="1716328"/>
                    <a:pt x="2743364" y="1711779"/>
                  </a:cubicBezTo>
                  <a:cubicBezTo>
                    <a:pt x="2780794" y="1706592"/>
                    <a:pt x="2818104" y="1700207"/>
                    <a:pt x="2855374" y="1693982"/>
                  </a:cubicBezTo>
                  <a:cubicBezTo>
                    <a:pt x="2883586" y="1689273"/>
                    <a:pt x="2911877" y="1684764"/>
                    <a:pt x="2939810" y="1678739"/>
                  </a:cubicBezTo>
                  <a:cubicBezTo>
                    <a:pt x="2970975" y="1672035"/>
                    <a:pt x="3001820" y="1663974"/>
                    <a:pt x="3032307" y="1654477"/>
                  </a:cubicBezTo>
                  <a:cubicBezTo>
                    <a:pt x="3173007" y="1610623"/>
                    <a:pt x="3292639" y="1532531"/>
                    <a:pt x="3398304" y="1431136"/>
                  </a:cubicBezTo>
                  <a:cubicBezTo>
                    <a:pt x="3440522" y="1390634"/>
                    <a:pt x="3481743" y="1349054"/>
                    <a:pt x="3526236" y="1310946"/>
                  </a:cubicBezTo>
                  <a:cubicBezTo>
                    <a:pt x="3569771" y="1273636"/>
                    <a:pt x="3617137" y="1242670"/>
                    <a:pt x="3672124" y="1224634"/>
                  </a:cubicBezTo>
                  <a:cubicBezTo>
                    <a:pt x="3725674" y="1207036"/>
                    <a:pt x="3780622" y="1203086"/>
                    <a:pt x="3836527" y="1207715"/>
                  </a:cubicBezTo>
                  <a:cubicBezTo>
                    <a:pt x="3856320" y="1209350"/>
                    <a:pt x="3875992" y="1211585"/>
                    <a:pt x="3895465" y="1215416"/>
                  </a:cubicBezTo>
                  <a:cubicBezTo>
                    <a:pt x="3924714" y="1221162"/>
                    <a:pt x="3948177" y="1235128"/>
                    <a:pt x="3961306" y="1263181"/>
                  </a:cubicBezTo>
                  <a:cubicBezTo>
                    <a:pt x="3962383" y="1265455"/>
                    <a:pt x="3965017" y="1267530"/>
                    <a:pt x="3963381" y="1270124"/>
                  </a:cubicBezTo>
                  <a:cubicBezTo>
                    <a:pt x="3961386" y="1273237"/>
                    <a:pt x="3957954" y="1271521"/>
                    <a:pt x="3955320" y="1271002"/>
                  </a:cubicBezTo>
                  <a:cubicBezTo>
                    <a:pt x="3923717" y="1264577"/>
                    <a:pt x="3891714" y="1263619"/>
                    <a:pt x="3859711" y="1265415"/>
                  </a:cubicBezTo>
                  <a:cubicBezTo>
                    <a:pt x="3826791" y="1267251"/>
                    <a:pt x="3795147" y="1274873"/>
                    <a:pt x="3772003" y="1300571"/>
                  </a:cubicBezTo>
                  <a:cubicBezTo>
                    <a:pt x="3737766" y="1338559"/>
                    <a:pt x="3704765" y="1377665"/>
                    <a:pt x="3670966" y="1416052"/>
                  </a:cubicBezTo>
                  <a:cubicBezTo>
                    <a:pt x="3665180" y="1422637"/>
                    <a:pt x="3671246" y="1424273"/>
                    <a:pt x="3674398" y="1426906"/>
                  </a:cubicBezTo>
                  <a:cubicBezTo>
                    <a:pt x="3716497" y="1462022"/>
                    <a:pt x="3758475" y="1497296"/>
                    <a:pt x="3801132" y="1531733"/>
                  </a:cubicBezTo>
                  <a:cubicBezTo>
                    <a:pt x="3809672" y="1538637"/>
                    <a:pt x="3808435" y="1542388"/>
                    <a:pt x="3802369" y="1549690"/>
                  </a:cubicBezTo>
                  <a:cubicBezTo>
                    <a:pt x="3743671" y="1620480"/>
                    <a:pt x="3684973" y="1691308"/>
                    <a:pt x="3626992" y="1762696"/>
                  </a:cubicBezTo>
                  <a:cubicBezTo>
                    <a:pt x="3613824" y="1778897"/>
                    <a:pt x="3608717" y="1798410"/>
                    <a:pt x="3614582" y="1819639"/>
                  </a:cubicBezTo>
                  <a:cubicBezTo>
                    <a:pt x="3617216" y="1829096"/>
                    <a:pt x="3620368" y="1829255"/>
                    <a:pt x="3627671" y="1822831"/>
                  </a:cubicBezTo>
                  <a:cubicBezTo>
                    <a:pt x="3704725" y="1754715"/>
                    <a:pt x="3775275" y="1680255"/>
                    <a:pt x="3843151" y="1603081"/>
                  </a:cubicBezTo>
                  <a:cubicBezTo>
                    <a:pt x="3895624" y="1543425"/>
                    <a:pt x="3948377" y="1483969"/>
                    <a:pt x="4000971" y="1424352"/>
                  </a:cubicBezTo>
                  <a:cubicBezTo>
                    <a:pt x="4020922" y="1401727"/>
                    <a:pt x="4035886" y="1376587"/>
                    <a:pt x="4041273" y="1346221"/>
                  </a:cubicBezTo>
                  <a:cubicBezTo>
                    <a:pt x="4047338" y="1312183"/>
                    <a:pt x="4037522" y="1282135"/>
                    <a:pt x="4018688" y="1254761"/>
                  </a:cubicBezTo>
                  <a:cubicBezTo>
                    <a:pt x="3991513" y="1215296"/>
                    <a:pt x="3953365" y="1190157"/>
                    <a:pt x="3908593" y="1174275"/>
                  </a:cubicBezTo>
                  <a:cubicBezTo>
                    <a:pt x="3878107" y="1163461"/>
                    <a:pt x="3846942" y="1158194"/>
                    <a:pt x="3814580" y="1161347"/>
                  </a:cubicBezTo>
                  <a:cubicBezTo>
                    <a:pt x="3810111" y="1161785"/>
                    <a:pt x="3805043" y="1163421"/>
                    <a:pt x="3804963" y="1155241"/>
                  </a:cubicBezTo>
                  <a:cubicBezTo>
                    <a:pt x="3804405" y="1109232"/>
                    <a:pt x="3797741" y="1063542"/>
                    <a:pt x="3798499" y="1017454"/>
                  </a:cubicBezTo>
                  <a:cubicBezTo>
                    <a:pt x="3798978" y="990478"/>
                    <a:pt x="3801611" y="963584"/>
                    <a:pt x="3811587" y="938524"/>
                  </a:cubicBezTo>
                  <a:cubicBezTo>
                    <a:pt x="3818451" y="921326"/>
                    <a:pt x="3816216" y="905165"/>
                    <a:pt x="3813582" y="888205"/>
                  </a:cubicBezTo>
                  <a:cubicBezTo>
                    <a:pt x="3804644" y="830704"/>
                    <a:pt x="3798180" y="772963"/>
                    <a:pt x="3802489" y="714664"/>
                  </a:cubicBezTo>
                  <a:cubicBezTo>
                    <a:pt x="3804604" y="686053"/>
                    <a:pt x="3809472" y="657801"/>
                    <a:pt x="3823239" y="632023"/>
                  </a:cubicBezTo>
                  <a:cubicBezTo>
                    <a:pt x="3825793" y="627235"/>
                    <a:pt x="3824117" y="623883"/>
                    <a:pt x="3822401" y="619693"/>
                  </a:cubicBezTo>
                  <a:cubicBezTo>
                    <a:pt x="3804764" y="576677"/>
                    <a:pt x="3786448" y="533900"/>
                    <a:pt x="3769928" y="490485"/>
                  </a:cubicBezTo>
                  <a:cubicBezTo>
                    <a:pt x="3752330" y="444196"/>
                    <a:pt x="3738523" y="396711"/>
                    <a:pt x="3731700" y="347390"/>
                  </a:cubicBezTo>
                  <a:cubicBezTo>
                    <a:pt x="3729785" y="333663"/>
                    <a:pt x="3723679" y="320814"/>
                    <a:pt x="3721086" y="307007"/>
                  </a:cubicBezTo>
                  <a:cubicBezTo>
                    <a:pt x="3710152" y="248628"/>
                    <a:pt x="3737965" y="182707"/>
                    <a:pt x="3787246" y="149188"/>
                  </a:cubicBezTo>
                  <a:cubicBezTo>
                    <a:pt x="3835529" y="116347"/>
                    <a:pt x="3892711" y="124288"/>
                    <a:pt x="3932057" y="167863"/>
                  </a:cubicBezTo>
                  <a:cubicBezTo>
                    <a:pt x="3943708" y="180752"/>
                    <a:pt x="3953565" y="194917"/>
                    <a:pt x="3961545" y="210240"/>
                  </a:cubicBezTo>
                  <a:cubicBezTo>
                    <a:pt x="3982096" y="249705"/>
                    <a:pt x="4006876" y="286337"/>
                    <a:pt x="4032733" y="322490"/>
                  </a:cubicBezTo>
                  <a:cubicBezTo>
                    <a:pt x="4066013" y="368938"/>
                    <a:pt x="4088000" y="421252"/>
                    <a:pt x="4105558" y="475401"/>
                  </a:cubicBezTo>
                  <a:cubicBezTo>
                    <a:pt x="4120203" y="520492"/>
                    <a:pt x="4129740" y="566820"/>
                    <a:pt x="4135406" y="613827"/>
                  </a:cubicBezTo>
                  <a:cubicBezTo>
                    <a:pt x="4137122" y="627993"/>
                    <a:pt x="4137561" y="642598"/>
                    <a:pt x="4136363" y="656844"/>
                  </a:cubicBezTo>
                  <a:cubicBezTo>
                    <a:pt x="4133411" y="691520"/>
                    <a:pt x="4143068" y="723562"/>
                    <a:pt x="4154241" y="755565"/>
                  </a:cubicBezTo>
                  <a:cubicBezTo>
                    <a:pt x="4170641" y="802612"/>
                    <a:pt x="4194863" y="846267"/>
                    <a:pt x="4213418" y="892395"/>
                  </a:cubicBezTo>
                  <a:cubicBezTo>
                    <a:pt x="4224671" y="920328"/>
                    <a:pt x="4234327" y="948619"/>
                    <a:pt x="4238677" y="978547"/>
                  </a:cubicBezTo>
                  <a:cubicBezTo>
                    <a:pt x="4239037" y="980981"/>
                    <a:pt x="4237919" y="984812"/>
                    <a:pt x="4242348" y="985331"/>
                  </a:cubicBezTo>
                  <a:cubicBezTo>
                    <a:pt x="4242269" y="1023519"/>
                    <a:pt x="4242269" y="1061786"/>
                    <a:pt x="4242269" y="1100094"/>
                  </a:cubicBezTo>
                  <a:cubicBezTo>
                    <a:pt x="4238837" y="1143669"/>
                    <a:pt x="4236921" y="1187324"/>
                    <a:pt x="4232612" y="1230859"/>
                  </a:cubicBezTo>
                  <a:cubicBezTo>
                    <a:pt x="4227743" y="1280220"/>
                    <a:pt x="4222316" y="1329541"/>
                    <a:pt x="4216211" y="1378742"/>
                  </a:cubicBezTo>
                  <a:cubicBezTo>
                    <a:pt x="4211104" y="1419923"/>
                    <a:pt x="4207632" y="1461343"/>
                    <a:pt x="4201886" y="1502444"/>
                  </a:cubicBezTo>
                  <a:cubicBezTo>
                    <a:pt x="4196579" y="1540353"/>
                    <a:pt x="4193945" y="1578501"/>
                    <a:pt x="4189875" y="1616489"/>
                  </a:cubicBezTo>
                  <a:cubicBezTo>
                    <a:pt x="4187041" y="1642785"/>
                    <a:pt x="4185485" y="1669361"/>
                    <a:pt x="4185326" y="1695818"/>
                  </a:cubicBezTo>
                  <a:cubicBezTo>
                    <a:pt x="4184927" y="1786279"/>
                    <a:pt x="4150450" y="1863014"/>
                    <a:pt x="4093827" y="1931728"/>
                  </a:cubicBezTo>
                  <a:cubicBezTo>
                    <a:pt x="4063938" y="1968001"/>
                    <a:pt x="4025511" y="1994018"/>
                    <a:pt x="3989119" y="2022430"/>
                  </a:cubicBezTo>
                  <a:cubicBezTo>
                    <a:pt x="3915058" y="2080290"/>
                    <a:pt x="3831978" y="2122229"/>
                    <a:pt x="3745387" y="2157664"/>
                  </a:cubicBezTo>
                  <a:cubicBezTo>
                    <a:pt x="3648301" y="2197408"/>
                    <a:pt x="3548502" y="2229131"/>
                    <a:pt x="3447665" y="2257981"/>
                  </a:cubicBezTo>
                  <a:cubicBezTo>
                    <a:pt x="3364147" y="2281844"/>
                    <a:pt x="3280069" y="2303432"/>
                    <a:pt x="3195753" y="2324222"/>
                  </a:cubicBezTo>
                  <a:cubicBezTo>
                    <a:pt x="3181826" y="2327654"/>
                    <a:pt x="3170573" y="2337629"/>
                    <a:pt x="3158523" y="2345291"/>
                  </a:cubicBezTo>
                  <a:cubicBezTo>
                    <a:pt x="3091444" y="2388028"/>
                    <a:pt x="3045156" y="2448642"/>
                    <a:pt x="3009402" y="2518433"/>
                  </a:cubicBezTo>
                  <a:cubicBezTo>
                    <a:pt x="2994039" y="2548401"/>
                    <a:pt x="2978198" y="2578089"/>
                    <a:pt x="2960520" y="2606780"/>
                  </a:cubicBezTo>
                  <a:cubicBezTo>
                    <a:pt x="2956530" y="2613285"/>
                    <a:pt x="2952339" y="2615439"/>
                    <a:pt x="2944918" y="2615320"/>
                  </a:cubicBezTo>
                  <a:cubicBezTo>
                    <a:pt x="2784385" y="2613085"/>
                    <a:pt x="2623852" y="2610851"/>
                    <a:pt x="2463319" y="2609174"/>
                  </a:cubicBezTo>
                  <a:cubicBezTo>
                    <a:pt x="2369426" y="2608177"/>
                    <a:pt x="2275532" y="2608376"/>
                    <a:pt x="2181638" y="2606301"/>
                  </a:cubicBezTo>
                  <a:cubicBezTo>
                    <a:pt x="2173019" y="2606102"/>
                    <a:pt x="2169388" y="2603748"/>
                    <a:pt x="2167792" y="2595168"/>
                  </a:cubicBezTo>
                  <a:cubicBezTo>
                    <a:pt x="2161048" y="2559534"/>
                    <a:pt x="2153227" y="2524099"/>
                    <a:pt x="2146643" y="2488425"/>
                  </a:cubicBezTo>
                  <a:cubicBezTo>
                    <a:pt x="2139500" y="2449839"/>
                    <a:pt x="2131240" y="2411412"/>
                    <a:pt x="2127888" y="2372226"/>
                  </a:cubicBezTo>
                  <a:cubicBezTo>
                    <a:pt x="2127090" y="2362729"/>
                    <a:pt x="2125893" y="2353232"/>
                    <a:pt x="2124696" y="2343735"/>
                  </a:cubicBezTo>
                  <a:cubicBezTo>
                    <a:pt x="2124377" y="2341141"/>
                    <a:pt x="2125414" y="2336951"/>
                    <a:pt x="2120905" y="2337230"/>
                  </a:cubicBezTo>
                  <a:cubicBezTo>
                    <a:pt x="2117433" y="2337430"/>
                    <a:pt x="2118032" y="2340981"/>
                    <a:pt x="2117833" y="2343335"/>
                  </a:cubicBezTo>
                  <a:cubicBezTo>
                    <a:pt x="2115638" y="2369313"/>
                    <a:pt x="2112645" y="2395211"/>
                    <a:pt x="2107936" y="2420909"/>
                  </a:cubicBezTo>
                  <a:cubicBezTo>
                    <a:pt x="2101831" y="2454069"/>
                    <a:pt x="2095806" y="2487269"/>
                    <a:pt x="2089461" y="2520389"/>
                  </a:cubicBezTo>
                  <a:cubicBezTo>
                    <a:pt x="2084712" y="2545209"/>
                    <a:pt x="2079405" y="2569949"/>
                    <a:pt x="2074656" y="2594769"/>
                  </a:cubicBezTo>
                  <a:cubicBezTo>
                    <a:pt x="2073260" y="2601992"/>
                    <a:pt x="2071385" y="2606222"/>
                    <a:pt x="2062326" y="2606301"/>
                  </a:cubicBezTo>
                  <a:cubicBezTo>
                    <a:pt x="1809376" y="2609055"/>
                    <a:pt x="1556427" y="2612087"/>
                    <a:pt x="1303517" y="2615479"/>
                  </a:cubicBezTo>
                  <a:cubicBezTo>
                    <a:pt x="1291426" y="2615639"/>
                    <a:pt x="1285041" y="2612048"/>
                    <a:pt x="1278697" y="2601593"/>
                  </a:cubicBezTo>
                  <a:cubicBezTo>
                    <a:pt x="1253158" y="2559654"/>
                    <a:pt x="1232448" y="2515081"/>
                    <a:pt x="1207189" y="2472983"/>
                  </a:cubicBezTo>
                  <a:cubicBezTo>
                    <a:pt x="1169520" y="2410174"/>
                    <a:pt x="1117765" y="2362410"/>
                    <a:pt x="1054118" y="2327454"/>
                  </a:cubicBezTo>
                  <a:cubicBezTo>
                    <a:pt x="1041030" y="2320271"/>
                    <a:pt x="1024829" y="2318595"/>
                    <a:pt x="1009905" y="2315004"/>
                  </a:cubicBezTo>
                  <a:cubicBezTo>
                    <a:pt x="922276" y="2293775"/>
                    <a:pt x="835246" y="2270392"/>
                    <a:pt x="748815" y="2244654"/>
                  </a:cubicBezTo>
                  <a:cubicBezTo>
                    <a:pt x="651130" y="2215604"/>
                    <a:pt x="554563" y="2183322"/>
                    <a:pt x="461108" y="2142381"/>
                  </a:cubicBezTo>
                  <a:cubicBezTo>
                    <a:pt x="396065" y="2113889"/>
                    <a:pt x="333536" y="2080849"/>
                    <a:pt x="275795" y="2039309"/>
                  </a:cubicBezTo>
                  <a:cubicBezTo>
                    <a:pt x="240560" y="2013970"/>
                    <a:pt x="205565" y="1988073"/>
                    <a:pt x="173681" y="1958743"/>
                  </a:cubicBezTo>
                  <a:cubicBezTo>
                    <a:pt x="143594" y="1931050"/>
                    <a:pt x="120609" y="1897052"/>
                    <a:pt x="100299" y="1861498"/>
                  </a:cubicBezTo>
                  <a:cubicBezTo>
                    <a:pt x="80147" y="1826143"/>
                    <a:pt x="67219" y="1788115"/>
                    <a:pt x="61113" y="1747972"/>
                  </a:cubicBezTo>
                  <a:cubicBezTo>
                    <a:pt x="58679" y="1732050"/>
                    <a:pt x="58439" y="1715730"/>
                    <a:pt x="57522" y="1699569"/>
                  </a:cubicBezTo>
                  <a:cubicBezTo>
                    <a:pt x="55048" y="1655874"/>
                    <a:pt x="51895" y="1612259"/>
                    <a:pt x="47905" y="1568644"/>
                  </a:cubicBezTo>
                  <a:cubicBezTo>
                    <a:pt x="43875" y="1524710"/>
                    <a:pt x="37929" y="1481015"/>
                    <a:pt x="33221" y="1437201"/>
                  </a:cubicBezTo>
                  <a:cubicBezTo>
                    <a:pt x="27674" y="1385327"/>
                    <a:pt x="19973" y="1333691"/>
                    <a:pt x="14545" y="1281816"/>
                  </a:cubicBezTo>
                  <a:cubicBezTo>
                    <a:pt x="9877" y="1237203"/>
                    <a:pt x="6804" y="1192431"/>
                    <a:pt x="3492" y="1147699"/>
                  </a:cubicBezTo>
                  <a:cubicBezTo>
                    <a:pt x="978" y="1114300"/>
                    <a:pt x="1417" y="1080741"/>
                    <a:pt x="220" y="1047302"/>
                  </a:cubicBezTo>
                  <a:cubicBezTo>
                    <a:pt x="-2134" y="981460"/>
                    <a:pt x="14505" y="920488"/>
                    <a:pt x="42359" y="861589"/>
                  </a:cubicBezTo>
                  <a:cubicBezTo>
                    <a:pt x="63108" y="817655"/>
                    <a:pt x="84417" y="773841"/>
                    <a:pt x="97785" y="726795"/>
                  </a:cubicBezTo>
                  <a:cubicBezTo>
                    <a:pt x="103650" y="706244"/>
                    <a:pt x="107401" y="685654"/>
                    <a:pt x="106284" y="663946"/>
                  </a:cubicBezTo>
                  <a:cubicBezTo>
                    <a:pt x="103810" y="615463"/>
                    <a:pt x="112589" y="568137"/>
                    <a:pt x="124121" y="521290"/>
                  </a:cubicBezTo>
                  <a:cubicBezTo>
                    <a:pt x="139883" y="457325"/>
                    <a:pt x="163825" y="396671"/>
                    <a:pt x="197863" y="340127"/>
                  </a:cubicBezTo>
                  <a:cubicBezTo>
                    <a:pt x="209635" y="320575"/>
                    <a:pt x="223681" y="302698"/>
                    <a:pt x="237208" y="284421"/>
                  </a:cubicBezTo>
                  <a:cubicBezTo>
                    <a:pt x="258038" y="256290"/>
                    <a:pt x="271486" y="223848"/>
                    <a:pt x="290280" y="194559"/>
                  </a:cubicBezTo>
                  <a:cubicBezTo>
                    <a:pt x="308157" y="166705"/>
                    <a:pt x="330264" y="143162"/>
                    <a:pt x="362786" y="133346"/>
                  </a:cubicBezTo>
                  <a:cubicBezTo>
                    <a:pt x="372313" y="130473"/>
                    <a:pt x="381628" y="128922"/>
                    <a:pt x="390709" y="128605"/>
                  </a:cubicBezTo>
                  <a:close/>
                  <a:moveTo>
                    <a:pt x="3404973" y="1263"/>
                  </a:moveTo>
                  <a:cubicBezTo>
                    <a:pt x="3412822" y="82"/>
                    <a:pt x="3421329" y="386"/>
                    <a:pt x="3430268" y="2301"/>
                  </a:cubicBezTo>
                  <a:cubicBezTo>
                    <a:pt x="3473683" y="11559"/>
                    <a:pt x="3510195" y="34583"/>
                    <a:pt x="3545749" y="59244"/>
                  </a:cubicBezTo>
                  <a:cubicBezTo>
                    <a:pt x="3598742" y="95956"/>
                    <a:pt x="3647305" y="138054"/>
                    <a:pt x="3692476" y="184103"/>
                  </a:cubicBezTo>
                  <a:cubicBezTo>
                    <a:pt x="3698900" y="190647"/>
                    <a:pt x="3697943" y="193999"/>
                    <a:pt x="3692356" y="199745"/>
                  </a:cubicBezTo>
                  <a:cubicBezTo>
                    <a:pt x="3678709" y="213751"/>
                    <a:pt x="3667217" y="229473"/>
                    <a:pt x="3658877" y="247271"/>
                  </a:cubicBezTo>
                  <a:cubicBezTo>
                    <a:pt x="3644272" y="278515"/>
                    <a:pt x="3648302" y="310199"/>
                    <a:pt x="3657001" y="341962"/>
                  </a:cubicBezTo>
                  <a:cubicBezTo>
                    <a:pt x="3681981" y="433422"/>
                    <a:pt x="3718373" y="520531"/>
                    <a:pt x="3757798" y="606444"/>
                  </a:cubicBezTo>
                  <a:cubicBezTo>
                    <a:pt x="3763943" y="619892"/>
                    <a:pt x="3764462" y="632222"/>
                    <a:pt x="3761589" y="646588"/>
                  </a:cubicBezTo>
                  <a:cubicBezTo>
                    <a:pt x="3753369" y="688207"/>
                    <a:pt x="3744510" y="729587"/>
                    <a:pt x="3734255" y="773521"/>
                  </a:cubicBezTo>
                  <a:cubicBezTo>
                    <a:pt x="3683896" y="687529"/>
                    <a:pt x="3631183" y="606165"/>
                    <a:pt x="3593913" y="516422"/>
                  </a:cubicBezTo>
                  <a:cubicBezTo>
                    <a:pt x="3582701" y="489406"/>
                    <a:pt x="3573642" y="461474"/>
                    <a:pt x="3566779" y="432943"/>
                  </a:cubicBezTo>
                  <a:cubicBezTo>
                    <a:pt x="3565183" y="426239"/>
                    <a:pt x="3561471" y="421889"/>
                    <a:pt x="3557003" y="417500"/>
                  </a:cubicBezTo>
                  <a:cubicBezTo>
                    <a:pt x="3517936" y="379073"/>
                    <a:pt x="3478073" y="341403"/>
                    <a:pt x="3442997" y="299106"/>
                  </a:cubicBezTo>
                  <a:cubicBezTo>
                    <a:pt x="3410516" y="259960"/>
                    <a:pt x="3381346" y="218660"/>
                    <a:pt x="3366422" y="169339"/>
                  </a:cubicBezTo>
                  <a:cubicBezTo>
                    <a:pt x="3354491" y="129874"/>
                    <a:pt x="3349662" y="89651"/>
                    <a:pt x="3358201" y="48590"/>
                  </a:cubicBezTo>
                  <a:cubicBezTo>
                    <a:pt x="3363798" y="21714"/>
                    <a:pt x="3381425" y="4805"/>
                    <a:pt x="3404973" y="1263"/>
                  </a:cubicBezTo>
                  <a:close/>
                  <a:moveTo>
                    <a:pt x="819205" y="866"/>
                  </a:moveTo>
                  <a:cubicBezTo>
                    <a:pt x="847457" y="-3923"/>
                    <a:pt x="872157" y="11440"/>
                    <a:pt x="881774" y="39492"/>
                  </a:cubicBezTo>
                  <a:cubicBezTo>
                    <a:pt x="890314" y="64432"/>
                    <a:pt x="889356" y="90170"/>
                    <a:pt x="887042" y="115908"/>
                  </a:cubicBezTo>
                  <a:cubicBezTo>
                    <a:pt x="880577" y="187894"/>
                    <a:pt x="844145" y="245635"/>
                    <a:pt x="799413" y="299385"/>
                  </a:cubicBezTo>
                  <a:cubicBezTo>
                    <a:pt x="765215" y="340446"/>
                    <a:pt x="726748" y="377477"/>
                    <a:pt x="688360" y="414468"/>
                  </a:cubicBezTo>
                  <a:cubicBezTo>
                    <a:pt x="680539" y="422010"/>
                    <a:pt x="676070" y="430429"/>
                    <a:pt x="673516" y="440605"/>
                  </a:cubicBezTo>
                  <a:cubicBezTo>
                    <a:pt x="657155" y="506207"/>
                    <a:pt x="628305" y="566621"/>
                    <a:pt x="595384" y="625120"/>
                  </a:cubicBezTo>
                  <a:cubicBezTo>
                    <a:pt x="568569" y="672725"/>
                    <a:pt x="540198" y="719452"/>
                    <a:pt x="512504" y="766579"/>
                  </a:cubicBezTo>
                  <a:cubicBezTo>
                    <a:pt x="511547" y="768215"/>
                    <a:pt x="510470" y="769691"/>
                    <a:pt x="508474" y="772724"/>
                  </a:cubicBezTo>
                  <a:cubicBezTo>
                    <a:pt x="496024" y="724839"/>
                    <a:pt x="487604" y="678391"/>
                    <a:pt x="478108" y="632143"/>
                  </a:cubicBezTo>
                  <a:cubicBezTo>
                    <a:pt x="477150" y="627514"/>
                    <a:pt x="477868" y="623005"/>
                    <a:pt x="480023" y="618296"/>
                  </a:cubicBezTo>
                  <a:cubicBezTo>
                    <a:pt x="510988" y="549502"/>
                    <a:pt x="540876" y="480269"/>
                    <a:pt x="565297" y="408841"/>
                  </a:cubicBezTo>
                  <a:cubicBezTo>
                    <a:pt x="576310" y="376599"/>
                    <a:pt x="586925" y="344118"/>
                    <a:pt x="592312" y="310359"/>
                  </a:cubicBezTo>
                  <a:cubicBezTo>
                    <a:pt x="598457" y="271652"/>
                    <a:pt x="583932" y="239170"/>
                    <a:pt x="559751" y="209961"/>
                  </a:cubicBezTo>
                  <a:cubicBezTo>
                    <a:pt x="554523" y="203656"/>
                    <a:pt x="544068" y="198548"/>
                    <a:pt x="545545" y="190647"/>
                  </a:cubicBezTo>
                  <a:cubicBezTo>
                    <a:pt x="546782" y="183944"/>
                    <a:pt x="555481" y="178477"/>
                    <a:pt x="561307" y="172850"/>
                  </a:cubicBezTo>
                  <a:cubicBezTo>
                    <a:pt x="621242" y="115110"/>
                    <a:pt x="684091" y="61160"/>
                    <a:pt x="758192" y="21895"/>
                  </a:cubicBezTo>
                  <a:cubicBezTo>
                    <a:pt x="777426" y="11719"/>
                    <a:pt x="797777" y="4497"/>
                    <a:pt x="819205" y="866"/>
                  </a:cubicBezTo>
                  <a:close/>
                </a:path>
              </a:pathLst>
            </a:custGeom>
            <a:solidFill>
              <a:srgbClr val="F0D7C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grpSp>
          <p:nvGrpSpPr>
            <p:cNvPr id="509" name="Google Shape;509;p55"/>
            <p:cNvGrpSpPr/>
            <p:nvPr/>
          </p:nvGrpSpPr>
          <p:grpSpPr>
            <a:xfrm>
              <a:off x="1195692" y="312235"/>
              <a:ext cx="2372759" cy="2371560"/>
              <a:chOff x="1195692" y="312235"/>
              <a:chExt cx="2372759" cy="2371560"/>
            </a:xfrm>
          </p:grpSpPr>
          <p:sp>
            <p:nvSpPr>
              <p:cNvPr id="510" name="Google Shape;510;p55"/>
              <p:cNvSpPr/>
              <p:nvPr/>
            </p:nvSpPr>
            <p:spPr>
              <a:xfrm>
                <a:off x="1195692" y="312235"/>
                <a:ext cx="2371561" cy="2371560"/>
              </a:xfrm>
              <a:custGeom>
                <a:avLst/>
                <a:gdLst/>
                <a:ahLst/>
                <a:cxnLst/>
                <a:rect l="l" t="t" r="r" b="b"/>
                <a:pathLst>
                  <a:path w="5063163" h="5063163" extrusionOk="0">
                    <a:moveTo>
                      <a:pt x="5063164" y="2531582"/>
                    </a:moveTo>
                    <a:cubicBezTo>
                      <a:pt x="5063164" y="3929736"/>
                      <a:pt x="3929736" y="5063164"/>
                      <a:pt x="2531582" y="5063164"/>
                    </a:cubicBezTo>
                    <a:cubicBezTo>
                      <a:pt x="1133428" y="5063164"/>
                      <a:pt x="0" y="3929736"/>
                      <a:pt x="0" y="2531582"/>
                    </a:cubicBezTo>
                    <a:cubicBezTo>
                      <a:pt x="0" y="1133428"/>
                      <a:pt x="1133428" y="0"/>
                      <a:pt x="2531582" y="0"/>
                    </a:cubicBezTo>
                    <a:cubicBezTo>
                      <a:pt x="3929736" y="0"/>
                      <a:pt x="5063164" y="1133428"/>
                      <a:pt x="5063164" y="253158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11" name="Google Shape;511;p55"/>
              <p:cNvSpPr/>
              <p:nvPr/>
            </p:nvSpPr>
            <p:spPr>
              <a:xfrm>
                <a:off x="1689582" y="314225"/>
                <a:ext cx="1878869" cy="2359692"/>
              </a:xfrm>
              <a:custGeom>
                <a:avLst/>
                <a:gdLst/>
                <a:ahLst/>
                <a:cxnLst/>
                <a:rect l="l" t="t" r="r" b="b"/>
                <a:pathLst>
                  <a:path w="1878869" h="2359692" extrusionOk="0">
                    <a:moveTo>
                      <a:pt x="848114" y="1699384"/>
                    </a:moveTo>
                    <a:cubicBezTo>
                      <a:pt x="855656" y="1697589"/>
                      <a:pt x="861801" y="1700582"/>
                      <a:pt x="868186" y="1703335"/>
                    </a:cubicBezTo>
                    <a:cubicBezTo>
                      <a:pt x="869183" y="1703774"/>
                      <a:pt x="870859" y="1704692"/>
                      <a:pt x="870779" y="1705131"/>
                    </a:cubicBezTo>
                    <a:cubicBezTo>
                      <a:pt x="867946" y="1723287"/>
                      <a:pt x="886302" y="1721132"/>
                      <a:pt x="893804" y="1729272"/>
                    </a:cubicBezTo>
                    <a:cubicBezTo>
                      <a:pt x="894083" y="1729592"/>
                      <a:pt x="894123" y="1729951"/>
                      <a:pt x="894722" y="1731268"/>
                    </a:cubicBezTo>
                    <a:cubicBezTo>
                      <a:pt x="865033" y="1739129"/>
                      <a:pt x="836383" y="1739448"/>
                      <a:pt x="808170" y="1726639"/>
                    </a:cubicBezTo>
                    <a:cubicBezTo>
                      <a:pt x="802424" y="1724045"/>
                      <a:pt x="800828" y="1721132"/>
                      <a:pt x="800988" y="1715067"/>
                    </a:cubicBezTo>
                    <a:cubicBezTo>
                      <a:pt x="801227" y="1708123"/>
                      <a:pt x="805337" y="1707924"/>
                      <a:pt x="810286" y="1707046"/>
                    </a:cubicBezTo>
                    <a:cubicBezTo>
                      <a:pt x="822935" y="1704771"/>
                      <a:pt x="835584" y="1702337"/>
                      <a:pt x="848114" y="1699384"/>
                    </a:cubicBezTo>
                    <a:close/>
                    <a:moveTo>
                      <a:pt x="626249" y="1653335"/>
                    </a:moveTo>
                    <a:cubicBezTo>
                      <a:pt x="654102" y="1660039"/>
                      <a:pt x="681515" y="1668059"/>
                      <a:pt x="708890" y="1676319"/>
                    </a:cubicBezTo>
                    <a:cubicBezTo>
                      <a:pt x="717908" y="1679033"/>
                      <a:pt x="727764" y="1679951"/>
                      <a:pt x="737262" y="1679911"/>
                    </a:cubicBezTo>
                    <a:cubicBezTo>
                      <a:pt x="753183" y="1679831"/>
                      <a:pt x="765912" y="1688171"/>
                      <a:pt x="779679" y="1693838"/>
                    </a:cubicBezTo>
                    <a:cubicBezTo>
                      <a:pt x="782233" y="1694875"/>
                      <a:pt x="784787" y="1696790"/>
                      <a:pt x="782752" y="1699623"/>
                    </a:cubicBezTo>
                    <a:cubicBezTo>
                      <a:pt x="779719" y="1703853"/>
                      <a:pt x="779839" y="1710877"/>
                      <a:pt x="772935" y="1711874"/>
                    </a:cubicBezTo>
                    <a:cubicBezTo>
                      <a:pt x="762401" y="1713430"/>
                      <a:pt x="751826" y="1714707"/>
                      <a:pt x="741252" y="1716264"/>
                    </a:cubicBezTo>
                    <a:cubicBezTo>
                      <a:pt x="737062" y="1716862"/>
                      <a:pt x="734428" y="1714348"/>
                      <a:pt x="731356" y="1712393"/>
                    </a:cubicBezTo>
                    <a:cubicBezTo>
                      <a:pt x="716551" y="1702936"/>
                      <a:pt x="702625" y="1692401"/>
                      <a:pt x="687022" y="1683821"/>
                    </a:cubicBezTo>
                    <a:cubicBezTo>
                      <a:pt x="659728" y="1668818"/>
                      <a:pt x="630040" y="1665585"/>
                      <a:pt x="598077" y="1660318"/>
                    </a:cubicBezTo>
                    <a:cubicBezTo>
                      <a:pt x="608132" y="1654372"/>
                      <a:pt x="615555" y="1650781"/>
                      <a:pt x="626249" y="1653335"/>
                    </a:cubicBezTo>
                    <a:close/>
                    <a:moveTo>
                      <a:pt x="976644" y="1025170"/>
                    </a:moveTo>
                    <a:cubicBezTo>
                      <a:pt x="999469" y="1046718"/>
                      <a:pt x="1024568" y="1065273"/>
                      <a:pt x="1048151" y="1085664"/>
                    </a:cubicBezTo>
                    <a:cubicBezTo>
                      <a:pt x="1049269" y="1086622"/>
                      <a:pt x="1050705" y="1087420"/>
                      <a:pt x="1051384" y="1088657"/>
                    </a:cubicBezTo>
                    <a:cubicBezTo>
                      <a:pt x="1054257" y="1094004"/>
                      <a:pt x="1060202" y="1099591"/>
                      <a:pt x="1057848" y="1105177"/>
                    </a:cubicBezTo>
                    <a:cubicBezTo>
                      <a:pt x="1056053" y="1109447"/>
                      <a:pt x="1048471" y="1106095"/>
                      <a:pt x="1043562" y="1107013"/>
                    </a:cubicBezTo>
                    <a:cubicBezTo>
                      <a:pt x="1021336" y="1111163"/>
                      <a:pt x="1004856" y="1103501"/>
                      <a:pt x="992526" y="1084387"/>
                    </a:cubicBezTo>
                    <a:cubicBezTo>
                      <a:pt x="987218" y="1076207"/>
                      <a:pt x="979916" y="1069543"/>
                      <a:pt x="976085" y="1059966"/>
                    </a:cubicBezTo>
                    <a:cubicBezTo>
                      <a:pt x="970139" y="1045242"/>
                      <a:pt x="969581" y="1041052"/>
                      <a:pt x="976644" y="1025170"/>
                    </a:cubicBezTo>
                    <a:close/>
                    <a:moveTo>
                      <a:pt x="656018" y="705342"/>
                    </a:moveTo>
                    <a:cubicBezTo>
                      <a:pt x="657854" y="704185"/>
                      <a:pt x="659171" y="704903"/>
                      <a:pt x="660168" y="706579"/>
                    </a:cubicBezTo>
                    <a:cubicBezTo>
                      <a:pt x="659450" y="707218"/>
                      <a:pt x="658771" y="707816"/>
                      <a:pt x="658053" y="708455"/>
                    </a:cubicBezTo>
                    <a:cubicBezTo>
                      <a:pt x="657375" y="707417"/>
                      <a:pt x="656696" y="706380"/>
                      <a:pt x="656018" y="705342"/>
                    </a:cubicBezTo>
                    <a:close/>
                    <a:moveTo>
                      <a:pt x="637621" y="632677"/>
                    </a:moveTo>
                    <a:cubicBezTo>
                      <a:pt x="670861" y="638903"/>
                      <a:pt x="697717" y="659293"/>
                      <a:pt x="727724" y="672581"/>
                    </a:cubicBezTo>
                    <a:cubicBezTo>
                      <a:pt x="743207" y="679444"/>
                      <a:pt x="753422" y="689740"/>
                      <a:pt x="758091" y="705821"/>
                    </a:cubicBezTo>
                    <a:cubicBezTo>
                      <a:pt x="762680" y="721663"/>
                      <a:pt x="773933" y="731958"/>
                      <a:pt x="788897" y="736387"/>
                    </a:cubicBezTo>
                    <a:cubicBezTo>
                      <a:pt x="811682" y="743131"/>
                      <a:pt x="823015" y="760010"/>
                      <a:pt x="832711" y="779443"/>
                    </a:cubicBezTo>
                    <a:cubicBezTo>
                      <a:pt x="834667" y="783354"/>
                      <a:pt x="833909" y="785548"/>
                      <a:pt x="831155" y="787943"/>
                    </a:cubicBezTo>
                    <a:cubicBezTo>
                      <a:pt x="819503" y="798118"/>
                      <a:pt x="813957" y="811327"/>
                      <a:pt x="812440" y="826370"/>
                    </a:cubicBezTo>
                    <a:cubicBezTo>
                      <a:pt x="811922" y="831558"/>
                      <a:pt x="809248" y="834071"/>
                      <a:pt x="804260" y="835229"/>
                    </a:cubicBezTo>
                    <a:cubicBezTo>
                      <a:pt x="793366" y="837743"/>
                      <a:pt x="783430" y="838461"/>
                      <a:pt x="772297" y="833314"/>
                    </a:cubicBezTo>
                    <a:cubicBezTo>
                      <a:pt x="747676" y="821981"/>
                      <a:pt x="721539" y="814758"/>
                      <a:pt x="691492" y="811286"/>
                    </a:cubicBezTo>
                    <a:cubicBezTo>
                      <a:pt x="695322" y="808294"/>
                      <a:pt x="696559" y="806897"/>
                      <a:pt x="698116" y="806179"/>
                    </a:cubicBezTo>
                    <a:cubicBezTo>
                      <a:pt x="723295" y="794846"/>
                      <a:pt x="728881" y="773777"/>
                      <a:pt x="727565" y="748718"/>
                    </a:cubicBezTo>
                    <a:cubicBezTo>
                      <a:pt x="727046" y="738821"/>
                      <a:pt x="711124" y="716236"/>
                      <a:pt x="701388" y="713363"/>
                    </a:cubicBezTo>
                    <a:cubicBezTo>
                      <a:pt x="682074" y="707737"/>
                      <a:pt x="662641" y="702589"/>
                      <a:pt x="644285" y="693890"/>
                    </a:cubicBezTo>
                    <a:cubicBezTo>
                      <a:pt x="626409" y="685430"/>
                      <a:pt x="619585" y="667314"/>
                      <a:pt x="607175" y="654145"/>
                    </a:cubicBezTo>
                    <a:cubicBezTo>
                      <a:pt x="606576" y="653507"/>
                      <a:pt x="606616" y="651991"/>
                      <a:pt x="606855" y="650993"/>
                    </a:cubicBezTo>
                    <a:cubicBezTo>
                      <a:pt x="608771" y="643252"/>
                      <a:pt x="629601" y="631161"/>
                      <a:pt x="637621" y="632677"/>
                    </a:cubicBezTo>
                    <a:close/>
                    <a:moveTo>
                      <a:pt x="1144399" y="569070"/>
                    </a:moveTo>
                    <a:cubicBezTo>
                      <a:pt x="1154216" y="568073"/>
                      <a:pt x="1161998" y="578408"/>
                      <a:pt x="1169739" y="584792"/>
                    </a:cubicBezTo>
                    <a:cubicBezTo>
                      <a:pt x="1174966" y="589062"/>
                      <a:pt x="1169140" y="594808"/>
                      <a:pt x="1168422" y="599916"/>
                    </a:cubicBezTo>
                    <a:cubicBezTo>
                      <a:pt x="1164870" y="624616"/>
                      <a:pt x="1151463" y="643770"/>
                      <a:pt x="1134344" y="661008"/>
                    </a:cubicBezTo>
                    <a:cubicBezTo>
                      <a:pt x="1129955" y="665438"/>
                      <a:pt x="1127121" y="666435"/>
                      <a:pt x="1120537" y="664320"/>
                    </a:cubicBezTo>
                    <a:cubicBezTo>
                      <a:pt x="1091567" y="655103"/>
                      <a:pt x="1090490" y="630921"/>
                      <a:pt x="1087936" y="606660"/>
                    </a:cubicBezTo>
                    <a:cubicBezTo>
                      <a:pt x="1086460" y="601392"/>
                      <a:pt x="1089333" y="599158"/>
                      <a:pt x="1094600" y="598240"/>
                    </a:cubicBezTo>
                    <a:cubicBezTo>
                      <a:pt x="1101862" y="596963"/>
                      <a:pt x="1107249" y="592933"/>
                      <a:pt x="1110681" y="586309"/>
                    </a:cubicBezTo>
                    <a:cubicBezTo>
                      <a:pt x="1117784" y="572701"/>
                      <a:pt x="1131990" y="570307"/>
                      <a:pt x="1144399" y="569070"/>
                    </a:cubicBezTo>
                    <a:close/>
                    <a:moveTo>
                      <a:pt x="2514" y="557698"/>
                    </a:moveTo>
                    <a:cubicBezTo>
                      <a:pt x="2075" y="558217"/>
                      <a:pt x="1596" y="558736"/>
                      <a:pt x="1117" y="559295"/>
                    </a:cubicBezTo>
                    <a:cubicBezTo>
                      <a:pt x="758" y="558815"/>
                      <a:pt x="359" y="558337"/>
                      <a:pt x="0" y="557858"/>
                    </a:cubicBezTo>
                    <a:cubicBezTo>
                      <a:pt x="838" y="557818"/>
                      <a:pt x="1676" y="557778"/>
                      <a:pt x="2514" y="557698"/>
                    </a:cubicBezTo>
                    <a:close/>
                    <a:moveTo>
                      <a:pt x="1302583" y="552430"/>
                    </a:moveTo>
                    <a:cubicBezTo>
                      <a:pt x="1305531" y="551034"/>
                      <a:pt x="1308564" y="550854"/>
                      <a:pt x="1311637" y="554585"/>
                    </a:cubicBezTo>
                    <a:cubicBezTo>
                      <a:pt x="1333464" y="581081"/>
                      <a:pt x="1365826" y="588424"/>
                      <a:pt x="1394916" y="601791"/>
                    </a:cubicBezTo>
                    <a:cubicBezTo>
                      <a:pt x="1405570" y="606700"/>
                      <a:pt x="1416863" y="610131"/>
                      <a:pt x="1426799" y="616715"/>
                    </a:cubicBezTo>
                    <a:cubicBezTo>
                      <a:pt x="1437613" y="623898"/>
                      <a:pt x="1441443" y="632558"/>
                      <a:pt x="1438051" y="645526"/>
                    </a:cubicBezTo>
                    <a:cubicBezTo>
                      <a:pt x="1436735" y="650554"/>
                      <a:pt x="1435538" y="655542"/>
                      <a:pt x="1436136" y="660729"/>
                    </a:cubicBezTo>
                    <a:cubicBezTo>
                      <a:pt x="1437094" y="669309"/>
                      <a:pt x="1433901" y="670625"/>
                      <a:pt x="1425961" y="668231"/>
                    </a:cubicBezTo>
                    <a:cubicBezTo>
                      <a:pt x="1405011" y="661926"/>
                      <a:pt x="1387055" y="649197"/>
                      <a:pt x="1366663" y="641735"/>
                    </a:cubicBezTo>
                    <a:cubicBezTo>
                      <a:pt x="1365985" y="641496"/>
                      <a:pt x="1365347" y="640937"/>
                      <a:pt x="1364669" y="640817"/>
                    </a:cubicBezTo>
                    <a:cubicBezTo>
                      <a:pt x="1359641" y="640019"/>
                      <a:pt x="1353136" y="632956"/>
                      <a:pt x="1350263" y="638702"/>
                    </a:cubicBezTo>
                    <a:cubicBezTo>
                      <a:pt x="1347670" y="643930"/>
                      <a:pt x="1349385" y="652429"/>
                      <a:pt x="1355411" y="657657"/>
                    </a:cubicBezTo>
                    <a:cubicBezTo>
                      <a:pt x="1361795" y="663203"/>
                      <a:pt x="1367821" y="669189"/>
                      <a:pt x="1374525" y="674336"/>
                    </a:cubicBezTo>
                    <a:cubicBezTo>
                      <a:pt x="1381428" y="679684"/>
                      <a:pt x="1383942" y="687026"/>
                      <a:pt x="1386935" y="695326"/>
                    </a:cubicBezTo>
                    <a:cubicBezTo>
                      <a:pt x="1377038" y="695605"/>
                      <a:pt x="1369617" y="693490"/>
                      <a:pt x="1361636" y="688223"/>
                    </a:cubicBezTo>
                    <a:cubicBezTo>
                      <a:pt x="1342881" y="675813"/>
                      <a:pt x="1332746" y="658974"/>
                      <a:pt x="1328915" y="637346"/>
                    </a:cubicBezTo>
                    <a:cubicBezTo>
                      <a:pt x="1325683" y="618910"/>
                      <a:pt x="1317542" y="602590"/>
                      <a:pt x="1306130" y="587785"/>
                    </a:cubicBezTo>
                    <a:cubicBezTo>
                      <a:pt x="1301182" y="581361"/>
                      <a:pt x="1296832" y="574497"/>
                      <a:pt x="1294438" y="566676"/>
                    </a:cubicBezTo>
                    <a:cubicBezTo>
                      <a:pt x="1293520" y="563763"/>
                      <a:pt x="1288213" y="560012"/>
                      <a:pt x="1294039" y="557578"/>
                    </a:cubicBezTo>
                    <a:cubicBezTo>
                      <a:pt x="1296772" y="556441"/>
                      <a:pt x="1299635" y="553827"/>
                      <a:pt x="1302583" y="552430"/>
                    </a:cubicBezTo>
                    <a:close/>
                    <a:moveTo>
                      <a:pt x="1665263" y="505903"/>
                    </a:moveTo>
                    <a:cubicBezTo>
                      <a:pt x="1675319" y="520548"/>
                      <a:pt x="1684896" y="534195"/>
                      <a:pt x="1694114" y="548041"/>
                    </a:cubicBezTo>
                    <a:cubicBezTo>
                      <a:pt x="1736252" y="611289"/>
                      <a:pt x="1769492" y="679205"/>
                      <a:pt x="1797983" y="749396"/>
                    </a:cubicBezTo>
                    <a:cubicBezTo>
                      <a:pt x="1817017" y="796322"/>
                      <a:pt x="1831941" y="844726"/>
                      <a:pt x="1844112" y="893927"/>
                    </a:cubicBezTo>
                    <a:cubicBezTo>
                      <a:pt x="1872564" y="1008929"/>
                      <a:pt x="1883298" y="1125648"/>
                      <a:pt x="1877232" y="1243883"/>
                    </a:cubicBezTo>
                    <a:cubicBezTo>
                      <a:pt x="1876275" y="1262597"/>
                      <a:pt x="1873880" y="1281232"/>
                      <a:pt x="1872803" y="1299947"/>
                    </a:cubicBezTo>
                    <a:cubicBezTo>
                      <a:pt x="1872444" y="1306611"/>
                      <a:pt x="1869650" y="1310083"/>
                      <a:pt x="1863705" y="1311839"/>
                    </a:cubicBezTo>
                    <a:cubicBezTo>
                      <a:pt x="1851773" y="1315270"/>
                      <a:pt x="1843912" y="1322852"/>
                      <a:pt x="1837727" y="1333706"/>
                    </a:cubicBezTo>
                    <a:cubicBezTo>
                      <a:pt x="1828270" y="1350266"/>
                      <a:pt x="1817097" y="1365869"/>
                      <a:pt x="1807082" y="1382109"/>
                    </a:cubicBezTo>
                    <a:cubicBezTo>
                      <a:pt x="1803889" y="1387297"/>
                      <a:pt x="1800457" y="1389132"/>
                      <a:pt x="1794472" y="1387616"/>
                    </a:cubicBezTo>
                    <a:cubicBezTo>
                      <a:pt x="1783817" y="1384862"/>
                      <a:pt x="1773044" y="1382548"/>
                      <a:pt x="1762269" y="1380234"/>
                    </a:cubicBezTo>
                    <a:cubicBezTo>
                      <a:pt x="1759237" y="1379595"/>
                      <a:pt x="1756842" y="1378238"/>
                      <a:pt x="1754808" y="1375964"/>
                    </a:cubicBezTo>
                    <a:cubicBezTo>
                      <a:pt x="1736492" y="1355573"/>
                      <a:pt x="1716979" y="1336659"/>
                      <a:pt x="1705446" y="1310522"/>
                    </a:cubicBezTo>
                    <a:cubicBezTo>
                      <a:pt x="1691002" y="1277801"/>
                      <a:pt x="1677673" y="1244840"/>
                      <a:pt x="1668974" y="1210204"/>
                    </a:cubicBezTo>
                    <a:cubicBezTo>
                      <a:pt x="1663069" y="1186740"/>
                      <a:pt x="1659797" y="1162519"/>
                      <a:pt x="1658879" y="1138537"/>
                    </a:cubicBezTo>
                    <a:cubicBezTo>
                      <a:pt x="1657442" y="1099990"/>
                      <a:pt x="1656804" y="1061243"/>
                      <a:pt x="1660475" y="1022736"/>
                    </a:cubicBezTo>
                    <a:cubicBezTo>
                      <a:pt x="1661752" y="1009209"/>
                      <a:pt x="1655567" y="998355"/>
                      <a:pt x="1650459" y="987262"/>
                    </a:cubicBezTo>
                    <a:cubicBezTo>
                      <a:pt x="1640124" y="964876"/>
                      <a:pt x="1631066" y="941971"/>
                      <a:pt x="1624482" y="918348"/>
                    </a:cubicBezTo>
                    <a:cubicBezTo>
                      <a:pt x="1620931" y="905619"/>
                      <a:pt x="1626317" y="892011"/>
                      <a:pt x="1632981" y="881836"/>
                    </a:cubicBezTo>
                    <a:cubicBezTo>
                      <a:pt x="1643795" y="865196"/>
                      <a:pt x="1646588" y="848556"/>
                      <a:pt x="1643077" y="829721"/>
                    </a:cubicBezTo>
                    <a:cubicBezTo>
                      <a:pt x="1641680" y="822180"/>
                      <a:pt x="1642199" y="814359"/>
                      <a:pt x="1645272" y="806937"/>
                    </a:cubicBezTo>
                    <a:cubicBezTo>
                      <a:pt x="1650260" y="794846"/>
                      <a:pt x="1648305" y="782236"/>
                      <a:pt x="1647387" y="769906"/>
                    </a:cubicBezTo>
                    <a:cubicBezTo>
                      <a:pt x="1645551" y="745605"/>
                      <a:pt x="1647227" y="721463"/>
                      <a:pt x="1649222" y="697242"/>
                    </a:cubicBezTo>
                    <a:cubicBezTo>
                      <a:pt x="1649701" y="691416"/>
                      <a:pt x="1650858" y="689141"/>
                      <a:pt x="1657522" y="689062"/>
                    </a:cubicBezTo>
                    <a:cubicBezTo>
                      <a:pt x="1666820" y="688981"/>
                      <a:pt x="1675479" y="690937"/>
                      <a:pt x="1683819" y="694169"/>
                    </a:cubicBezTo>
                    <a:cubicBezTo>
                      <a:pt x="1689765" y="696484"/>
                      <a:pt x="1691640" y="693970"/>
                      <a:pt x="1691480" y="689261"/>
                    </a:cubicBezTo>
                    <a:cubicBezTo>
                      <a:pt x="1691002" y="673499"/>
                      <a:pt x="1692398" y="657138"/>
                      <a:pt x="1688368" y="642254"/>
                    </a:cubicBezTo>
                    <a:cubicBezTo>
                      <a:pt x="1685534" y="631800"/>
                      <a:pt x="1675240" y="623340"/>
                      <a:pt x="1668017" y="614162"/>
                    </a:cubicBezTo>
                    <a:cubicBezTo>
                      <a:pt x="1661073" y="605503"/>
                      <a:pt x="1655168" y="596325"/>
                      <a:pt x="1649821" y="586669"/>
                    </a:cubicBezTo>
                    <a:cubicBezTo>
                      <a:pt x="1664266" y="583237"/>
                      <a:pt x="1673484" y="567914"/>
                      <a:pt x="1669653" y="553708"/>
                    </a:cubicBezTo>
                    <a:cubicBezTo>
                      <a:pt x="1665583" y="538585"/>
                      <a:pt x="1659637" y="523740"/>
                      <a:pt x="1665263" y="505903"/>
                    </a:cubicBezTo>
                    <a:close/>
                    <a:moveTo>
                      <a:pt x="252470" y="456128"/>
                    </a:moveTo>
                    <a:cubicBezTo>
                      <a:pt x="262456" y="456642"/>
                      <a:pt x="272422" y="459415"/>
                      <a:pt x="282119" y="464403"/>
                    </a:cubicBezTo>
                    <a:cubicBezTo>
                      <a:pt x="285631" y="466198"/>
                      <a:pt x="285989" y="469351"/>
                      <a:pt x="286748" y="472583"/>
                    </a:cubicBezTo>
                    <a:cubicBezTo>
                      <a:pt x="291297" y="492256"/>
                      <a:pt x="297003" y="511769"/>
                      <a:pt x="295048" y="532359"/>
                    </a:cubicBezTo>
                    <a:cubicBezTo>
                      <a:pt x="294409" y="538943"/>
                      <a:pt x="295925" y="544649"/>
                      <a:pt x="300555" y="549558"/>
                    </a:cubicBezTo>
                    <a:cubicBezTo>
                      <a:pt x="310929" y="560651"/>
                      <a:pt x="316157" y="575296"/>
                      <a:pt x="327888" y="585989"/>
                    </a:cubicBezTo>
                    <a:cubicBezTo>
                      <a:pt x="343052" y="599836"/>
                      <a:pt x="358894" y="612885"/>
                      <a:pt x="374695" y="625854"/>
                    </a:cubicBezTo>
                    <a:cubicBezTo>
                      <a:pt x="402987" y="649117"/>
                      <a:pt x="432636" y="670745"/>
                      <a:pt x="461367" y="693530"/>
                    </a:cubicBezTo>
                    <a:cubicBezTo>
                      <a:pt x="468988" y="699556"/>
                      <a:pt x="470904" y="697401"/>
                      <a:pt x="471742" y="689101"/>
                    </a:cubicBezTo>
                    <a:cubicBezTo>
                      <a:pt x="472380" y="682557"/>
                      <a:pt x="473497" y="676013"/>
                      <a:pt x="474973" y="669628"/>
                    </a:cubicBezTo>
                    <a:cubicBezTo>
                      <a:pt x="475811" y="665996"/>
                      <a:pt x="474295" y="663962"/>
                      <a:pt x="471941" y="662086"/>
                    </a:cubicBezTo>
                    <a:cubicBezTo>
                      <a:pt x="467950" y="658814"/>
                      <a:pt x="464160" y="655143"/>
                      <a:pt x="459730" y="652669"/>
                    </a:cubicBezTo>
                    <a:cubicBezTo>
                      <a:pt x="446682" y="645327"/>
                      <a:pt x="440856" y="634154"/>
                      <a:pt x="440218" y="619509"/>
                    </a:cubicBezTo>
                    <a:cubicBezTo>
                      <a:pt x="439738" y="608655"/>
                      <a:pt x="430002" y="604505"/>
                      <a:pt x="423139" y="599158"/>
                    </a:cubicBezTo>
                    <a:cubicBezTo>
                      <a:pt x="414878" y="592694"/>
                      <a:pt x="416595" y="589781"/>
                      <a:pt x="422979" y="582718"/>
                    </a:cubicBezTo>
                    <a:cubicBezTo>
                      <a:pt x="434631" y="569829"/>
                      <a:pt x="449675" y="574857"/>
                      <a:pt x="463162" y="572223"/>
                    </a:cubicBezTo>
                    <a:cubicBezTo>
                      <a:pt x="466833" y="571505"/>
                      <a:pt x="468430" y="575695"/>
                      <a:pt x="470066" y="578527"/>
                    </a:cubicBezTo>
                    <a:cubicBezTo>
                      <a:pt x="479123" y="594369"/>
                      <a:pt x="489459" y="608815"/>
                      <a:pt x="507934" y="614880"/>
                    </a:cubicBezTo>
                    <a:cubicBezTo>
                      <a:pt x="511685" y="616117"/>
                      <a:pt x="512842" y="619509"/>
                      <a:pt x="514399" y="623060"/>
                    </a:cubicBezTo>
                    <a:cubicBezTo>
                      <a:pt x="522938" y="642573"/>
                      <a:pt x="526849" y="662884"/>
                      <a:pt x="524375" y="683914"/>
                    </a:cubicBezTo>
                    <a:cubicBezTo>
                      <a:pt x="522818" y="697082"/>
                      <a:pt x="529961" y="703307"/>
                      <a:pt x="539498" y="709053"/>
                    </a:cubicBezTo>
                    <a:cubicBezTo>
                      <a:pt x="542092" y="710609"/>
                      <a:pt x="544167" y="711128"/>
                      <a:pt x="546362" y="708973"/>
                    </a:cubicBezTo>
                    <a:cubicBezTo>
                      <a:pt x="554183" y="701192"/>
                      <a:pt x="565396" y="696164"/>
                      <a:pt x="565675" y="682517"/>
                    </a:cubicBezTo>
                    <a:cubicBezTo>
                      <a:pt x="565795" y="676013"/>
                      <a:pt x="568588" y="669548"/>
                      <a:pt x="569107" y="663004"/>
                    </a:cubicBezTo>
                    <a:cubicBezTo>
                      <a:pt x="569745" y="655183"/>
                      <a:pt x="573775" y="653906"/>
                      <a:pt x="580719" y="653786"/>
                    </a:cubicBezTo>
                    <a:cubicBezTo>
                      <a:pt x="589178" y="653627"/>
                      <a:pt x="588380" y="659652"/>
                      <a:pt x="588420" y="664201"/>
                    </a:cubicBezTo>
                    <a:cubicBezTo>
                      <a:pt x="588580" y="677928"/>
                      <a:pt x="591492" y="691216"/>
                      <a:pt x="593967" y="704584"/>
                    </a:cubicBezTo>
                    <a:cubicBezTo>
                      <a:pt x="594845" y="709292"/>
                      <a:pt x="596800" y="711766"/>
                      <a:pt x="601828" y="713602"/>
                    </a:cubicBezTo>
                    <a:cubicBezTo>
                      <a:pt x="617270" y="719308"/>
                      <a:pt x="632274" y="723737"/>
                      <a:pt x="647836" y="714200"/>
                    </a:cubicBezTo>
                    <a:cubicBezTo>
                      <a:pt x="654740" y="709971"/>
                      <a:pt x="658371" y="715078"/>
                      <a:pt x="662322" y="719548"/>
                    </a:cubicBezTo>
                    <a:cubicBezTo>
                      <a:pt x="673654" y="732317"/>
                      <a:pt x="673335" y="732037"/>
                      <a:pt x="663679" y="745644"/>
                    </a:cubicBezTo>
                    <a:cubicBezTo>
                      <a:pt x="653343" y="760249"/>
                      <a:pt x="637262" y="767671"/>
                      <a:pt x="624054" y="778645"/>
                    </a:cubicBezTo>
                    <a:cubicBezTo>
                      <a:pt x="593568" y="803983"/>
                      <a:pt x="566393" y="832036"/>
                      <a:pt x="546960" y="866952"/>
                    </a:cubicBezTo>
                    <a:cubicBezTo>
                      <a:pt x="545085" y="870344"/>
                      <a:pt x="544845" y="873895"/>
                      <a:pt x="544566" y="877566"/>
                    </a:cubicBezTo>
                    <a:cubicBezTo>
                      <a:pt x="543488" y="890774"/>
                      <a:pt x="542411" y="903982"/>
                      <a:pt x="541054" y="917150"/>
                    </a:cubicBezTo>
                    <a:cubicBezTo>
                      <a:pt x="539857" y="929002"/>
                      <a:pt x="556298" y="951189"/>
                      <a:pt x="567790" y="954341"/>
                    </a:cubicBezTo>
                    <a:cubicBezTo>
                      <a:pt x="586504" y="959449"/>
                      <a:pt x="605658" y="962561"/>
                      <a:pt x="623735" y="970701"/>
                    </a:cubicBezTo>
                    <a:cubicBezTo>
                      <a:pt x="633671" y="975170"/>
                      <a:pt x="637342" y="981156"/>
                      <a:pt x="637222" y="990414"/>
                    </a:cubicBezTo>
                    <a:cubicBezTo>
                      <a:pt x="636704" y="1024452"/>
                      <a:pt x="660127" y="1043526"/>
                      <a:pt x="682353" y="1063278"/>
                    </a:cubicBezTo>
                    <a:cubicBezTo>
                      <a:pt x="687621" y="1067947"/>
                      <a:pt x="687940" y="1063079"/>
                      <a:pt x="688578" y="1059168"/>
                    </a:cubicBezTo>
                    <a:cubicBezTo>
                      <a:pt x="692449" y="1035984"/>
                      <a:pt x="697197" y="1012879"/>
                      <a:pt x="700031" y="989536"/>
                    </a:cubicBezTo>
                    <a:cubicBezTo>
                      <a:pt x="701268" y="979361"/>
                      <a:pt x="705777" y="971459"/>
                      <a:pt x="711084" y="963678"/>
                    </a:cubicBezTo>
                    <a:cubicBezTo>
                      <a:pt x="714316" y="958890"/>
                      <a:pt x="715194" y="955339"/>
                      <a:pt x="710445" y="951428"/>
                    </a:cubicBezTo>
                    <a:cubicBezTo>
                      <a:pt x="699233" y="942210"/>
                      <a:pt x="696559" y="930040"/>
                      <a:pt x="696719" y="916033"/>
                    </a:cubicBezTo>
                    <a:cubicBezTo>
                      <a:pt x="696919" y="898037"/>
                      <a:pt x="695362" y="880000"/>
                      <a:pt x="694923" y="862003"/>
                    </a:cubicBezTo>
                    <a:cubicBezTo>
                      <a:pt x="694604" y="848835"/>
                      <a:pt x="708251" y="839139"/>
                      <a:pt x="720462" y="844087"/>
                    </a:cubicBezTo>
                    <a:cubicBezTo>
                      <a:pt x="738458" y="851429"/>
                      <a:pt x="756335" y="859090"/>
                      <a:pt x="774012" y="867191"/>
                    </a:cubicBezTo>
                    <a:cubicBezTo>
                      <a:pt x="783430" y="871501"/>
                      <a:pt x="787340" y="881476"/>
                      <a:pt x="793525" y="889019"/>
                    </a:cubicBezTo>
                    <a:cubicBezTo>
                      <a:pt x="797955" y="894406"/>
                      <a:pt x="802344" y="897917"/>
                      <a:pt x="809686" y="898835"/>
                    </a:cubicBezTo>
                    <a:cubicBezTo>
                      <a:pt x="820940" y="900231"/>
                      <a:pt x="831993" y="903064"/>
                      <a:pt x="843485" y="903264"/>
                    </a:cubicBezTo>
                    <a:cubicBezTo>
                      <a:pt x="853541" y="903463"/>
                      <a:pt x="862120" y="907015"/>
                      <a:pt x="870500" y="913480"/>
                    </a:cubicBezTo>
                    <a:cubicBezTo>
                      <a:pt x="899949" y="936105"/>
                      <a:pt x="930196" y="957533"/>
                      <a:pt x="952502" y="988179"/>
                    </a:cubicBezTo>
                    <a:cubicBezTo>
                      <a:pt x="960563" y="999273"/>
                      <a:pt x="962718" y="1012361"/>
                      <a:pt x="968025" y="1024292"/>
                    </a:cubicBezTo>
                    <a:cubicBezTo>
                      <a:pt x="970299" y="1029400"/>
                      <a:pt x="957490" y="1049910"/>
                      <a:pt x="951863" y="1052424"/>
                    </a:cubicBezTo>
                    <a:cubicBezTo>
                      <a:pt x="936780" y="1059168"/>
                      <a:pt x="921537" y="1064276"/>
                      <a:pt x="904817" y="1066670"/>
                    </a:cubicBezTo>
                    <a:cubicBezTo>
                      <a:pt x="885504" y="1069423"/>
                      <a:pt x="869023" y="1081075"/>
                      <a:pt x="853142" y="1092129"/>
                    </a:cubicBezTo>
                    <a:cubicBezTo>
                      <a:pt x="845720" y="1097276"/>
                      <a:pt x="840413" y="1105377"/>
                      <a:pt x="833709" y="1111641"/>
                    </a:cubicBezTo>
                    <a:cubicBezTo>
                      <a:pt x="828242" y="1116789"/>
                      <a:pt x="829040" y="1122495"/>
                      <a:pt x="832112" y="1127643"/>
                    </a:cubicBezTo>
                    <a:cubicBezTo>
                      <a:pt x="836063" y="1134187"/>
                      <a:pt x="840572" y="1128082"/>
                      <a:pt x="844323" y="1126605"/>
                    </a:cubicBezTo>
                    <a:cubicBezTo>
                      <a:pt x="854977" y="1122455"/>
                      <a:pt x="865592" y="1117388"/>
                      <a:pt x="873014" y="1108609"/>
                    </a:cubicBezTo>
                    <a:cubicBezTo>
                      <a:pt x="881393" y="1098792"/>
                      <a:pt x="890372" y="1102105"/>
                      <a:pt x="899909" y="1104698"/>
                    </a:cubicBezTo>
                    <a:cubicBezTo>
                      <a:pt x="907012" y="1106614"/>
                      <a:pt x="905176" y="1112719"/>
                      <a:pt x="905735" y="1117428"/>
                    </a:cubicBezTo>
                    <a:cubicBezTo>
                      <a:pt x="907531" y="1132352"/>
                      <a:pt x="914235" y="1137739"/>
                      <a:pt x="929438" y="1135903"/>
                    </a:cubicBezTo>
                    <a:cubicBezTo>
                      <a:pt x="934546" y="1135304"/>
                      <a:pt x="939693" y="1134905"/>
                      <a:pt x="944761" y="1134027"/>
                    </a:cubicBezTo>
                    <a:cubicBezTo>
                      <a:pt x="959445" y="1131434"/>
                      <a:pt x="962159" y="1133429"/>
                      <a:pt x="965910" y="1147914"/>
                    </a:cubicBezTo>
                    <a:cubicBezTo>
                      <a:pt x="967027" y="1152303"/>
                      <a:pt x="964513" y="1152982"/>
                      <a:pt x="962079" y="1154378"/>
                    </a:cubicBezTo>
                    <a:cubicBezTo>
                      <a:pt x="949948" y="1161322"/>
                      <a:pt x="937977" y="1168504"/>
                      <a:pt x="925607" y="1175009"/>
                    </a:cubicBezTo>
                    <a:cubicBezTo>
                      <a:pt x="915072" y="1180515"/>
                      <a:pt x="905016" y="1186421"/>
                      <a:pt x="898273" y="1196597"/>
                    </a:cubicBezTo>
                    <a:cubicBezTo>
                      <a:pt x="894562" y="1202223"/>
                      <a:pt x="890851" y="1201385"/>
                      <a:pt x="885424" y="1198472"/>
                    </a:cubicBezTo>
                    <a:cubicBezTo>
                      <a:pt x="870061" y="1190172"/>
                      <a:pt x="854419" y="1195120"/>
                      <a:pt x="844722" y="1210284"/>
                    </a:cubicBezTo>
                    <a:cubicBezTo>
                      <a:pt x="835425" y="1224809"/>
                      <a:pt x="825249" y="1238855"/>
                      <a:pt x="820022" y="1255574"/>
                    </a:cubicBezTo>
                    <a:cubicBezTo>
                      <a:pt x="818984" y="1258926"/>
                      <a:pt x="817188" y="1261600"/>
                      <a:pt x="813637" y="1262557"/>
                    </a:cubicBezTo>
                    <a:cubicBezTo>
                      <a:pt x="792408" y="1268304"/>
                      <a:pt x="786462" y="1288176"/>
                      <a:pt x="777324" y="1304097"/>
                    </a:cubicBezTo>
                    <a:cubicBezTo>
                      <a:pt x="769743" y="1317265"/>
                      <a:pt x="765672" y="1332589"/>
                      <a:pt x="760964" y="1347233"/>
                    </a:cubicBezTo>
                    <a:cubicBezTo>
                      <a:pt x="757013" y="1359563"/>
                      <a:pt x="758490" y="1372692"/>
                      <a:pt x="757692" y="1385461"/>
                    </a:cubicBezTo>
                    <a:cubicBezTo>
                      <a:pt x="757253" y="1392763"/>
                      <a:pt x="754739" y="1397552"/>
                      <a:pt x="749432" y="1402260"/>
                    </a:cubicBezTo>
                    <a:cubicBezTo>
                      <a:pt x="731236" y="1418461"/>
                      <a:pt x="710845" y="1431709"/>
                      <a:pt x="691731" y="1446633"/>
                    </a:cubicBezTo>
                    <a:cubicBezTo>
                      <a:pt x="677446" y="1457767"/>
                      <a:pt x="669704" y="1473568"/>
                      <a:pt x="664078" y="1490328"/>
                    </a:cubicBezTo>
                    <a:cubicBezTo>
                      <a:pt x="661883" y="1496872"/>
                      <a:pt x="661484" y="1504015"/>
                      <a:pt x="659848" y="1510759"/>
                    </a:cubicBezTo>
                    <a:cubicBezTo>
                      <a:pt x="657533" y="1520376"/>
                      <a:pt x="660207" y="1529114"/>
                      <a:pt x="665115" y="1536975"/>
                    </a:cubicBezTo>
                    <a:cubicBezTo>
                      <a:pt x="673534" y="1550503"/>
                      <a:pt x="676089" y="1565667"/>
                      <a:pt x="678882" y="1580830"/>
                    </a:cubicBezTo>
                    <a:cubicBezTo>
                      <a:pt x="679520" y="1584222"/>
                      <a:pt x="681954" y="1589808"/>
                      <a:pt x="675171" y="1590088"/>
                    </a:cubicBezTo>
                    <a:cubicBezTo>
                      <a:pt x="669185" y="1590287"/>
                      <a:pt x="663399" y="1599465"/>
                      <a:pt x="657054" y="1589928"/>
                    </a:cubicBezTo>
                    <a:cubicBezTo>
                      <a:pt x="645083" y="1571852"/>
                      <a:pt x="632314" y="1554334"/>
                      <a:pt x="620343" y="1536218"/>
                    </a:cubicBezTo>
                    <a:cubicBezTo>
                      <a:pt x="615275" y="1528556"/>
                      <a:pt x="608931" y="1523887"/>
                      <a:pt x="600391" y="1520176"/>
                    </a:cubicBezTo>
                    <a:cubicBezTo>
                      <a:pt x="583711" y="1512953"/>
                      <a:pt x="566912" y="1508006"/>
                      <a:pt x="548676" y="1506689"/>
                    </a:cubicBezTo>
                    <a:cubicBezTo>
                      <a:pt x="538740" y="1505971"/>
                      <a:pt x="529961" y="1506609"/>
                      <a:pt x="521421" y="1512036"/>
                    </a:cubicBezTo>
                    <a:cubicBezTo>
                      <a:pt x="506298" y="1521652"/>
                      <a:pt x="491573" y="1522850"/>
                      <a:pt x="475133" y="1512874"/>
                    </a:cubicBezTo>
                    <a:cubicBezTo>
                      <a:pt x="462883" y="1505452"/>
                      <a:pt x="447759" y="1504374"/>
                      <a:pt x="433513" y="1506130"/>
                    </a:cubicBezTo>
                    <a:cubicBezTo>
                      <a:pt x="419707" y="1507846"/>
                      <a:pt x="406219" y="1511956"/>
                      <a:pt x="392532" y="1514709"/>
                    </a:cubicBezTo>
                    <a:cubicBezTo>
                      <a:pt x="388542" y="1515508"/>
                      <a:pt x="385908" y="1517702"/>
                      <a:pt x="383674" y="1520735"/>
                    </a:cubicBezTo>
                    <a:cubicBezTo>
                      <a:pt x="373379" y="1534621"/>
                      <a:pt x="363363" y="1548707"/>
                      <a:pt x="352868" y="1562434"/>
                    </a:cubicBezTo>
                    <a:cubicBezTo>
                      <a:pt x="348718" y="1567861"/>
                      <a:pt x="348878" y="1574086"/>
                      <a:pt x="347481" y="1580112"/>
                    </a:cubicBezTo>
                    <a:cubicBezTo>
                      <a:pt x="341895" y="1603854"/>
                      <a:pt x="344449" y="1627557"/>
                      <a:pt x="347242" y="1651340"/>
                    </a:cubicBezTo>
                    <a:cubicBezTo>
                      <a:pt x="347920" y="1656966"/>
                      <a:pt x="350554" y="1660717"/>
                      <a:pt x="354903" y="1664029"/>
                    </a:cubicBezTo>
                    <a:cubicBezTo>
                      <a:pt x="363083" y="1670294"/>
                      <a:pt x="371583" y="1676279"/>
                      <a:pt x="378845" y="1683542"/>
                    </a:cubicBezTo>
                    <a:cubicBezTo>
                      <a:pt x="391974" y="1696710"/>
                      <a:pt x="409133" y="1701100"/>
                      <a:pt x="425772" y="1706686"/>
                    </a:cubicBezTo>
                    <a:cubicBezTo>
                      <a:pt x="433594" y="1709320"/>
                      <a:pt x="456737" y="1700581"/>
                      <a:pt x="459371" y="1693079"/>
                    </a:cubicBezTo>
                    <a:cubicBezTo>
                      <a:pt x="465875" y="1674364"/>
                      <a:pt x="482516" y="1671012"/>
                      <a:pt x="497878" y="1665625"/>
                    </a:cubicBezTo>
                    <a:cubicBezTo>
                      <a:pt x="506178" y="1662712"/>
                      <a:pt x="511206" y="1670334"/>
                      <a:pt x="517710" y="1673087"/>
                    </a:cubicBezTo>
                    <a:cubicBezTo>
                      <a:pt x="525452" y="1676360"/>
                      <a:pt x="526609" y="1681627"/>
                      <a:pt x="525292" y="1689727"/>
                    </a:cubicBezTo>
                    <a:cubicBezTo>
                      <a:pt x="522300" y="1708203"/>
                      <a:pt x="519346" y="1726399"/>
                      <a:pt x="509131" y="1742759"/>
                    </a:cubicBezTo>
                    <a:cubicBezTo>
                      <a:pt x="503784" y="1751299"/>
                      <a:pt x="508692" y="1760157"/>
                      <a:pt x="511725" y="1768099"/>
                    </a:cubicBezTo>
                    <a:cubicBezTo>
                      <a:pt x="514239" y="1774682"/>
                      <a:pt x="521661" y="1771849"/>
                      <a:pt x="526489" y="1771251"/>
                    </a:cubicBezTo>
                    <a:cubicBezTo>
                      <a:pt x="549913" y="1768218"/>
                      <a:pt x="571780" y="1774882"/>
                      <a:pt x="593288" y="1782065"/>
                    </a:cubicBezTo>
                    <a:cubicBezTo>
                      <a:pt x="602546" y="1785137"/>
                      <a:pt x="610447" y="1792360"/>
                      <a:pt x="618707" y="1798106"/>
                    </a:cubicBezTo>
                    <a:cubicBezTo>
                      <a:pt x="622298" y="1800620"/>
                      <a:pt x="620622" y="1805448"/>
                      <a:pt x="620063" y="1808322"/>
                    </a:cubicBezTo>
                    <a:cubicBezTo>
                      <a:pt x="617231" y="1822847"/>
                      <a:pt x="616751" y="1837810"/>
                      <a:pt x="611125" y="1851817"/>
                    </a:cubicBezTo>
                    <a:cubicBezTo>
                      <a:pt x="607135" y="1861713"/>
                      <a:pt x="612642" y="1877275"/>
                      <a:pt x="621420" y="1883699"/>
                    </a:cubicBezTo>
                    <a:cubicBezTo>
                      <a:pt x="621700" y="1883899"/>
                      <a:pt x="622099" y="1884019"/>
                      <a:pt x="622338" y="1884298"/>
                    </a:cubicBezTo>
                    <a:cubicBezTo>
                      <a:pt x="645762" y="1910276"/>
                      <a:pt x="678323" y="1909078"/>
                      <a:pt x="709049" y="1914784"/>
                    </a:cubicBezTo>
                    <a:cubicBezTo>
                      <a:pt x="725170" y="1917778"/>
                      <a:pt x="735226" y="1914505"/>
                      <a:pt x="745960" y="1902574"/>
                    </a:cubicBezTo>
                    <a:cubicBezTo>
                      <a:pt x="764236" y="1882303"/>
                      <a:pt x="787220" y="1868097"/>
                      <a:pt x="812919" y="1858400"/>
                    </a:cubicBezTo>
                    <a:cubicBezTo>
                      <a:pt x="818066" y="1856445"/>
                      <a:pt x="822177" y="1859238"/>
                      <a:pt x="826366" y="1860356"/>
                    </a:cubicBezTo>
                    <a:cubicBezTo>
                      <a:pt x="835664" y="1862830"/>
                      <a:pt x="844722" y="1866461"/>
                      <a:pt x="853581" y="1870292"/>
                    </a:cubicBezTo>
                    <a:cubicBezTo>
                      <a:pt x="866550" y="1875918"/>
                      <a:pt x="878880" y="1875439"/>
                      <a:pt x="890970" y="1868097"/>
                    </a:cubicBezTo>
                    <a:cubicBezTo>
                      <a:pt x="899749" y="1862790"/>
                      <a:pt x="909247" y="1861353"/>
                      <a:pt x="919462" y="1861353"/>
                    </a:cubicBezTo>
                    <a:cubicBezTo>
                      <a:pt x="957011" y="1861274"/>
                      <a:pt x="994561" y="1861114"/>
                      <a:pt x="1030753" y="1848864"/>
                    </a:cubicBezTo>
                    <a:cubicBezTo>
                      <a:pt x="1034704" y="1847547"/>
                      <a:pt x="1038495" y="1847946"/>
                      <a:pt x="1042485" y="1849701"/>
                    </a:cubicBezTo>
                    <a:cubicBezTo>
                      <a:pt x="1062357" y="1858321"/>
                      <a:pt x="1082149" y="1867219"/>
                      <a:pt x="1102381" y="1874921"/>
                    </a:cubicBezTo>
                    <a:cubicBezTo>
                      <a:pt x="1116467" y="1880308"/>
                      <a:pt x="1131870" y="1880786"/>
                      <a:pt x="1146554" y="1884019"/>
                    </a:cubicBezTo>
                    <a:cubicBezTo>
                      <a:pt x="1176881" y="1890643"/>
                      <a:pt x="1207447" y="1886493"/>
                      <a:pt x="1237894" y="1886214"/>
                    </a:cubicBezTo>
                    <a:cubicBezTo>
                      <a:pt x="1246912" y="1886134"/>
                      <a:pt x="1252937" y="1888608"/>
                      <a:pt x="1258484" y="1895710"/>
                    </a:cubicBezTo>
                    <a:cubicBezTo>
                      <a:pt x="1269737" y="1910196"/>
                      <a:pt x="1281908" y="1923963"/>
                      <a:pt x="1293559" y="1938128"/>
                    </a:cubicBezTo>
                    <a:cubicBezTo>
                      <a:pt x="1299306" y="1945112"/>
                      <a:pt x="1306009" y="1946428"/>
                      <a:pt x="1314948" y="1945351"/>
                    </a:cubicBezTo>
                    <a:cubicBezTo>
                      <a:pt x="1357326" y="1940203"/>
                      <a:pt x="1399105" y="1931903"/>
                      <a:pt x="1440366" y="1921129"/>
                    </a:cubicBezTo>
                    <a:cubicBezTo>
                      <a:pt x="1452337" y="1918017"/>
                      <a:pt x="1463869" y="1912590"/>
                      <a:pt x="1475002" y="1907083"/>
                    </a:cubicBezTo>
                    <a:cubicBezTo>
                      <a:pt x="1486055" y="1901616"/>
                      <a:pt x="1495473" y="1903532"/>
                      <a:pt x="1504850" y="1910235"/>
                    </a:cubicBezTo>
                    <a:cubicBezTo>
                      <a:pt x="1527116" y="1926197"/>
                      <a:pt x="1527196" y="1926237"/>
                      <a:pt x="1511674" y="1948543"/>
                    </a:cubicBezTo>
                    <a:cubicBezTo>
                      <a:pt x="1501378" y="1963348"/>
                      <a:pt x="1490246" y="1977593"/>
                      <a:pt x="1480589" y="1992797"/>
                    </a:cubicBezTo>
                    <a:cubicBezTo>
                      <a:pt x="1462592" y="2021208"/>
                      <a:pt x="1447748" y="2050936"/>
                      <a:pt x="1448346" y="2085852"/>
                    </a:cubicBezTo>
                    <a:cubicBezTo>
                      <a:pt x="1448426" y="2090401"/>
                      <a:pt x="1447947" y="2094511"/>
                      <a:pt x="1443718" y="2097504"/>
                    </a:cubicBezTo>
                    <a:cubicBezTo>
                      <a:pt x="1403854" y="2125836"/>
                      <a:pt x="1366224" y="2157519"/>
                      <a:pt x="1324485" y="2183018"/>
                    </a:cubicBezTo>
                    <a:cubicBezTo>
                      <a:pt x="1283105" y="2208277"/>
                      <a:pt x="1240408" y="2231620"/>
                      <a:pt x="1197072" y="2253368"/>
                    </a:cubicBezTo>
                    <a:cubicBezTo>
                      <a:pt x="1165987" y="2269010"/>
                      <a:pt x="1133346" y="2281820"/>
                      <a:pt x="1100665" y="2293910"/>
                    </a:cubicBezTo>
                    <a:cubicBezTo>
                      <a:pt x="1041448" y="2315817"/>
                      <a:pt x="981113" y="2334293"/>
                      <a:pt x="918863" y="2345825"/>
                    </a:cubicBezTo>
                    <a:cubicBezTo>
                      <a:pt x="898672" y="2349576"/>
                      <a:pt x="878720" y="2354644"/>
                      <a:pt x="858289" y="2357237"/>
                    </a:cubicBezTo>
                    <a:cubicBezTo>
                      <a:pt x="853820" y="2357796"/>
                      <a:pt x="847595" y="2362345"/>
                      <a:pt x="845241" y="2357437"/>
                    </a:cubicBezTo>
                    <a:cubicBezTo>
                      <a:pt x="842089" y="2350933"/>
                      <a:pt x="837779" y="2343511"/>
                      <a:pt x="841889" y="2335410"/>
                    </a:cubicBezTo>
                    <a:cubicBezTo>
                      <a:pt x="842886" y="2333455"/>
                      <a:pt x="843565" y="2331260"/>
                      <a:pt x="844802" y="2329464"/>
                    </a:cubicBezTo>
                    <a:cubicBezTo>
                      <a:pt x="855017" y="2314980"/>
                      <a:pt x="851985" y="2298659"/>
                      <a:pt x="851426" y="2282657"/>
                    </a:cubicBezTo>
                    <a:cubicBezTo>
                      <a:pt x="851226" y="2276432"/>
                      <a:pt x="847356" y="2274956"/>
                      <a:pt x="842607" y="2275595"/>
                    </a:cubicBezTo>
                    <a:cubicBezTo>
                      <a:pt x="825329" y="2277989"/>
                      <a:pt x="814874" y="2268691"/>
                      <a:pt x="805217" y="2256042"/>
                    </a:cubicBezTo>
                    <a:cubicBezTo>
                      <a:pt x="784308" y="2228787"/>
                      <a:pt x="758649" y="2205962"/>
                      <a:pt x="733830" y="2182459"/>
                    </a:cubicBezTo>
                    <a:cubicBezTo>
                      <a:pt x="722616" y="2171845"/>
                      <a:pt x="707812" y="2166019"/>
                      <a:pt x="694843" y="2157639"/>
                    </a:cubicBezTo>
                    <a:cubicBezTo>
                      <a:pt x="690853" y="2155045"/>
                      <a:pt x="686823" y="2152292"/>
                      <a:pt x="682513" y="2150376"/>
                    </a:cubicBezTo>
                    <a:cubicBezTo>
                      <a:pt x="649752" y="2135932"/>
                      <a:pt x="643727" y="2108078"/>
                      <a:pt x="650031" y="2077752"/>
                    </a:cubicBezTo>
                    <a:cubicBezTo>
                      <a:pt x="653942" y="2058917"/>
                      <a:pt x="661763" y="2040242"/>
                      <a:pt x="685785" y="2033857"/>
                    </a:cubicBezTo>
                    <a:cubicBezTo>
                      <a:pt x="713199" y="2026555"/>
                      <a:pt x="720342" y="2013706"/>
                      <a:pt x="721339" y="1985294"/>
                    </a:cubicBezTo>
                    <a:cubicBezTo>
                      <a:pt x="721938" y="1968136"/>
                      <a:pt x="719464" y="1950618"/>
                      <a:pt x="725968" y="1934018"/>
                    </a:cubicBezTo>
                    <a:cubicBezTo>
                      <a:pt x="727724" y="1929549"/>
                      <a:pt x="725729" y="1927673"/>
                      <a:pt x="721618" y="1927514"/>
                    </a:cubicBezTo>
                    <a:cubicBezTo>
                      <a:pt x="705498" y="1926876"/>
                      <a:pt x="689337" y="1921409"/>
                      <a:pt x="673335" y="1925678"/>
                    </a:cubicBezTo>
                    <a:cubicBezTo>
                      <a:pt x="646161" y="1932901"/>
                      <a:pt x="623415" y="1919214"/>
                      <a:pt x="598914" y="1912351"/>
                    </a:cubicBezTo>
                    <a:cubicBezTo>
                      <a:pt x="573216" y="1905128"/>
                      <a:pt x="556577" y="1890683"/>
                      <a:pt x="548716" y="1864825"/>
                    </a:cubicBezTo>
                    <a:cubicBezTo>
                      <a:pt x="539299" y="1833820"/>
                      <a:pt x="513082" y="1817579"/>
                      <a:pt x="488501" y="1800341"/>
                    </a:cubicBezTo>
                    <a:cubicBezTo>
                      <a:pt x="455899" y="1777476"/>
                      <a:pt x="418230" y="1765584"/>
                      <a:pt x="381399" y="1752177"/>
                    </a:cubicBezTo>
                    <a:cubicBezTo>
                      <a:pt x="355901" y="1742879"/>
                      <a:pt x="329684" y="1735736"/>
                      <a:pt x="304665" y="1725042"/>
                    </a:cubicBezTo>
                    <a:cubicBezTo>
                      <a:pt x="299198" y="1722728"/>
                      <a:pt x="294249" y="1719814"/>
                      <a:pt x="289900" y="1715665"/>
                    </a:cubicBezTo>
                    <a:cubicBezTo>
                      <a:pt x="282159" y="1708322"/>
                      <a:pt x="273739" y="1701659"/>
                      <a:pt x="266277" y="1694077"/>
                    </a:cubicBezTo>
                    <a:cubicBezTo>
                      <a:pt x="245926" y="1673407"/>
                      <a:pt x="222463" y="1657685"/>
                      <a:pt x="196006" y="1645594"/>
                    </a:cubicBezTo>
                    <a:cubicBezTo>
                      <a:pt x="182918" y="1639608"/>
                      <a:pt x="177770" y="1624924"/>
                      <a:pt x="171585" y="1612833"/>
                    </a:cubicBezTo>
                    <a:cubicBezTo>
                      <a:pt x="169510" y="1608802"/>
                      <a:pt x="174538" y="1600862"/>
                      <a:pt x="176972" y="1594996"/>
                    </a:cubicBezTo>
                    <a:cubicBezTo>
                      <a:pt x="179127" y="1589768"/>
                      <a:pt x="178808" y="1584980"/>
                      <a:pt x="177731" y="1579513"/>
                    </a:cubicBezTo>
                    <a:cubicBezTo>
                      <a:pt x="172782" y="1553536"/>
                      <a:pt x="162128" y="1529873"/>
                      <a:pt x="149199" y="1507168"/>
                    </a:cubicBezTo>
                    <a:cubicBezTo>
                      <a:pt x="135193" y="1482587"/>
                      <a:pt x="127452" y="1455891"/>
                      <a:pt x="121586" y="1428517"/>
                    </a:cubicBezTo>
                    <a:cubicBezTo>
                      <a:pt x="118274" y="1413034"/>
                      <a:pt x="112967" y="1398150"/>
                      <a:pt x="108178" y="1383067"/>
                    </a:cubicBezTo>
                    <a:cubicBezTo>
                      <a:pt x="105505" y="1374687"/>
                      <a:pt x="99319" y="1377799"/>
                      <a:pt x="94571" y="1379076"/>
                    </a:cubicBezTo>
                    <a:cubicBezTo>
                      <a:pt x="89623" y="1380433"/>
                      <a:pt x="81602" y="1379954"/>
                      <a:pt x="83917" y="1389452"/>
                    </a:cubicBezTo>
                    <a:cubicBezTo>
                      <a:pt x="92257" y="1423609"/>
                      <a:pt x="94890" y="1459203"/>
                      <a:pt x="108857" y="1492004"/>
                    </a:cubicBezTo>
                    <a:cubicBezTo>
                      <a:pt x="112448" y="1500424"/>
                      <a:pt x="120987" y="1505372"/>
                      <a:pt x="125337" y="1515188"/>
                    </a:cubicBezTo>
                    <a:cubicBezTo>
                      <a:pt x="118074" y="1513791"/>
                      <a:pt x="113964" y="1510121"/>
                      <a:pt x="109375" y="1506489"/>
                    </a:cubicBezTo>
                    <a:cubicBezTo>
                      <a:pt x="88665" y="1490089"/>
                      <a:pt x="80086" y="1466825"/>
                      <a:pt x="72265" y="1442963"/>
                    </a:cubicBezTo>
                    <a:cubicBezTo>
                      <a:pt x="54069" y="1387456"/>
                      <a:pt x="39185" y="1330992"/>
                      <a:pt x="22146" y="1275167"/>
                    </a:cubicBezTo>
                    <a:cubicBezTo>
                      <a:pt x="19472" y="1266468"/>
                      <a:pt x="21587" y="1257530"/>
                      <a:pt x="22465" y="1248831"/>
                    </a:cubicBezTo>
                    <a:cubicBezTo>
                      <a:pt x="26894" y="1205695"/>
                      <a:pt x="29528" y="1162399"/>
                      <a:pt x="37908" y="1119662"/>
                    </a:cubicBezTo>
                    <a:cubicBezTo>
                      <a:pt x="43255" y="1092487"/>
                      <a:pt x="56264" y="1068625"/>
                      <a:pt x="68195" y="1044404"/>
                    </a:cubicBezTo>
                    <a:cubicBezTo>
                      <a:pt x="79887" y="1020661"/>
                      <a:pt x="94771" y="998634"/>
                      <a:pt x="113166" y="979241"/>
                    </a:cubicBezTo>
                    <a:cubicBezTo>
                      <a:pt x="117037" y="975131"/>
                      <a:pt x="117755" y="971140"/>
                      <a:pt x="116438" y="965354"/>
                    </a:cubicBezTo>
                    <a:cubicBezTo>
                      <a:pt x="105305" y="915435"/>
                      <a:pt x="109495" y="866273"/>
                      <a:pt x="124938" y="817830"/>
                    </a:cubicBezTo>
                    <a:cubicBezTo>
                      <a:pt x="134834" y="786825"/>
                      <a:pt x="144132" y="755421"/>
                      <a:pt x="148561" y="723299"/>
                    </a:cubicBezTo>
                    <a:cubicBezTo>
                      <a:pt x="151993" y="698279"/>
                      <a:pt x="148401" y="672900"/>
                      <a:pt x="138106" y="648878"/>
                    </a:cubicBezTo>
                    <a:cubicBezTo>
                      <a:pt x="133836" y="638902"/>
                      <a:pt x="128290" y="632358"/>
                      <a:pt x="118833" y="626652"/>
                    </a:cubicBezTo>
                    <a:cubicBezTo>
                      <a:pt x="88985" y="608535"/>
                      <a:pt x="54667" y="601353"/>
                      <a:pt x="23582" y="586389"/>
                    </a:cubicBezTo>
                    <a:cubicBezTo>
                      <a:pt x="12888" y="581241"/>
                      <a:pt x="6184" y="575056"/>
                      <a:pt x="5107" y="563284"/>
                    </a:cubicBezTo>
                    <a:cubicBezTo>
                      <a:pt x="5586" y="562726"/>
                      <a:pt x="6065" y="562207"/>
                      <a:pt x="6504" y="561648"/>
                    </a:cubicBezTo>
                    <a:cubicBezTo>
                      <a:pt x="16719" y="571225"/>
                      <a:pt x="28530" y="576772"/>
                      <a:pt x="42696" y="577929"/>
                    </a:cubicBezTo>
                    <a:cubicBezTo>
                      <a:pt x="48642" y="578408"/>
                      <a:pt x="52034" y="578248"/>
                      <a:pt x="54069" y="571465"/>
                    </a:cubicBezTo>
                    <a:cubicBezTo>
                      <a:pt x="57580" y="559534"/>
                      <a:pt x="61171" y="547483"/>
                      <a:pt x="67077" y="536389"/>
                    </a:cubicBezTo>
                    <a:cubicBezTo>
                      <a:pt x="72504" y="526174"/>
                      <a:pt x="76535" y="515719"/>
                      <a:pt x="87189" y="508297"/>
                    </a:cubicBezTo>
                    <a:cubicBezTo>
                      <a:pt x="99280" y="499877"/>
                      <a:pt x="110333" y="499199"/>
                      <a:pt x="124100" y="501952"/>
                    </a:cubicBezTo>
                    <a:cubicBezTo>
                      <a:pt x="151673" y="507459"/>
                      <a:pt x="146646" y="512926"/>
                      <a:pt x="161051" y="482878"/>
                    </a:cubicBezTo>
                    <a:cubicBezTo>
                      <a:pt x="161210" y="482559"/>
                      <a:pt x="161410" y="482240"/>
                      <a:pt x="161530" y="481881"/>
                    </a:cubicBezTo>
                    <a:cubicBezTo>
                      <a:pt x="168513" y="464443"/>
                      <a:pt x="175695" y="460253"/>
                      <a:pt x="194730" y="464961"/>
                    </a:cubicBezTo>
                    <a:cubicBezTo>
                      <a:pt x="204985" y="467516"/>
                      <a:pt x="212966" y="465480"/>
                      <a:pt x="222702" y="461410"/>
                    </a:cubicBezTo>
                    <a:cubicBezTo>
                      <a:pt x="232479" y="457360"/>
                      <a:pt x="242484" y="455614"/>
                      <a:pt x="252470" y="456128"/>
                    </a:cubicBezTo>
                    <a:close/>
                    <a:moveTo>
                      <a:pt x="804500" y="439343"/>
                    </a:moveTo>
                    <a:cubicBezTo>
                      <a:pt x="804859" y="439263"/>
                      <a:pt x="805218" y="439383"/>
                      <a:pt x="805617" y="439343"/>
                    </a:cubicBezTo>
                    <a:cubicBezTo>
                      <a:pt x="836103" y="436190"/>
                      <a:pt x="863637" y="442615"/>
                      <a:pt x="887420" y="463045"/>
                    </a:cubicBezTo>
                    <a:cubicBezTo>
                      <a:pt x="896198" y="470587"/>
                      <a:pt x="907371" y="474498"/>
                      <a:pt x="918505" y="476493"/>
                    </a:cubicBezTo>
                    <a:cubicBezTo>
                      <a:pt x="953461" y="482758"/>
                      <a:pt x="979398" y="504466"/>
                      <a:pt x="1005575" y="525814"/>
                    </a:cubicBezTo>
                    <a:cubicBezTo>
                      <a:pt x="1012957" y="531839"/>
                      <a:pt x="1018583" y="540139"/>
                      <a:pt x="1026285" y="545606"/>
                    </a:cubicBezTo>
                    <a:cubicBezTo>
                      <a:pt x="1043842" y="558016"/>
                      <a:pt x="1049070" y="574457"/>
                      <a:pt x="1046755" y="595087"/>
                    </a:cubicBezTo>
                    <a:cubicBezTo>
                      <a:pt x="1045957" y="602070"/>
                      <a:pt x="1045279" y="607936"/>
                      <a:pt x="1039293" y="612166"/>
                    </a:cubicBezTo>
                    <a:cubicBezTo>
                      <a:pt x="1023093" y="623538"/>
                      <a:pt x="1016868" y="638343"/>
                      <a:pt x="1016868" y="658773"/>
                    </a:cubicBezTo>
                    <a:cubicBezTo>
                      <a:pt x="1016868" y="688821"/>
                      <a:pt x="1015710" y="719068"/>
                      <a:pt x="1011161" y="748995"/>
                    </a:cubicBezTo>
                    <a:cubicBezTo>
                      <a:pt x="1009884" y="757495"/>
                      <a:pt x="1024848" y="780639"/>
                      <a:pt x="1033826" y="784270"/>
                    </a:cubicBezTo>
                    <a:cubicBezTo>
                      <a:pt x="1045359" y="788939"/>
                      <a:pt x="1057090" y="793129"/>
                      <a:pt x="1071177" y="798436"/>
                    </a:cubicBezTo>
                    <a:cubicBezTo>
                      <a:pt x="1056093" y="803703"/>
                      <a:pt x="1043084" y="808372"/>
                      <a:pt x="1029956" y="812761"/>
                    </a:cubicBezTo>
                    <a:cubicBezTo>
                      <a:pt x="1021257" y="815675"/>
                      <a:pt x="1011800" y="817031"/>
                      <a:pt x="1003779" y="821181"/>
                    </a:cubicBezTo>
                    <a:cubicBezTo>
                      <a:pt x="989493" y="828563"/>
                      <a:pt x="977922" y="823855"/>
                      <a:pt x="966270" y="815874"/>
                    </a:cubicBezTo>
                    <a:cubicBezTo>
                      <a:pt x="959286" y="811126"/>
                      <a:pt x="952383" y="806097"/>
                      <a:pt x="944881" y="802267"/>
                    </a:cubicBezTo>
                    <a:cubicBezTo>
                      <a:pt x="932271" y="795882"/>
                      <a:pt x="923852" y="787104"/>
                      <a:pt x="922695" y="772259"/>
                    </a:cubicBezTo>
                    <a:cubicBezTo>
                      <a:pt x="921936" y="762523"/>
                      <a:pt x="912559" y="760967"/>
                      <a:pt x="906015" y="758293"/>
                    </a:cubicBezTo>
                    <a:cubicBezTo>
                      <a:pt x="895560" y="754023"/>
                      <a:pt x="892088" y="746960"/>
                      <a:pt x="891171" y="736426"/>
                    </a:cubicBezTo>
                    <a:cubicBezTo>
                      <a:pt x="889694" y="719986"/>
                      <a:pt x="886821" y="703665"/>
                      <a:pt x="884786" y="687225"/>
                    </a:cubicBezTo>
                    <a:cubicBezTo>
                      <a:pt x="884187" y="682436"/>
                      <a:pt x="881474" y="679324"/>
                      <a:pt x="878241" y="676171"/>
                    </a:cubicBezTo>
                    <a:cubicBezTo>
                      <a:pt x="853581" y="651790"/>
                      <a:pt x="826607" y="630202"/>
                      <a:pt x="798833" y="609612"/>
                    </a:cubicBezTo>
                    <a:cubicBezTo>
                      <a:pt x="795920" y="607417"/>
                      <a:pt x="792768" y="605063"/>
                      <a:pt x="789336" y="604105"/>
                    </a:cubicBezTo>
                    <a:cubicBezTo>
                      <a:pt x="766192" y="597561"/>
                      <a:pt x="751108" y="580163"/>
                      <a:pt x="735147" y="564042"/>
                    </a:cubicBezTo>
                    <a:cubicBezTo>
                      <a:pt x="726926" y="555702"/>
                      <a:pt x="728123" y="543611"/>
                      <a:pt x="723694" y="533715"/>
                    </a:cubicBezTo>
                    <a:cubicBezTo>
                      <a:pt x="722497" y="531081"/>
                      <a:pt x="722058" y="528089"/>
                      <a:pt x="721300" y="525255"/>
                    </a:cubicBezTo>
                    <a:cubicBezTo>
                      <a:pt x="720103" y="520786"/>
                      <a:pt x="717389" y="519549"/>
                      <a:pt x="714357" y="523220"/>
                    </a:cubicBezTo>
                    <a:cubicBezTo>
                      <a:pt x="707413" y="531600"/>
                      <a:pt x="698515" y="538583"/>
                      <a:pt x="695363" y="549836"/>
                    </a:cubicBezTo>
                    <a:cubicBezTo>
                      <a:pt x="690933" y="565239"/>
                      <a:pt x="686105" y="580602"/>
                      <a:pt x="681316" y="596603"/>
                    </a:cubicBezTo>
                    <a:cubicBezTo>
                      <a:pt x="662522" y="586268"/>
                      <a:pt x="644166" y="576572"/>
                      <a:pt x="633552" y="556859"/>
                    </a:cubicBezTo>
                    <a:cubicBezTo>
                      <a:pt x="630599" y="551392"/>
                      <a:pt x="629402" y="547322"/>
                      <a:pt x="632474" y="541776"/>
                    </a:cubicBezTo>
                    <a:cubicBezTo>
                      <a:pt x="634949" y="537306"/>
                      <a:pt x="636305" y="532239"/>
                      <a:pt x="638420" y="527570"/>
                    </a:cubicBezTo>
                    <a:cubicBezTo>
                      <a:pt x="644206" y="514841"/>
                      <a:pt x="650710" y="502391"/>
                      <a:pt x="642490" y="488065"/>
                    </a:cubicBezTo>
                    <a:cubicBezTo>
                      <a:pt x="640854" y="485232"/>
                      <a:pt x="640016" y="480843"/>
                      <a:pt x="645084" y="478887"/>
                    </a:cubicBezTo>
                    <a:cubicBezTo>
                      <a:pt x="662322" y="472183"/>
                      <a:pt x="678204" y="461569"/>
                      <a:pt x="698315" y="463804"/>
                    </a:cubicBezTo>
                    <a:cubicBezTo>
                      <a:pt x="705737" y="464642"/>
                      <a:pt x="709369" y="466158"/>
                      <a:pt x="708850" y="473740"/>
                    </a:cubicBezTo>
                    <a:cubicBezTo>
                      <a:pt x="708331" y="481282"/>
                      <a:pt x="711962" y="482558"/>
                      <a:pt x="718946" y="482439"/>
                    </a:cubicBezTo>
                    <a:cubicBezTo>
                      <a:pt x="730877" y="482239"/>
                      <a:pt x="740254" y="478927"/>
                      <a:pt x="746719" y="468273"/>
                    </a:cubicBezTo>
                    <a:cubicBezTo>
                      <a:pt x="759847" y="446645"/>
                      <a:pt x="783151" y="444889"/>
                      <a:pt x="804500" y="439343"/>
                    </a:cubicBezTo>
                    <a:close/>
                    <a:moveTo>
                      <a:pt x="691048" y="24"/>
                    </a:moveTo>
                    <a:cubicBezTo>
                      <a:pt x="733839" y="313"/>
                      <a:pt x="776566" y="3176"/>
                      <a:pt x="819144" y="8264"/>
                    </a:cubicBezTo>
                    <a:cubicBezTo>
                      <a:pt x="896677" y="17522"/>
                      <a:pt x="973252" y="32725"/>
                      <a:pt x="1048231" y="56667"/>
                    </a:cubicBezTo>
                    <a:cubicBezTo>
                      <a:pt x="1100944" y="73506"/>
                      <a:pt x="1152340" y="92979"/>
                      <a:pt x="1201861" y="116682"/>
                    </a:cubicBezTo>
                    <a:cubicBezTo>
                      <a:pt x="1255492" y="142380"/>
                      <a:pt x="1307327" y="171710"/>
                      <a:pt x="1357126" y="204750"/>
                    </a:cubicBezTo>
                    <a:cubicBezTo>
                      <a:pt x="1436415" y="257423"/>
                      <a:pt x="1507564" y="319114"/>
                      <a:pt x="1571769" y="389065"/>
                    </a:cubicBezTo>
                    <a:cubicBezTo>
                      <a:pt x="1578712" y="396607"/>
                      <a:pt x="1577994" y="406703"/>
                      <a:pt x="1582542" y="415082"/>
                    </a:cubicBezTo>
                    <a:cubicBezTo>
                      <a:pt x="1593117" y="434516"/>
                      <a:pt x="1594714" y="455465"/>
                      <a:pt x="1593955" y="477731"/>
                    </a:cubicBezTo>
                    <a:cubicBezTo>
                      <a:pt x="1593197" y="499798"/>
                      <a:pt x="1599342" y="521067"/>
                      <a:pt x="1623683" y="531442"/>
                    </a:cubicBezTo>
                    <a:cubicBezTo>
                      <a:pt x="1634298" y="535951"/>
                      <a:pt x="1637809" y="548481"/>
                      <a:pt x="1633939" y="558696"/>
                    </a:cubicBezTo>
                    <a:cubicBezTo>
                      <a:pt x="1633061" y="561090"/>
                      <a:pt x="1631265" y="562207"/>
                      <a:pt x="1629151" y="562806"/>
                    </a:cubicBezTo>
                    <a:cubicBezTo>
                      <a:pt x="1617938" y="565879"/>
                      <a:pt x="1607483" y="571465"/>
                      <a:pt x="1594953" y="569270"/>
                    </a:cubicBezTo>
                    <a:cubicBezTo>
                      <a:pt x="1583221" y="567195"/>
                      <a:pt x="1573963" y="575256"/>
                      <a:pt x="1564706" y="580643"/>
                    </a:cubicBezTo>
                    <a:cubicBezTo>
                      <a:pt x="1558840" y="584075"/>
                      <a:pt x="1565344" y="586469"/>
                      <a:pt x="1568098" y="587706"/>
                    </a:cubicBezTo>
                    <a:cubicBezTo>
                      <a:pt x="1580109" y="593173"/>
                      <a:pt x="1592399" y="598121"/>
                      <a:pt x="1604370" y="603707"/>
                    </a:cubicBezTo>
                    <a:cubicBezTo>
                      <a:pt x="1607722" y="605264"/>
                      <a:pt x="1614146" y="605543"/>
                      <a:pt x="1610954" y="612486"/>
                    </a:cubicBezTo>
                    <a:cubicBezTo>
                      <a:pt x="1608560" y="617674"/>
                      <a:pt x="1609597" y="625255"/>
                      <a:pt x="1600021" y="624816"/>
                    </a:cubicBezTo>
                    <a:cubicBezTo>
                      <a:pt x="1589007" y="624298"/>
                      <a:pt x="1577954" y="625096"/>
                      <a:pt x="1566900" y="625176"/>
                    </a:cubicBezTo>
                    <a:cubicBezTo>
                      <a:pt x="1561314" y="625215"/>
                      <a:pt x="1559039" y="626532"/>
                      <a:pt x="1560675" y="633037"/>
                    </a:cubicBezTo>
                    <a:cubicBezTo>
                      <a:pt x="1563549" y="644728"/>
                      <a:pt x="1564746" y="656779"/>
                      <a:pt x="1569574" y="668112"/>
                    </a:cubicBezTo>
                    <a:cubicBezTo>
                      <a:pt x="1573564" y="677449"/>
                      <a:pt x="1578353" y="686907"/>
                      <a:pt x="1576836" y="697721"/>
                    </a:cubicBezTo>
                    <a:cubicBezTo>
                      <a:pt x="1574163" y="717074"/>
                      <a:pt x="1581066" y="733434"/>
                      <a:pt x="1592000" y="748917"/>
                    </a:cubicBezTo>
                    <a:cubicBezTo>
                      <a:pt x="1597706" y="756977"/>
                      <a:pt x="1602814" y="765676"/>
                      <a:pt x="1606725" y="774735"/>
                    </a:cubicBezTo>
                    <a:cubicBezTo>
                      <a:pt x="1612271" y="787544"/>
                      <a:pt x="1619573" y="798637"/>
                      <a:pt x="1631185" y="806498"/>
                    </a:cubicBezTo>
                    <a:cubicBezTo>
                      <a:pt x="1637490" y="810768"/>
                      <a:pt x="1639166" y="816633"/>
                      <a:pt x="1635056" y="822579"/>
                    </a:cubicBezTo>
                    <a:cubicBezTo>
                      <a:pt x="1626118" y="835508"/>
                      <a:pt x="1623365" y="850711"/>
                      <a:pt x="1621369" y="865236"/>
                    </a:cubicBezTo>
                    <a:cubicBezTo>
                      <a:pt x="1618855" y="883552"/>
                      <a:pt x="1605168" y="890335"/>
                      <a:pt x="1593477" y="899872"/>
                    </a:cubicBezTo>
                    <a:cubicBezTo>
                      <a:pt x="1590763" y="902067"/>
                      <a:pt x="1588568" y="900312"/>
                      <a:pt x="1586493" y="899035"/>
                    </a:cubicBezTo>
                    <a:cubicBezTo>
                      <a:pt x="1575520" y="892331"/>
                      <a:pt x="1564626" y="885427"/>
                      <a:pt x="1553652" y="878724"/>
                    </a:cubicBezTo>
                    <a:cubicBezTo>
                      <a:pt x="1550221" y="876648"/>
                      <a:pt x="1547707" y="873895"/>
                      <a:pt x="1548226" y="869865"/>
                    </a:cubicBezTo>
                    <a:cubicBezTo>
                      <a:pt x="1550500" y="853105"/>
                      <a:pt x="1540205" y="843688"/>
                      <a:pt x="1528713" y="834391"/>
                    </a:cubicBezTo>
                    <a:cubicBezTo>
                      <a:pt x="1517300" y="825212"/>
                      <a:pt x="1515465" y="798677"/>
                      <a:pt x="1527037" y="789778"/>
                    </a:cubicBezTo>
                    <a:cubicBezTo>
                      <a:pt x="1544914" y="776051"/>
                      <a:pt x="1542439" y="758454"/>
                      <a:pt x="1540604" y="740138"/>
                    </a:cubicBezTo>
                    <a:cubicBezTo>
                      <a:pt x="1540085" y="735190"/>
                      <a:pt x="1537292" y="732995"/>
                      <a:pt x="1532942" y="732277"/>
                    </a:cubicBezTo>
                    <a:cubicBezTo>
                      <a:pt x="1515624" y="729524"/>
                      <a:pt x="1499383" y="721344"/>
                      <a:pt x="1481187" y="722900"/>
                    </a:cubicBezTo>
                    <a:cubicBezTo>
                      <a:pt x="1474443" y="723498"/>
                      <a:pt x="1463709" y="708854"/>
                      <a:pt x="1463669" y="699317"/>
                    </a:cubicBezTo>
                    <a:cubicBezTo>
                      <a:pt x="1463589" y="689780"/>
                      <a:pt x="1463589" y="680083"/>
                      <a:pt x="1465066" y="670666"/>
                    </a:cubicBezTo>
                    <a:cubicBezTo>
                      <a:pt x="1467500" y="655103"/>
                      <a:pt x="1465665" y="640898"/>
                      <a:pt x="1456487" y="627689"/>
                    </a:cubicBezTo>
                    <a:cubicBezTo>
                      <a:pt x="1452297" y="621704"/>
                      <a:pt x="1448666" y="615120"/>
                      <a:pt x="1445912" y="608376"/>
                    </a:cubicBezTo>
                    <a:cubicBezTo>
                      <a:pt x="1439967" y="593811"/>
                      <a:pt x="1430470" y="582798"/>
                      <a:pt x="1416463" y="575655"/>
                    </a:cubicBezTo>
                    <a:cubicBezTo>
                      <a:pt x="1407844" y="571266"/>
                      <a:pt x="1403734" y="564562"/>
                      <a:pt x="1400901" y="554745"/>
                    </a:cubicBezTo>
                    <a:cubicBezTo>
                      <a:pt x="1394836" y="533756"/>
                      <a:pt x="1391763" y="512368"/>
                      <a:pt x="1389089" y="490899"/>
                    </a:cubicBezTo>
                    <a:cubicBezTo>
                      <a:pt x="1388172" y="483637"/>
                      <a:pt x="1385897" y="477532"/>
                      <a:pt x="1381827" y="471666"/>
                    </a:cubicBezTo>
                    <a:cubicBezTo>
                      <a:pt x="1372170" y="457779"/>
                      <a:pt x="1362952" y="443574"/>
                      <a:pt x="1353136" y="429807"/>
                    </a:cubicBezTo>
                    <a:cubicBezTo>
                      <a:pt x="1345235" y="418754"/>
                      <a:pt x="1345275" y="405466"/>
                      <a:pt x="1342282" y="393175"/>
                    </a:cubicBezTo>
                    <a:cubicBezTo>
                      <a:pt x="1340048" y="383997"/>
                      <a:pt x="1336416" y="378610"/>
                      <a:pt x="1326879" y="375897"/>
                    </a:cubicBezTo>
                    <a:cubicBezTo>
                      <a:pt x="1303296" y="369193"/>
                      <a:pt x="1282706" y="355945"/>
                      <a:pt x="1262315" y="342897"/>
                    </a:cubicBezTo>
                    <a:cubicBezTo>
                      <a:pt x="1251980" y="336273"/>
                      <a:pt x="1248947" y="343934"/>
                      <a:pt x="1243600" y="348922"/>
                    </a:cubicBezTo>
                    <a:cubicBezTo>
                      <a:pt x="1236537" y="355506"/>
                      <a:pt x="1243560" y="359178"/>
                      <a:pt x="1247032" y="362010"/>
                    </a:cubicBezTo>
                    <a:cubicBezTo>
                      <a:pt x="1256210" y="369512"/>
                      <a:pt x="1254135" y="374859"/>
                      <a:pt x="1245196" y="380007"/>
                    </a:cubicBezTo>
                    <a:cubicBezTo>
                      <a:pt x="1244877" y="380207"/>
                      <a:pt x="1244598" y="380446"/>
                      <a:pt x="1244359" y="380725"/>
                    </a:cubicBezTo>
                    <a:cubicBezTo>
                      <a:pt x="1239729" y="385274"/>
                      <a:pt x="1229554" y="387948"/>
                      <a:pt x="1230672" y="393375"/>
                    </a:cubicBezTo>
                    <a:cubicBezTo>
                      <a:pt x="1231988" y="399680"/>
                      <a:pt x="1242244" y="399201"/>
                      <a:pt x="1248668" y="400917"/>
                    </a:cubicBezTo>
                    <a:cubicBezTo>
                      <a:pt x="1254215" y="402353"/>
                      <a:pt x="1258724" y="404867"/>
                      <a:pt x="1263433" y="407780"/>
                    </a:cubicBezTo>
                    <a:cubicBezTo>
                      <a:pt x="1293041" y="426216"/>
                      <a:pt x="1311716" y="458737"/>
                      <a:pt x="1347949" y="469990"/>
                    </a:cubicBezTo>
                    <a:cubicBezTo>
                      <a:pt x="1340806" y="476694"/>
                      <a:pt x="1333863" y="478569"/>
                      <a:pt x="1327598" y="480844"/>
                    </a:cubicBezTo>
                    <a:cubicBezTo>
                      <a:pt x="1318101" y="484236"/>
                      <a:pt x="1311716" y="489982"/>
                      <a:pt x="1309003" y="499439"/>
                    </a:cubicBezTo>
                    <a:cubicBezTo>
                      <a:pt x="1306529" y="508058"/>
                      <a:pt x="1301660" y="508736"/>
                      <a:pt x="1293400" y="507739"/>
                    </a:cubicBezTo>
                    <a:cubicBezTo>
                      <a:pt x="1272531" y="505305"/>
                      <a:pt x="1255651" y="494012"/>
                      <a:pt x="1237654" y="485113"/>
                    </a:cubicBezTo>
                    <a:cubicBezTo>
                      <a:pt x="1234143" y="483358"/>
                      <a:pt x="1232068" y="480245"/>
                      <a:pt x="1230392" y="477013"/>
                    </a:cubicBezTo>
                    <a:cubicBezTo>
                      <a:pt x="1197152" y="413686"/>
                      <a:pt x="1184463" y="418155"/>
                      <a:pt x="1131670" y="389864"/>
                    </a:cubicBezTo>
                    <a:cubicBezTo>
                      <a:pt x="1118063" y="382561"/>
                      <a:pt x="1104017" y="376136"/>
                      <a:pt x="1090410" y="368874"/>
                    </a:cubicBezTo>
                    <a:cubicBezTo>
                      <a:pt x="1078757" y="362649"/>
                      <a:pt x="1075207" y="349281"/>
                      <a:pt x="1066547" y="340462"/>
                    </a:cubicBezTo>
                    <a:cubicBezTo>
                      <a:pt x="1058048" y="331843"/>
                      <a:pt x="1061440" y="328252"/>
                      <a:pt x="1070019" y="322147"/>
                    </a:cubicBezTo>
                    <a:cubicBezTo>
                      <a:pt x="1089173" y="308460"/>
                      <a:pt x="1111878" y="309537"/>
                      <a:pt x="1132907" y="303911"/>
                    </a:cubicBezTo>
                    <a:cubicBezTo>
                      <a:pt x="1138015" y="302554"/>
                      <a:pt x="1146914" y="306185"/>
                      <a:pt x="1147512" y="296528"/>
                    </a:cubicBezTo>
                    <a:cubicBezTo>
                      <a:pt x="1148190" y="285675"/>
                      <a:pt x="1140449" y="271589"/>
                      <a:pt x="1133506" y="269394"/>
                    </a:cubicBezTo>
                    <a:cubicBezTo>
                      <a:pt x="1129316" y="268037"/>
                      <a:pt x="1125046" y="266880"/>
                      <a:pt x="1120936" y="265284"/>
                    </a:cubicBezTo>
                    <a:cubicBezTo>
                      <a:pt x="1116307" y="263528"/>
                      <a:pt x="1112556" y="264446"/>
                      <a:pt x="1111160" y="269155"/>
                    </a:cubicBezTo>
                    <a:cubicBezTo>
                      <a:pt x="1108765" y="277295"/>
                      <a:pt x="1103019" y="278612"/>
                      <a:pt x="1095837" y="277973"/>
                    </a:cubicBezTo>
                    <a:cubicBezTo>
                      <a:pt x="1094759" y="277893"/>
                      <a:pt x="1093642" y="278013"/>
                      <a:pt x="1092525" y="278013"/>
                    </a:cubicBezTo>
                    <a:cubicBezTo>
                      <a:pt x="1086300" y="277973"/>
                      <a:pt x="1078039" y="280367"/>
                      <a:pt x="1074368" y="277295"/>
                    </a:cubicBezTo>
                    <a:cubicBezTo>
                      <a:pt x="1069500" y="273225"/>
                      <a:pt x="1075645" y="266122"/>
                      <a:pt x="1076883" y="260296"/>
                    </a:cubicBezTo>
                    <a:cubicBezTo>
                      <a:pt x="1077880" y="255388"/>
                      <a:pt x="1076324" y="252355"/>
                      <a:pt x="1071615" y="251118"/>
                    </a:cubicBezTo>
                    <a:cubicBezTo>
                      <a:pt x="1056132" y="247088"/>
                      <a:pt x="1045358" y="237431"/>
                      <a:pt x="1037657" y="223664"/>
                    </a:cubicBezTo>
                    <a:cubicBezTo>
                      <a:pt x="1033866" y="216881"/>
                      <a:pt x="1026564" y="214087"/>
                      <a:pt x="1020418" y="210257"/>
                    </a:cubicBezTo>
                    <a:cubicBezTo>
                      <a:pt x="988456" y="190544"/>
                      <a:pt x="957650" y="169156"/>
                      <a:pt x="926685" y="147967"/>
                    </a:cubicBezTo>
                    <a:cubicBezTo>
                      <a:pt x="913596" y="138988"/>
                      <a:pt x="905935" y="140146"/>
                      <a:pt x="895280" y="152596"/>
                    </a:cubicBezTo>
                    <a:cubicBezTo>
                      <a:pt x="890372" y="158342"/>
                      <a:pt x="886382" y="164287"/>
                      <a:pt x="878202" y="167280"/>
                    </a:cubicBezTo>
                    <a:cubicBezTo>
                      <a:pt x="864914" y="172188"/>
                      <a:pt x="853820" y="172947"/>
                      <a:pt x="839734" y="167121"/>
                    </a:cubicBezTo>
                    <a:cubicBezTo>
                      <a:pt x="824970" y="161055"/>
                      <a:pt x="808091" y="157663"/>
                      <a:pt x="791251" y="159419"/>
                    </a:cubicBezTo>
                    <a:cubicBezTo>
                      <a:pt x="782472" y="160337"/>
                      <a:pt x="773654" y="161095"/>
                      <a:pt x="764835" y="161454"/>
                    </a:cubicBezTo>
                    <a:cubicBezTo>
                      <a:pt x="758370" y="161734"/>
                      <a:pt x="752505" y="163130"/>
                      <a:pt x="747237" y="166921"/>
                    </a:cubicBezTo>
                    <a:cubicBezTo>
                      <a:pt x="727046" y="181486"/>
                      <a:pt x="703263" y="183082"/>
                      <a:pt x="679960" y="183242"/>
                    </a:cubicBezTo>
                    <a:cubicBezTo>
                      <a:pt x="660646" y="183361"/>
                      <a:pt x="641452" y="179092"/>
                      <a:pt x="622817" y="172508"/>
                    </a:cubicBezTo>
                    <a:cubicBezTo>
                      <a:pt x="613200" y="169116"/>
                      <a:pt x="607414" y="164567"/>
                      <a:pt x="607295" y="154630"/>
                    </a:cubicBezTo>
                    <a:cubicBezTo>
                      <a:pt x="607175" y="145094"/>
                      <a:pt x="601987" y="142979"/>
                      <a:pt x="593807" y="143218"/>
                    </a:cubicBezTo>
                    <a:cubicBezTo>
                      <a:pt x="588300" y="143378"/>
                      <a:pt x="582754" y="142939"/>
                      <a:pt x="577287" y="142181"/>
                    </a:cubicBezTo>
                    <a:cubicBezTo>
                      <a:pt x="563001" y="140146"/>
                      <a:pt x="550312" y="142181"/>
                      <a:pt x="541174" y="154750"/>
                    </a:cubicBezTo>
                    <a:cubicBezTo>
                      <a:pt x="538540" y="158382"/>
                      <a:pt x="534670" y="158821"/>
                      <a:pt x="530440" y="159140"/>
                    </a:cubicBezTo>
                    <a:cubicBezTo>
                      <a:pt x="503665" y="161015"/>
                      <a:pt x="476929" y="163170"/>
                      <a:pt x="450912" y="170512"/>
                    </a:cubicBezTo>
                    <a:cubicBezTo>
                      <a:pt x="444367" y="172348"/>
                      <a:pt x="441015" y="174184"/>
                      <a:pt x="441175" y="181925"/>
                    </a:cubicBezTo>
                    <a:cubicBezTo>
                      <a:pt x="441574" y="201318"/>
                      <a:pt x="432596" y="210775"/>
                      <a:pt x="412524" y="213409"/>
                    </a:cubicBezTo>
                    <a:cubicBezTo>
                      <a:pt x="401232" y="214885"/>
                      <a:pt x="389899" y="216122"/>
                      <a:pt x="378527" y="217240"/>
                    </a:cubicBezTo>
                    <a:cubicBezTo>
                      <a:pt x="374017" y="217679"/>
                      <a:pt x="370027" y="219035"/>
                      <a:pt x="366316" y="221709"/>
                    </a:cubicBezTo>
                    <a:cubicBezTo>
                      <a:pt x="350993" y="232643"/>
                      <a:pt x="350634" y="232682"/>
                      <a:pt x="355422" y="250719"/>
                    </a:cubicBezTo>
                    <a:cubicBezTo>
                      <a:pt x="356859" y="256066"/>
                      <a:pt x="355502" y="258181"/>
                      <a:pt x="351432" y="261293"/>
                    </a:cubicBezTo>
                    <a:cubicBezTo>
                      <a:pt x="340778" y="269354"/>
                      <a:pt x="328287" y="269873"/>
                      <a:pt x="315997" y="271509"/>
                    </a:cubicBezTo>
                    <a:cubicBezTo>
                      <a:pt x="310531" y="272227"/>
                      <a:pt x="305063" y="272866"/>
                      <a:pt x="299637" y="273743"/>
                    </a:cubicBezTo>
                    <a:cubicBezTo>
                      <a:pt x="276772" y="277454"/>
                      <a:pt x="275654" y="277415"/>
                      <a:pt x="274378" y="300678"/>
                    </a:cubicBezTo>
                    <a:cubicBezTo>
                      <a:pt x="273500" y="316760"/>
                      <a:pt x="269190" y="327613"/>
                      <a:pt x="254705" y="337270"/>
                    </a:cubicBezTo>
                    <a:cubicBezTo>
                      <a:pt x="240020" y="347047"/>
                      <a:pt x="228927" y="362290"/>
                      <a:pt x="216517" y="375338"/>
                    </a:cubicBezTo>
                    <a:cubicBezTo>
                      <a:pt x="207379" y="384955"/>
                      <a:pt x="197364" y="393574"/>
                      <a:pt x="187786" y="402752"/>
                    </a:cubicBezTo>
                    <a:cubicBezTo>
                      <a:pt x="174578" y="415402"/>
                      <a:pt x="159335" y="421467"/>
                      <a:pt x="140101" y="421667"/>
                    </a:cubicBezTo>
                    <a:cubicBezTo>
                      <a:pt x="146725" y="411331"/>
                      <a:pt x="152551" y="401236"/>
                      <a:pt x="159375" y="391898"/>
                    </a:cubicBezTo>
                    <a:cubicBezTo>
                      <a:pt x="165360" y="383678"/>
                      <a:pt x="161211" y="376376"/>
                      <a:pt x="158537" y="369073"/>
                    </a:cubicBezTo>
                    <a:cubicBezTo>
                      <a:pt x="156063" y="362290"/>
                      <a:pt x="149439" y="364844"/>
                      <a:pt x="145010" y="365522"/>
                    </a:cubicBezTo>
                    <a:cubicBezTo>
                      <a:pt x="131283" y="367677"/>
                      <a:pt x="121426" y="363607"/>
                      <a:pt x="115880" y="350518"/>
                    </a:cubicBezTo>
                    <a:cubicBezTo>
                      <a:pt x="115601" y="349840"/>
                      <a:pt x="115042" y="349321"/>
                      <a:pt x="114643" y="348683"/>
                    </a:cubicBezTo>
                    <a:cubicBezTo>
                      <a:pt x="95728" y="321428"/>
                      <a:pt x="95409" y="321109"/>
                      <a:pt x="119232" y="298125"/>
                    </a:cubicBezTo>
                    <a:cubicBezTo>
                      <a:pt x="130963" y="286832"/>
                      <a:pt x="142615" y="274342"/>
                      <a:pt x="161091" y="274462"/>
                    </a:cubicBezTo>
                    <a:cubicBezTo>
                      <a:pt x="162448" y="274462"/>
                      <a:pt x="164603" y="273903"/>
                      <a:pt x="165042" y="272986"/>
                    </a:cubicBezTo>
                    <a:cubicBezTo>
                      <a:pt x="172504" y="256864"/>
                      <a:pt x="188305" y="244135"/>
                      <a:pt x="183876" y="223185"/>
                    </a:cubicBezTo>
                    <a:cubicBezTo>
                      <a:pt x="178648" y="198605"/>
                      <a:pt x="179128" y="198645"/>
                      <a:pt x="201833" y="188190"/>
                    </a:cubicBezTo>
                    <a:cubicBezTo>
                      <a:pt x="214522" y="182364"/>
                      <a:pt x="226932" y="175939"/>
                      <a:pt x="239542" y="170034"/>
                    </a:cubicBezTo>
                    <a:cubicBezTo>
                      <a:pt x="245088" y="167440"/>
                      <a:pt x="248201" y="163888"/>
                      <a:pt x="247881" y="157304"/>
                    </a:cubicBezTo>
                    <a:cubicBezTo>
                      <a:pt x="247602" y="151798"/>
                      <a:pt x="248719" y="146251"/>
                      <a:pt x="248400" y="140784"/>
                    </a:cubicBezTo>
                    <a:cubicBezTo>
                      <a:pt x="247842" y="130808"/>
                      <a:pt x="253667" y="119515"/>
                      <a:pt x="241656" y="111734"/>
                    </a:cubicBezTo>
                    <a:cubicBezTo>
                      <a:pt x="232878" y="106108"/>
                      <a:pt x="227331" y="95613"/>
                      <a:pt x="215081" y="93379"/>
                    </a:cubicBezTo>
                    <a:cubicBezTo>
                      <a:pt x="227531" y="88869"/>
                      <a:pt x="240061" y="84480"/>
                      <a:pt x="252470" y="79771"/>
                    </a:cubicBezTo>
                    <a:cubicBezTo>
                      <a:pt x="305702" y="59460"/>
                      <a:pt x="360251" y="43379"/>
                      <a:pt x="415717" y="30450"/>
                    </a:cubicBezTo>
                    <a:cubicBezTo>
                      <a:pt x="464080" y="19158"/>
                      <a:pt x="513321" y="13212"/>
                      <a:pt x="562563" y="7226"/>
                    </a:cubicBezTo>
                    <a:cubicBezTo>
                      <a:pt x="605399" y="2019"/>
                      <a:pt x="648256" y="-266"/>
                      <a:pt x="691048" y="2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grpSp>
      </p:grpSp>
      <p:sp>
        <p:nvSpPr>
          <p:cNvPr id="512" name="Google Shape;512;p55"/>
          <p:cNvSpPr/>
          <p:nvPr/>
        </p:nvSpPr>
        <p:spPr>
          <a:xfrm>
            <a:off x="5680270" y="3609377"/>
            <a:ext cx="847023" cy="494042"/>
          </a:xfrm>
          <a:prstGeom prst="rect">
            <a:avLst/>
          </a:prstGeom>
          <a:solidFill>
            <a:schemeClr val="accent1"/>
          </a:solidFill>
          <a:ln w="25400" cap="flat" cmpd="sng">
            <a:solidFill>
              <a:srgbClr val="809C4E"/>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chemeClr val="dk1"/>
                </a:solidFill>
                <a:latin typeface="Arial"/>
                <a:ea typeface="Arial"/>
                <a:cs typeface="Arial"/>
                <a:sym typeface="Arial"/>
              </a:rPr>
              <a:t>Voluntary business approach </a:t>
            </a:r>
            <a:endParaRPr sz="1100" b="0" i="0" u="none" strike="noStrike" cap="none">
              <a:solidFill>
                <a:schemeClr val="dk1"/>
              </a:solidFill>
              <a:latin typeface="Arial"/>
              <a:ea typeface="Arial"/>
              <a:cs typeface="Arial"/>
              <a:sym typeface="Arial"/>
            </a:endParaRPr>
          </a:p>
        </p:txBody>
      </p:sp>
      <p:pic>
        <p:nvPicPr>
          <p:cNvPr id="513" name="Google Shape;513;p55"/>
          <p:cNvPicPr preferRelativeResize="0"/>
          <p:nvPr/>
        </p:nvPicPr>
        <p:blipFill rotWithShape="1">
          <a:blip r:embed="rId3">
            <a:alphaModFix/>
          </a:blip>
          <a:srcRect/>
          <a:stretch/>
        </p:blipFill>
        <p:spPr>
          <a:xfrm>
            <a:off x="5938838" y="3270250"/>
            <a:ext cx="317500" cy="669925"/>
          </a:xfrm>
          <a:prstGeom prst="rect">
            <a:avLst/>
          </a:prstGeom>
          <a:noFill/>
          <a:ln>
            <a:noFill/>
          </a:ln>
        </p:spPr>
      </p:pic>
      <p:sp>
        <p:nvSpPr>
          <p:cNvPr id="514" name="Google Shape;514;p55"/>
          <p:cNvSpPr/>
          <p:nvPr/>
        </p:nvSpPr>
        <p:spPr>
          <a:xfrm rot="10800000">
            <a:off x="3966568" y="1883696"/>
            <a:ext cx="313136" cy="667981"/>
          </a:xfrm>
          <a:custGeom>
            <a:avLst/>
            <a:gdLst/>
            <a:ahLst/>
            <a:cxnLst/>
            <a:rect l="l" t="t" r="r" b="b"/>
            <a:pathLst>
              <a:path w="1856332" h="3959924" extrusionOk="0">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Arial"/>
              <a:buNone/>
            </a:pPr>
            <a:endParaRPr sz="2700" b="0" i="0" u="none" strike="noStrike" cap="none">
              <a:solidFill>
                <a:schemeClr val="lt1"/>
              </a:solidFill>
              <a:latin typeface="Arial"/>
              <a:ea typeface="Arial"/>
              <a:cs typeface="Arial"/>
              <a:sym typeface="Arial"/>
            </a:endParaRPr>
          </a:p>
        </p:txBody>
      </p:sp>
      <p:sp>
        <p:nvSpPr>
          <p:cNvPr id="515" name="Google Shape;515;p55"/>
          <p:cNvSpPr/>
          <p:nvPr/>
        </p:nvSpPr>
        <p:spPr>
          <a:xfrm>
            <a:off x="431293" y="5395544"/>
            <a:ext cx="3048000"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An organization should respect, consider and respond to the interests of its stakeholders.</a:t>
            </a:r>
            <a:endParaRPr sz="1400" b="0" i="0" u="none" strike="noStrike" cap="none">
              <a:solidFill>
                <a:srgbClr val="000000"/>
              </a:solidFill>
              <a:latin typeface="Arial"/>
              <a:ea typeface="Arial"/>
              <a:cs typeface="Arial"/>
              <a:sym typeface="Arial"/>
            </a:endParaRPr>
          </a:p>
        </p:txBody>
      </p:sp>
      <p:sp>
        <p:nvSpPr>
          <p:cNvPr id="516" name="Google Shape;516;p55"/>
          <p:cNvSpPr/>
          <p:nvPr/>
        </p:nvSpPr>
        <p:spPr>
          <a:xfrm>
            <a:off x="8637334" y="2112322"/>
            <a:ext cx="3048000"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System by which an organization makes and implements decisions in pursuit of its objectives </a:t>
            </a:r>
            <a:endParaRPr sz="1400" b="0" i="0" u="none" strike="noStrike" cap="none">
              <a:solidFill>
                <a:srgbClr val="000000"/>
              </a:solidFill>
              <a:latin typeface="Arial"/>
              <a:ea typeface="Arial"/>
              <a:cs typeface="Arial"/>
              <a:sym typeface="Arial"/>
            </a:endParaRPr>
          </a:p>
        </p:txBody>
      </p:sp>
      <p:sp>
        <p:nvSpPr>
          <p:cNvPr id="517" name="Google Shape;517;p55"/>
          <p:cNvSpPr/>
          <p:nvPr/>
        </p:nvSpPr>
        <p:spPr>
          <a:xfrm>
            <a:off x="8648011" y="3789302"/>
            <a:ext cx="3239189" cy="95410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all policies and practices relating to work performed within, by or on behalf of the organization, including subcontracted work. </a:t>
            </a:r>
            <a:endParaRPr sz="1400" b="0" i="0" u="none" strike="noStrike" cap="none">
              <a:solidFill>
                <a:srgbClr val="000000"/>
              </a:solidFill>
              <a:latin typeface="Arial"/>
              <a:ea typeface="Arial"/>
              <a:cs typeface="Arial"/>
              <a:sym typeface="Arial"/>
            </a:endParaRPr>
          </a:p>
        </p:txBody>
      </p:sp>
      <p:sp>
        <p:nvSpPr>
          <p:cNvPr id="518" name="Google Shape;518;p55"/>
          <p:cNvSpPr/>
          <p:nvPr/>
        </p:nvSpPr>
        <p:spPr>
          <a:xfrm>
            <a:off x="1452678" y="2148625"/>
            <a:ext cx="239200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Fundamental rights at  work</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9533920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4" name="Google Shape;524;p56"/>
          <p:cNvSpPr txBox="1">
            <a:spLocks noGrp="1"/>
          </p:cNvSpPr>
          <p:nvPr>
            <p:ph type="body" idx="1"/>
          </p:nvPr>
        </p:nvSpPr>
        <p:spPr>
          <a:xfrm>
            <a:off x="123880" y="98008"/>
            <a:ext cx="11573197" cy="724247"/>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5400"/>
              <a:buNone/>
            </a:pPr>
            <a:r>
              <a:rPr lang="en-US" sz="4400" dirty="0">
                <a:latin typeface="+mj-lt"/>
              </a:rPr>
              <a:t>CSR steps for a </a:t>
            </a:r>
            <a:r>
              <a:rPr lang="en-US" sz="4400" dirty="0" err="1">
                <a:latin typeface="+mj-lt"/>
              </a:rPr>
              <a:t>HaFS</a:t>
            </a:r>
            <a:endParaRPr sz="4400" dirty="0">
              <a:latin typeface="+mj-lt"/>
            </a:endParaRPr>
          </a:p>
        </p:txBody>
      </p:sp>
      <p:grpSp>
        <p:nvGrpSpPr>
          <p:cNvPr id="525" name="Google Shape;525;p56"/>
          <p:cNvGrpSpPr/>
          <p:nvPr/>
        </p:nvGrpSpPr>
        <p:grpSpPr>
          <a:xfrm>
            <a:off x="592078" y="633851"/>
            <a:ext cx="3354813" cy="5149606"/>
            <a:chOff x="867651" y="1252482"/>
            <a:chExt cx="3354813" cy="5149606"/>
          </a:xfrm>
        </p:grpSpPr>
        <p:grpSp>
          <p:nvGrpSpPr>
            <p:cNvPr id="526" name="Google Shape;526;p56"/>
            <p:cNvGrpSpPr/>
            <p:nvPr/>
          </p:nvGrpSpPr>
          <p:grpSpPr>
            <a:xfrm>
              <a:off x="1473874" y="3286057"/>
              <a:ext cx="2509284" cy="2508016"/>
              <a:chOff x="2120176" y="3985924"/>
              <a:chExt cx="1660513" cy="1659674"/>
            </a:xfrm>
          </p:grpSpPr>
          <p:sp>
            <p:nvSpPr>
              <p:cNvPr id="527" name="Google Shape;527;p56"/>
              <p:cNvSpPr/>
              <p:nvPr/>
            </p:nvSpPr>
            <p:spPr>
              <a:xfrm>
                <a:off x="2120176" y="3985924"/>
                <a:ext cx="1659675" cy="1659674"/>
              </a:xfrm>
              <a:custGeom>
                <a:avLst/>
                <a:gdLst/>
                <a:ahLst/>
                <a:cxnLst/>
                <a:rect l="l" t="t" r="r" b="b"/>
                <a:pathLst>
                  <a:path w="5063163" h="5063163" extrusionOk="0">
                    <a:moveTo>
                      <a:pt x="5063164" y="2531582"/>
                    </a:moveTo>
                    <a:cubicBezTo>
                      <a:pt x="5063164" y="3929736"/>
                      <a:pt x="3929736" y="5063164"/>
                      <a:pt x="2531582" y="5063164"/>
                    </a:cubicBezTo>
                    <a:cubicBezTo>
                      <a:pt x="1133428" y="5063164"/>
                      <a:pt x="0" y="3929736"/>
                      <a:pt x="0" y="2531582"/>
                    </a:cubicBezTo>
                    <a:cubicBezTo>
                      <a:pt x="0" y="1133428"/>
                      <a:pt x="1133428" y="0"/>
                      <a:pt x="2531582" y="0"/>
                    </a:cubicBezTo>
                    <a:cubicBezTo>
                      <a:pt x="3929736" y="0"/>
                      <a:pt x="5063164" y="1133428"/>
                      <a:pt x="5063164" y="2531582"/>
                    </a:cubicBezTo>
                    <a:close/>
                  </a:path>
                </a:pathLst>
              </a:custGeom>
              <a:solidFill>
                <a:srgbClr val="D3E8F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chemeClr val="dk1"/>
                  </a:solidFill>
                  <a:latin typeface="Arial"/>
                  <a:ea typeface="Arial"/>
                  <a:cs typeface="Arial"/>
                  <a:sym typeface="Arial"/>
                </a:endParaRPr>
              </a:p>
            </p:txBody>
          </p:sp>
          <p:sp>
            <p:nvSpPr>
              <p:cNvPr id="528" name="Google Shape;528;p56"/>
              <p:cNvSpPr/>
              <p:nvPr/>
            </p:nvSpPr>
            <p:spPr>
              <a:xfrm>
                <a:off x="2465811" y="3987317"/>
                <a:ext cx="1314878" cy="1651368"/>
              </a:xfrm>
              <a:custGeom>
                <a:avLst/>
                <a:gdLst/>
                <a:ahLst/>
                <a:cxnLst/>
                <a:rect l="l" t="t" r="r" b="b"/>
                <a:pathLst>
                  <a:path w="1878869" h="2359692" extrusionOk="0">
                    <a:moveTo>
                      <a:pt x="848114" y="1699384"/>
                    </a:moveTo>
                    <a:cubicBezTo>
                      <a:pt x="855656" y="1697589"/>
                      <a:pt x="861801" y="1700582"/>
                      <a:pt x="868186" y="1703335"/>
                    </a:cubicBezTo>
                    <a:cubicBezTo>
                      <a:pt x="869183" y="1703774"/>
                      <a:pt x="870859" y="1704692"/>
                      <a:pt x="870779" y="1705131"/>
                    </a:cubicBezTo>
                    <a:cubicBezTo>
                      <a:pt x="867946" y="1723287"/>
                      <a:pt x="886302" y="1721132"/>
                      <a:pt x="893804" y="1729272"/>
                    </a:cubicBezTo>
                    <a:cubicBezTo>
                      <a:pt x="894083" y="1729592"/>
                      <a:pt x="894123" y="1729951"/>
                      <a:pt x="894722" y="1731268"/>
                    </a:cubicBezTo>
                    <a:cubicBezTo>
                      <a:pt x="865033" y="1739129"/>
                      <a:pt x="836383" y="1739448"/>
                      <a:pt x="808170" y="1726639"/>
                    </a:cubicBezTo>
                    <a:cubicBezTo>
                      <a:pt x="802424" y="1724045"/>
                      <a:pt x="800828" y="1721132"/>
                      <a:pt x="800988" y="1715067"/>
                    </a:cubicBezTo>
                    <a:cubicBezTo>
                      <a:pt x="801227" y="1708123"/>
                      <a:pt x="805337" y="1707924"/>
                      <a:pt x="810286" y="1707046"/>
                    </a:cubicBezTo>
                    <a:cubicBezTo>
                      <a:pt x="822935" y="1704771"/>
                      <a:pt x="835584" y="1702337"/>
                      <a:pt x="848114" y="1699384"/>
                    </a:cubicBezTo>
                    <a:close/>
                    <a:moveTo>
                      <a:pt x="626249" y="1653335"/>
                    </a:moveTo>
                    <a:cubicBezTo>
                      <a:pt x="654102" y="1660039"/>
                      <a:pt x="681515" y="1668059"/>
                      <a:pt x="708890" y="1676319"/>
                    </a:cubicBezTo>
                    <a:cubicBezTo>
                      <a:pt x="717908" y="1679033"/>
                      <a:pt x="727764" y="1679951"/>
                      <a:pt x="737262" y="1679911"/>
                    </a:cubicBezTo>
                    <a:cubicBezTo>
                      <a:pt x="753183" y="1679831"/>
                      <a:pt x="765912" y="1688171"/>
                      <a:pt x="779679" y="1693838"/>
                    </a:cubicBezTo>
                    <a:cubicBezTo>
                      <a:pt x="782233" y="1694875"/>
                      <a:pt x="784787" y="1696790"/>
                      <a:pt x="782752" y="1699623"/>
                    </a:cubicBezTo>
                    <a:cubicBezTo>
                      <a:pt x="779719" y="1703853"/>
                      <a:pt x="779839" y="1710877"/>
                      <a:pt x="772935" y="1711874"/>
                    </a:cubicBezTo>
                    <a:cubicBezTo>
                      <a:pt x="762401" y="1713430"/>
                      <a:pt x="751826" y="1714707"/>
                      <a:pt x="741252" y="1716264"/>
                    </a:cubicBezTo>
                    <a:cubicBezTo>
                      <a:pt x="737062" y="1716862"/>
                      <a:pt x="734428" y="1714348"/>
                      <a:pt x="731356" y="1712393"/>
                    </a:cubicBezTo>
                    <a:cubicBezTo>
                      <a:pt x="716551" y="1702936"/>
                      <a:pt x="702625" y="1692401"/>
                      <a:pt x="687022" y="1683821"/>
                    </a:cubicBezTo>
                    <a:cubicBezTo>
                      <a:pt x="659728" y="1668818"/>
                      <a:pt x="630040" y="1665585"/>
                      <a:pt x="598077" y="1660318"/>
                    </a:cubicBezTo>
                    <a:cubicBezTo>
                      <a:pt x="608132" y="1654372"/>
                      <a:pt x="615555" y="1650781"/>
                      <a:pt x="626249" y="1653335"/>
                    </a:cubicBezTo>
                    <a:close/>
                    <a:moveTo>
                      <a:pt x="976644" y="1025170"/>
                    </a:moveTo>
                    <a:cubicBezTo>
                      <a:pt x="999469" y="1046718"/>
                      <a:pt x="1024568" y="1065273"/>
                      <a:pt x="1048151" y="1085664"/>
                    </a:cubicBezTo>
                    <a:cubicBezTo>
                      <a:pt x="1049269" y="1086622"/>
                      <a:pt x="1050705" y="1087420"/>
                      <a:pt x="1051384" y="1088657"/>
                    </a:cubicBezTo>
                    <a:cubicBezTo>
                      <a:pt x="1054257" y="1094004"/>
                      <a:pt x="1060202" y="1099591"/>
                      <a:pt x="1057848" y="1105177"/>
                    </a:cubicBezTo>
                    <a:cubicBezTo>
                      <a:pt x="1056053" y="1109447"/>
                      <a:pt x="1048471" y="1106095"/>
                      <a:pt x="1043562" y="1107013"/>
                    </a:cubicBezTo>
                    <a:cubicBezTo>
                      <a:pt x="1021336" y="1111163"/>
                      <a:pt x="1004856" y="1103501"/>
                      <a:pt x="992526" y="1084387"/>
                    </a:cubicBezTo>
                    <a:cubicBezTo>
                      <a:pt x="987218" y="1076207"/>
                      <a:pt x="979916" y="1069543"/>
                      <a:pt x="976085" y="1059966"/>
                    </a:cubicBezTo>
                    <a:cubicBezTo>
                      <a:pt x="970139" y="1045242"/>
                      <a:pt x="969581" y="1041052"/>
                      <a:pt x="976644" y="1025170"/>
                    </a:cubicBezTo>
                    <a:close/>
                    <a:moveTo>
                      <a:pt x="656018" y="705342"/>
                    </a:moveTo>
                    <a:cubicBezTo>
                      <a:pt x="657854" y="704185"/>
                      <a:pt x="659171" y="704903"/>
                      <a:pt x="660168" y="706579"/>
                    </a:cubicBezTo>
                    <a:cubicBezTo>
                      <a:pt x="659450" y="707218"/>
                      <a:pt x="658771" y="707816"/>
                      <a:pt x="658053" y="708455"/>
                    </a:cubicBezTo>
                    <a:cubicBezTo>
                      <a:pt x="657375" y="707417"/>
                      <a:pt x="656696" y="706380"/>
                      <a:pt x="656018" y="705342"/>
                    </a:cubicBezTo>
                    <a:close/>
                    <a:moveTo>
                      <a:pt x="637621" y="632677"/>
                    </a:moveTo>
                    <a:cubicBezTo>
                      <a:pt x="670861" y="638903"/>
                      <a:pt x="697717" y="659293"/>
                      <a:pt x="727724" y="672581"/>
                    </a:cubicBezTo>
                    <a:cubicBezTo>
                      <a:pt x="743207" y="679444"/>
                      <a:pt x="753422" y="689740"/>
                      <a:pt x="758091" y="705821"/>
                    </a:cubicBezTo>
                    <a:cubicBezTo>
                      <a:pt x="762680" y="721663"/>
                      <a:pt x="773933" y="731958"/>
                      <a:pt x="788897" y="736387"/>
                    </a:cubicBezTo>
                    <a:cubicBezTo>
                      <a:pt x="811682" y="743131"/>
                      <a:pt x="823015" y="760010"/>
                      <a:pt x="832711" y="779443"/>
                    </a:cubicBezTo>
                    <a:cubicBezTo>
                      <a:pt x="834667" y="783354"/>
                      <a:pt x="833909" y="785548"/>
                      <a:pt x="831155" y="787943"/>
                    </a:cubicBezTo>
                    <a:cubicBezTo>
                      <a:pt x="819503" y="798118"/>
                      <a:pt x="813957" y="811327"/>
                      <a:pt x="812440" y="826370"/>
                    </a:cubicBezTo>
                    <a:cubicBezTo>
                      <a:pt x="811922" y="831558"/>
                      <a:pt x="809248" y="834071"/>
                      <a:pt x="804260" y="835229"/>
                    </a:cubicBezTo>
                    <a:cubicBezTo>
                      <a:pt x="793366" y="837743"/>
                      <a:pt x="783430" y="838461"/>
                      <a:pt x="772297" y="833314"/>
                    </a:cubicBezTo>
                    <a:cubicBezTo>
                      <a:pt x="747676" y="821981"/>
                      <a:pt x="721539" y="814758"/>
                      <a:pt x="691492" y="811286"/>
                    </a:cubicBezTo>
                    <a:cubicBezTo>
                      <a:pt x="695322" y="808294"/>
                      <a:pt x="696559" y="806897"/>
                      <a:pt x="698116" y="806179"/>
                    </a:cubicBezTo>
                    <a:cubicBezTo>
                      <a:pt x="723295" y="794846"/>
                      <a:pt x="728881" y="773777"/>
                      <a:pt x="727565" y="748718"/>
                    </a:cubicBezTo>
                    <a:cubicBezTo>
                      <a:pt x="727046" y="738821"/>
                      <a:pt x="711124" y="716236"/>
                      <a:pt x="701388" y="713363"/>
                    </a:cubicBezTo>
                    <a:cubicBezTo>
                      <a:pt x="682074" y="707737"/>
                      <a:pt x="662641" y="702589"/>
                      <a:pt x="644285" y="693890"/>
                    </a:cubicBezTo>
                    <a:cubicBezTo>
                      <a:pt x="626409" y="685430"/>
                      <a:pt x="619585" y="667314"/>
                      <a:pt x="607175" y="654145"/>
                    </a:cubicBezTo>
                    <a:cubicBezTo>
                      <a:pt x="606576" y="653507"/>
                      <a:pt x="606616" y="651991"/>
                      <a:pt x="606855" y="650993"/>
                    </a:cubicBezTo>
                    <a:cubicBezTo>
                      <a:pt x="608771" y="643252"/>
                      <a:pt x="629601" y="631161"/>
                      <a:pt x="637621" y="632677"/>
                    </a:cubicBezTo>
                    <a:close/>
                    <a:moveTo>
                      <a:pt x="1144399" y="569070"/>
                    </a:moveTo>
                    <a:cubicBezTo>
                      <a:pt x="1154216" y="568073"/>
                      <a:pt x="1161998" y="578408"/>
                      <a:pt x="1169739" y="584792"/>
                    </a:cubicBezTo>
                    <a:cubicBezTo>
                      <a:pt x="1174966" y="589062"/>
                      <a:pt x="1169140" y="594808"/>
                      <a:pt x="1168422" y="599916"/>
                    </a:cubicBezTo>
                    <a:cubicBezTo>
                      <a:pt x="1164870" y="624616"/>
                      <a:pt x="1151463" y="643770"/>
                      <a:pt x="1134344" y="661008"/>
                    </a:cubicBezTo>
                    <a:cubicBezTo>
                      <a:pt x="1129955" y="665438"/>
                      <a:pt x="1127121" y="666435"/>
                      <a:pt x="1120537" y="664320"/>
                    </a:cubicBezTo>
                    <a:cubicBezTo>
                      <a:pt x="1091567" y="655103"/>
                      <a:pt x="1090490" y="630921"/>
                      <a:pt x="1087936" y="606660"/>
                    </a:cubicBezTo>
                    <a:cubicBezTo>
                      <a:pt x="1086460" y="601392"/>
                      <a:pt x="1089333" y="599158"/>
                      <a:pt x="1094600" y="598240"/>
                    </a:cubicBezTo>
                    <a:cubicBezTo>
                      <a:pt x="1101862" y="596963"/>
                      <a:pt x="1107249" y="592933"/>
                      <a:pt x="1110681" y="586309"/>
                    </a:cubicBezTo>
                    <a:cubicBezTo>
                      <a:pt x="1117784" y="572701"/>
                      <a:pt x="1131990" y="570307"/>
                      <a:pt x="1144399" y="569070"/>
                    </a:cubicBezTo>
                    <a:close/>
                    <a:moveTo>
                      <a:pt x="2514" y="557698"/>
                    </a:moveTo>
                    <a:cubicBezTo>
                      <a:pt x="2075" y="558217"/>
                      <a:pt x="1596" y="558736"/>
                      <a:pt x="1117" y="559295"/>
                    </a:cubicBezTo>
                    <a:cubicBezTo>
                      <a:pt x="758" y="558815"/>
                      <a:pt x="359" y="558337"/>
                      <a:pt x="0" y="557858"/>
                    </a:cubicBezTo>
                    <a:cubicBezTo>
                      <a:pt x="838" y="557818"/>
                      <a:pt x="1676" y="557778"/>
                      <a:pt x="2514" y="557698"/>
                    </a:cubicBezTo>
                    <a:close/>
                    <a:moveTo>
                      <a:pt x="1302583" y="552430"/>
                    </a:moveTo>
                    <a:cubicBezTo>
                      <a:pt x="1305531" y="551034"/>
                      <a:pt x="1308564" y="550854"/>
                      <a:pt x="1311637" y="554585"/>
                    </a:cubicBezTo>
                    <a:cubicBezTo>
                      <a:pt x="1333464" y="581081"/>
                      <a:pt x="1365826" y="588424"/>
                      <a:pt x="1394916" y="601791"/>
                    </a:cubicBezTo>
                    <a:cubicBezTo>
                      <a:pt x="1405570" y="606700"/>
                      <a:pt x="1416863" y="610131"/>
                      <a:pt x="1426799" y="616715"/>
                    </a:cubicBezTo>
                    <a:cubicBezTo>
                      <a:pt x="1437613" y="623898"/>
                      <a:pt x="1441443" y="632558"/>
                      <a:pt x="1438051" y="645526"/>
                    </a:cubicBezTo>
                    <a:cubicBezTo>
                      <a:pt x="1436735" y="650554"/>
                      <a:pt x="1435538" y="655542"/>
                      <a:pt x="1436136" y="660729"/>
                    </a:cubicBezTo>
                    <a:cubicBezTo>
                      <a:pt x="1437094" y="669309"/>
                      <a:pt x="1433901" y="670625"/>
                      <a:pt x="1425961" y="668231"/>
                    </a:cubicBezTo>
                    <a:cubicBezTo>
                      <a:pt x="1405011" y="661926"/>
                      <a:pt x="1387055" y="649197"/>
                      <a:pt x="1366663" y="641735"/>
                    </a:cubicBezTo>
                    <a:cubicBezTo>
                      <a:pt x="1365985" y="641496"/>
                      <a:pt x="1365347" y="640937"/>
                      <a:pt x="1364669" y="640817"/>
                    </a:cubicBezTo>
                    <a:cubicBezTo>
                      <a:pt x="1359641" y="640019"/>
                      <a:pt x="1353136" y="632956"/>
                      <a:pt x="1350263" y="638702"/>
                    </a:cubicBezTo>
                    <a:cubicBezTo>
                      <a:pt x="1347670" y="643930"/>
                      <a:pt x="1349385" y="652429"/>
                      <a:pt x="1355411" y="657657"/>
                    </a:cubicBezTo>
                    <a:cubicBezTo>
                      <a:pt x="1361795" y="663203"/>
                      <a:pt x="1367821" y="669189"/>
                      <a:pt x="1374525" y="674336"/>
                    </a:cubicBezTo>
                    <a:cubicBezTo>
                      <a:pt x="1381428" y="679684"/>
                      <a:pt x="1383942" y="687026"/>
                      <a:pt x="1386935" y="695326"/>
                    </a:cubicBezTo>
                    <a:cubicBezTo>
                      <a:pt x="1377038" y="695605"/>
                      <a:pt x="1369617" y="693490"/>
                      <a:pt x="1361636" y="688223"/>
                    </a:cubicBezTo>
                    <a:cubicBezTo>
                      <a:pt x="1342881" y="675813"/>
                      <a:pt x="1332746" y="658974"/>
                      <a:pt x="1328915" y="637346"/>
                    </a:cubicBezTo>
                    <a:cubicBezTo>
                      <a:pt x="1325683" y="618910"/>
                      <a:pt x="1317542" y="602590"/>
                      <a:pt x="1306130" y="587785"/>
                    </a:cubicBezTo>
                    <a:cubicBezTo>
                      <a:pt x="1301182" y="581361"/>
                      <a:pt x="1296832" y="574497"/>
                      <a:pt x="1294438" y="566676"/>
                    </a:cubicBezTo>
                    <a:cubicBezTo>
                      <a:pt x="1293520" y="563763"/>
                      <a:pt x="1288213" y="560012"/>
                      <a:pt x="1294039" y="557578"/>
                    </a:cubicBezTo>
                    <a:cubicBezTo>
                      <a:pt x="1296772" y="556441"/>
                      <a:pt x="1299635" y="553827"/>
                      <a:pt x="1302583" y="552430"/>
                    </a:cubicBezTo>
                    <a:close/>
                    <a:moveTo>
                      <a:pt x="1665263" y="505903"/>
                    </a:moveTo>
                    <a:cubicBezTo>
                      <a:pt x="1675319" y="520548"/>
                      <a:pt x="1684896" y="534195"/>
                      <a:pt x="1694114" y="548041"/>
                    </a:cubicBezTo>
                    <a:cubicBezTo>
                      <a:pt x="1736252" y="611289"/>
                      <a:pt x="1769492" y="679205"/>
                      <a:pt x="1797983" y="749396"/>
                    </a:cubicBezTo>
                    <a:cubicBezTo>
                      <a:pt x="1817017" y="796322"/>
                      <a:pt x="1831941" y="844726"/>
                      <a:pt x="1844112" y="893927"/>
                    </a:cubicBezTo>
                    <a:cubicBezTo>
                      <a:pt x="1872564" y="1008929"/>
                      <a:pt x="1883298" y="1125648"/>
                      <a:pt x="1877232" y="1243883"/>
                    </a:cubicBezTo>
                    <a:cubicBezTo>
                      <a:pt x="1876275" y="1262597"/>
                      <a:pt x="1873880" y="1281232"/>
                      <a:pt x="1872803" y="1299947"/>
                    </a:cubicBezTo>
                    <a:cubicBezTo>
                      <a:pt x="1872444" y="1306611"/>
                      <a:pt x="1869650" y="1310083"/>
                      <a:pt x="1863705" y="1311839"/>
                    </a:cubicBezTo>
                    <a:cubicBezTo>
                      <a:pt x="1851773" y="1315270"/>
                      <a:pt x="1843912" y="1322852"/>
                      <a:pt x="1837727" y="1333706"/>
                    </a:cubicBezTo>
                    <a:cubicBezTo>
                      <a:pt x="1828270" y="1350266"/>
                      <a:pt x="1817097" y="1365869"/>
                      <a:pt x="1807082" y="1382109"/>
                    </a:cubicBezTo>
                    <a:cubicBezTo>
                      <a:pt x="1803889" y="1387297"/>
                      <a:pt x="1800457" y="1389132"/>
                      <a:pt x="1794472" y="1387616"/>
                    </a:cubicBezTo>
                    <a:cubicBezTo>
                      <a:pt x="1783817" y="1384862"/>
                      <a:pt x="1773044" y="1382548"/>
                      <a:pt x="1762269" y="1380234"/>
                    </a:cubicBezTo>
                    <a:cubicBezTo>
                      <a:pt x="1759237" y="1379595"/>
                      <a:pt x="1756842" y="1378238"/>
                      <a:pt x="1754808" y="1375964"/>
                    </a:cubicBezTo>
                    <a:cubicBezTo>
                      <a:pt x="1736492" y="1355573"/>
                      <a:pt x="1716979" y="1336659"/>
                      <a:pt x="1705446" y="1310522"/>
                    </a:cubicBezTo>
                    <a:cubicBezTo>
                      <a:pt x="1691002" y="1277801"/>
                      <a:pt x="1677673" y="1244840"/>
                      <a:pt x="1668974" y="1210204"/>
                    </a:cubicBezTo>
                    <a:cubicBezTo>
                      <a:pt x="1663069" y="1186740"/>
                      <a:pt x="1659797" y="1162519"/>
                      <a:pt x="1658879" y="1138537"/>
                    </a:cubicBezTo>
                    <a:cubicBezTo>
                      <a:pt x="1657442" y="1099990"/>
                      <a:pt x="1656804" y="1061243"/>
                      <a:pt x="1660475" y="1022736"/>
                    </a:cubicBezTo>
                    <a:cubicBezTo>
                      <a:pt x="1661752" y="1009209"/>
                      <a:pt x="1655567" y="998355"/>
                      <a:pt x="1650459" y="987262"/>
                    </a:cubicBezTo>
                    <a:cubicBezTo>
                      <a:pt x="1640124" y="964876"/>
                      <a:pt x="1631066" y="941971"/>
                      <a:pt x="1624482" y="918348"/>
                    </a:cubicBezTo>
                    <a:cubicBezTo>
                      <a:pt x="1620931" y="905619"/>
                      <a:pt x="1626317" y="892011"/>
                      <a:pt x="1632981" y="881836"/>
                    </a:cubicBezTo>
                    <a:cubicBezTo>
                      <a:pt x="1643795" y="865196"/>
                      <a:pt x="1646588" y="848556"/>
                      <a:pt x="1643077" y="829721"/>
                    </a:cubicBezTo>
                    <a:cubicBezTo>
                      <a:pt x="1641680" y="822180"/>
                      <a:pt x="1642199" y="814359"/>
                      <a:pt x="1645272" y="806937"/>
                    </a:cubicBezTo>
                    <a:cubicBezTo>
                      <a:pt x="1650260" y="794846"/>
                      <a:pt x="1648305" y="782236"/>
                      <a:pt x="1647387" y="769906"/>
                    </a:cubicBezTo>
                    <a:cubicBezTo>
                      <a:pt x="1645551" y="745605"/>
                      <a:pt x="1647227" y="721463"/>
                      <a:pt x="1649222" y="697242"/>
                    </a:cubicBezTo>
                    <a:cubicBezTo>
                      <a:pt x="1649701" y="691416"/>
                      <a:pt x="1650858" y="689141"/>
                      <a:pt x="1657522" y="689062"/>
                    </a:cubicBezTo>
                    <a:cubicBezTo>
                      <a:pt x="1666820" y="688981"/>
                      <a:pt x="1675479" y="690937"/>
                      <a:pt x="1683819" y="694169"/>
                    </a:cubicBezTo>
                    <a:cubicBezTo>
                      <a:pt x="1689765" y="696484"/>
                      <a:pt x="1691640" y="693970"/>
                      <a:pt x="1691480" y="689261"/>
                    </a:cubicBezTo>
                    <a:cubicBezTo>
                      <a:pt x="1691002" y="673499"/>
                      <a:pt x="1692398" y="657138"/>
                      <a:pt x="1688368" y="642254"/>
                    </a:cubicBezTo>
                    <a:cubicBezTo>
                      <a:pt x="1685534" y="631800"/>
                      <a:pt x="1675240" y="623340"/>
                      <a:pt x="1668017" y="614162"/>
                    </a:cubicBezTo>
                    <a:cubicBezTo>
                      <a:pt x="1661073" y="605503"/>
                      <a:pt x="1655168" y="596325"/>
                      <a:pt x="1649821" y="586669"/>
                    </a:cubicBezTo>
                    <a:cubicBezTo>
                      <a:pt x="1664266" y="583237"/>
                      <a:pt x="1673484" y="567914"/>
                      <a:pt x="1669653" y="553708"/>
                    </a:cubicBezTo>
                    <a:cubicBezTo>
                      <a:pt x="1665583" y="538585"/>
                      <a:pt x="1659637" y="523740"/>
                      <a:pt x="1665263" y="505903"/>
                    </a:cubicBezTo>
                    <a:close/>
                    <a:moveTo>
                      <a:pt x="252470" y="456128"/>
                    </a:moveTo>
                    <a:cubicBezTo>
                      <a:pt x="262456" y="456642"/>
                      <a:pt x="272422" y="459415"/>
                      <a:pt x="282119" y="464403"/>
                    </a:cubicBezTo>
                    <a:cubicBezTo>
                      <a:pt x="285631" y="466198"/>
                      <a:pt x="285989" y="469351"/>
                      <a:pt x="286748" y="472583"/>
                    </a:cubicBezTo>
                    <a:cubicBezTo>
                      <a:pt x="291297" y="492256"/>
                      <a:pt x="297003" y="511769"/>
                      <a:pt x="295048" y="532359"/>
                    </a:cubicBezTo>
                    <a:cubicBezTo>
                      <a:pt x="294409" y="538943"/>
                      <a:pt x="295925" y="544649"/>
                      <a:pt x="300555" y="549558"/>
                    </a:cubicBezTo>
                    <a:cubicBezTo>
                      <a:pt x="310929" y="560651"/>
                      <a:pt x="316157" y="575296"/>
                      <a:pt x="327888" y="585989"/>
                    </a:cubicBezTo>
                    <a:cubicBezTo>
                      <a:pt x="343052" y="599836"/>
                      <a:pt x="358894" y="612885"/>
                      <a:pt x="374695" y="625854"/>
                    </a:cubicBezTo>
                    <a:cubicBezTo>
                      <a:pt x="402987" y="649117"/>
                      <a:pt x="432636" y="670745"/>
                      <a:pt x="461367" y="693530"/>
                    </a:cubicBezTo>
                    <a:cubicBezTo>
                      <a:pt x="468988" y="699556"/>
                      <a:pt x="470904" y="697401"/>
                      <a:pt x="471742" y="689101"/>
                    </a:cubicBezTo>
                    <a:cubicBezTo>
                      <a:pt x="472380" y="682557"/>
                      <a:pt x="473497" y="676013"/>
                      <a:pt x="474973" y="669628"/>
                    </a:cubicBezTo>
                    <a:cubicBezTo>
                      <a:pt x="475811" y="665996"/>
                      <a:pt x="474295" y="663962"/>
                      <a:pt x="471941" y="662086"/>
                    </a:cubicBezTo>
                    <a:cubicBezTo>
                      <a:pt x="467950" y="658814"/>
                      <a:pt x="464160" y="655143"/>
                      <a:pt x="459730" y="652669"/>
                    </a:cubicBezTo>
                    <a:cubicBezTo>
                      <a:pt x="446682" y="645327"/>
                      <a:pt x="440856" y="634154"/>
                      <a:pt x="440218" y="619509"/>
                    </a:cubicBezTo>
                    <a:cubicBezTo>
                      <a:pt x="439738" y="608655"/>
                      <a:pt x="430002" y="604505"/>
                      <a:pt x="423139" y="599158"/>
                    </a:cubicBezTo>
                    <a:cubicBezTo>
                      <a:pt x="414878" y="592694"/>
                      <a:pt x="416595" y="589781"/>
                      <a:pt x="422979" y="582718"/>
                    </a:cubicBezTo>
                    <a:cubicBezTo>
                      <a:pt x="434631" y="569829"/>
                      <a:pt x="449675" y="574857"/>
                      <a:pt x="463162" y="572223"/>
                    </a:cubicBezTo>
                    <a:cubicBezTo>
                      <a:pt x="466833" y="571505"/>
                      <a:pt x="468430" y="575695"/>
                      <a:pt x="470066" y="578527"/>
                    </a:cubicBezTo>
                    <a:cubicBezTo>
                      <a:pt x="479123" y="594369"/>
                      <a:pt x="489459" y="608815"/>
                      <a:pt x="507934" y="614880"/>
                    </a:cubicBezTo>
                    <a:cubicBezTo>
                      <a:pt x="511685" y="616117"/>
                      <a:pt x="512842" y="619509"/>
                      <a:pt x="514399" y="623060"/>
                    </a:cubicBezTo>
                    <a:cubicBezTo>
                      <a:pt x="522938" y="642573"/>
                      <a:pt x="526849" y="662884"/>
                      <a:pt x="524375" y="683914"/>
                    </a:cubicBezTo>
                    <a:cubicBezTo>
                      <a:pt x="522818" y="697082"/>
                      <a:pt x="529961" y="703307"/>
                      <a:pt x="539498" y="709053"/>
                    </a:cubicBezTo>
                    <a:cubicBezTo>
                      <a:pt x="542092" y="710609"/>
                      <a:pt x="544167" y="711128"/>
                      <a:pt x="546362" y="708973"/>
                    </a:cubicBezTo>
                    <a:cubicBezTo>
                      <a:pt x="554183" y="701192"/>
                      <a:pt x="565396" y="696164"/>
                      <a:pt x="565675" y="682517"/>
                    </a:cubicBezTo>
                    <a:cubicBezTo>
                      <a:pt x="565795" y="676013"/>
                      <a:pt x="568588" y="669548"/>
                      <a:pt x="569107" y="663004"/>
                    </a:cubicBezTo>
                    <a:cubicBezTo>
                      <a:pt x="569745" y="655183"/>
                      <a:pt x="573775" y="653906"/>
                      <a:pt x="580719" y="653786"/>
                    </a:cubicBezTo>
                    <a:cubicBezTo>
                      <a:pt x="589178" y="653627"/>
                      <a:pt x="588380" y="659652"/>
                      <a:pt x="588420" y="664201"/>
                    </a:cubicBezTo>
                    <a:cubicBezTo>
                      <a:pt x="588580" y="677928"/>
                      <a:pt x="591492" y="691216"/>
                      <a:pt x="593967" y="704584"/>
                    </a:cubicBezTo>
                    <a:cubicBezTo>
                      <a:pt x="594845" y="709292"/>
                      <a:pt x="596800" y="711766"/>
                      <a:pt x="601828" y="713602"/>
                    </a:cubicBezTo>
                    <a:cubicBezTo>
                      <a:pt x="617270" y="719308"/>
                      <a:pt x="632274" y="723737"/>
                      <a:pt x="647836" y="714200"/>
                    </a:cubicBezTo>
                    <a:cubicBezTo>
                      <a:pt x="654740" y="709971"/>
                      <a:pt x="658371" y="715078"/>
                      <a:pt x="662322" y="719548"/>
                    </a:cubicBezTo>
                    <a:cubicBezTo>
                      <a:pt x="673654" y="732317"/>
                      <a:pt x="673335" y="732037"/>
                      <a:pt x="663679" y="745644"/>
                    </a:cubicBezTo>
                    <a:cubicBezTo>
                      <a:pt x="653343" y="760249"/>
                      <a:pt x="637262" y="767671"/>
                      <a:pt x="624054" y="778645"/>
                    </a:cubicBezTo>
                    <a:cubicBezTo>
                      <a:pt x="593568" y="803983"/>
                      <a:pt x="566393" y="832036"/>
                      <a:pt x="546960" y="866952"/>
                    </a:cubicBezTo>
                    <a:cubicBezTo>
                      <a:pt x="545085" y="870344"/>
                      <a:pt x="544845" y="873895"/>
                      <a:pt x="544566" y="877566"/>
                    </a:cubicBezTo>
                    <a:cubicBezTo>
                      <a:pt x="543488" y="890774"/>
                      <a:pt x="542411" y="903982"/>
                      <a:pt x="541054" y="917150"/>
                    </a:cubicBezTo>
                    <a:cubicBezTo>
                      <a:pt x="539857" y="929002"/>
                      <a:pt x="556298" y="951189"/>
                      <a:pt x="567790" y="954341"/>
                    </a:cubicBezTo>
                    <a:cubicBezTo>
                      <a:pt x="586504" y="959449"/>
                      <a:pt x="605658" y="962561"/>
                      <a:pt x="623735" y="970701"/>
                    </a:cubicBezTo>
                    <a:cubicBezTo>
                      <a:pt x="633671" y="975170"/>
                      <a:pt x="637342" y="981156"/>
                      <a:pt x="637222" y="990414"/>
                    </a:cubicBezTo>
                    <a:cubicBezTo>
                      <a:pt x="636704" y="1024452"/>
                      <a:pt x="660127" y="1043526"/>
                      <a:pt x="682353" y="1063278"/>
                    </a:cubicBezTo>
                    <a:cubicBezTo>
                      <a:pt x="687621" y="1067947"/>
                      <a:pt x="687940" y="1063079"/>
                      <a:pt x="688578" y="1059168"/>
                    </a:cubicBezTo>
                    <a:cubicBezTo>
                      <a:pt x="692449" y="1035984"/>
                      <a:pt x="697197" y="1012879"/>
                      <a:pt x="700031" y="989536"/>
                    </a:cubicBezTo>
                    <a:cubicBezTo>
                      <a:pt x="701268" y="979361"/>
                      <a:pt x="705777" y="971459"/>
                      <a:pt x="711084" y="963678"/>
                    </a:cubicBezTo>
                    <a:cubicBezTo>
                      <a:pt x="714316" y="958890"/>
                      <a:pt x="715194" y="955339"/>
                      <a:pt x="710445" y="951428"/>
                    </a:cubicBezTo>
                    <a:cubicBezTo>
                      <a:pt x="699233" y="942210"/>
                      <a:pt x="696559" y="930040"/>
                      <a:pt x="696719" y="916033"/>
                    </a:cubicBezTo>
                    <a:cubicBezTo>
                      <a:pt x="696919" y="898037"/>
                      <a:pt x="695362" y="880000"/>
                      <a:pt x="694923" y="862003"/>
                    </a:cubicBezTo>
                    <a:cubicBezTo>
                      <a:pt x="694604" y="848835"/>
                      <a:pt x="708251" y="839139"/>
                      <a:pt x="720462" y="844087"/>
                    </a:cubicBezTo>
                    <a:cubicBezTo>
                      <a:pt x="738458" y="851429"/>
                      <a:pt x="756335" y="859090"/>
                      <a:pt x="774012" y="867191"/>
                    </a:cubicBezTo>
                    <a:cubicBezTo>
                      <a:pt x="783430" y="871501"/>
                      <a:pt x="787340" y="881476"/>
                      <a:pt x="793525" y="889019"/>
                    </a:cubicBezTo>
                    <a:cubicBezTo>
                      <a:pt x="797955" y="894406"/>
                      <a:pt x="802344" y="897917"/>
                      <a:pt x="809686" y="898835"/>
                    </a:cubicBezTo>
                    <a:cubicBezTo>
                      <a:pt x="820940" y="900231"/>
                      <a:pt x="831993" y="903064"/>
                      <a:pt x="843485" y="903264"/>
                    </a:cubicBezTo>
                    <a:cubicBezTo>
                      <a:pt x="853541" y="903463"/>
                      <a:pt x="862120" y="907015"/>
                      <a:pt x="870500" y="913480"/>
                    </a:cubicBezTo>
                    <a:cubicBezTo>
                      <a:pt x="899949" y="936105"/>
                      <a:pt x="930196" y="957533"/>
                      <a:pt x="952502" y="988179"/>
                    </a:cubicBezTo>
                    <a:cubicBezTo>
                      <a:pt x="960563" y="999273"/>
                      <a:pt x="962718" y="1012361"/>
                      <a:pt x="968025" y="1024292"/>
                    </a:cubicBezTo>
                    <a:cubicBezTo>
                      <a:pt x="970299" y="1029400"/>
                      <a:pt x="957490" y="1049910"/>
                      <a:pt x="951863" y="1052424"/>
                    </a:cubicBezTo>
                    <a:cubicBezTo>
                      <a:pt x="936780" y="1059168"/>
                      <a:pt x="921537" y="1064276"/>
                      <a:pt x="904817" y="1066670"/>
                    </a:cubicBezTo>
                    <a:cubicBezTo>
                      <a:pt x="885504" y="1069423"/>
                      <a:pt x="869023" y="1081075"/>
                      <a:pt x="853142" y="1092129"/>
                    </a:cubicBezTo>
                    <a:cubicBezTo>
                      <a:pt x="845720" y="1097276"/>
                      <a:pt x="840413" y="1105377"/>
                      <a:pt x="833709" y="1111641"/>
                    </a:cubicBezTo>
                    <a:cubicBezTo>
                      <a:pt x="828242" y="1116789"/>
                      <a:pt x="829040" y="1122495"/>
                      <a:pt x="832112" y="1127643"/>
                    </a:cubicBezTo>
                    <a:cubicBezTo>
                      <a:pt x="836063" y="1134187"/>
                      <a:pt x="840572" y="1128082"/>
                      <a:pt x="844323" y="1126605"/>
                    </a:cubicBezTo>
                    <a:cubicBezTo>
                      <a:pt x="854977" y="1122455"/>
                      <a:pt x="865592" y="1117388"/>
                      <a:pt x="873014" y="1108609"/>
                    </a:cubicBezTo>
                    <a:cubicBezTo>
                      <a:pt x="881393" y="1098792"/>
                      <a:pt x="890372" y="1102105"/>
                      <a:pt x="899909" y="1104698"/>
                    </a:cubicBezTo>
                    <a:cubicBezTo>
                      <a:pt x="907012" y="1106614"/>
                      <a:pt x="905176" y="1112719"/>
                      <a:pt x="905735" y="1117428"/>
                    </a:cubicBezTo>
                    <a:cubicBezTo>
                      <a:pt x="907531" y="1132352"/>
                      <a:pt x="914235" y="1137739"/>
                      <a:pt x="929438" y="1135903"/>
                    </a:cubicBezTo>
                    <a:cubicBezTo>
                      <a:pt x="934546" y="1135304"/>
                      <a:pt x="939693" y="1134905"/>
                      <a:pt x="944761" y="1134027"/>
                    </a:cubicBezTo>
                    <a:cubicBezTo>
                      <a:pt x="959445" y="1131434"/>
                      <a:pt x="962159" y="1133429"/>
                      <a:pt x="965910" y="1147914"/>
                    </a:cubicBezTo>
                    <a:cubicBezTo>
                      <a:pt x="967027" y="1152303"/>
                      <a:pt x="964513" y="1152982"/>
                      <a:pt x="962079" y="1154378"/>
                    </a:cubicBezTo>
                    <a:cubicBezTo>
                      <a:pt x="949948" y="1161322"/>
                      <a:pt x="937977" y="1168504"/>
                      <a:pt x="925607" y="1175009"/>
                    </a:cubicBezTo>
                    <a:cubicBezTo>
                      <a:pt x="915072" y="1180515"/>
                      <a:pt x="905016" y="1186421"/>
                      <a:pt x="898273" y="1196597"/>
                    </a:cubicBezTo>
                    <a:cubicBezTo>
                      <a:pt x="894562" y="1202223"/>
                      <a:pt x="890851" y="1201385"/>
                      <a:pt x="885424" y="1198472"/>
                    </a:cubicBezTo>
                    <a:cubicBezTo>
                      <a:pt x="870061" y="1190172"/>
                      <a:pt x="854419" y="1195120"/>
                      <a:pt x="844722" y="1210284"/>
                    </a:cubicBezTo>
                    <a:cubicBezTo>
                      <a:pt x="835425" y="1224809"/>
                      <a:pt x="825249" y="1238855"/>
                      <a:pt x="820022" y="1255574"/>
                    </a:cubicBezTo>
                    <a:cubicBezTo>
                      <a:pt x="818984" y="1258926"/>
                      <a:pt x="817188" y="1261600"/>
                      <a:pt x="813637" y="1262557"/>
                    </a:cubicBezTo>
                    <a:cubicBezTo>
                      <a:pt x="792408" y="1268304"/>
                      <a:pt x="786462" y="1288176"/>
                      <a:pt x="777324" y="1304097"/>
                    </a:cubicBezTo>
                    <a:cubicBezTo>
                      <a:pt x="769743" y="1317265"/>
                      <a:pt x="765672" y="1332589"/>
                      <a:pt x="760964" y="1347233"/>
                    </a:cubicBezTo>
                    <a:cubicBezTo>
                      <a:pt x="757013" y="1359563"/>
                      <a:pt x="758490" y="1372692"/>
                      <a:pt x="757692" y="1385461"/>
                    </a:cubicBezTo>
                    <a:cubicBezTo>
                      <a:pt x="757253" y="1392763"/>
                      <a:pt x="754739" y="1397552"/>
                      <a:pt x="749432" y="1402260"/>
                    </a:cubicBezTo>
                    <a:cubicBezTo>
                      <a:pt x="731236" y="1418461"/>
                      <a:pt x="710845" y="1431709"/>
                      <a:pt x="691731" y="1446633"/>
                    </a:cubicBezTo>
                    <a:cubicBezTo>
                      <a:pt x="677446" y="1457767"/>
                      <a:pt x="669704" y="1473568"/>
                      <a:pt x="664078" y="1490328"/>
                    </a:cubicBezTo>
                    <a:cubicBezTo>
                      <a:pt x="661883" y="1496872"/>
                      <a:pt x="661484" y="1504015"/>
                      <a:pt x="659848" y="1510759"/>
                    </a:cubicBezTo>
                    <a:cubicBezTo>
                      <a:pt x="657533" y="1520376"/>
                      <a:pt x="660207" y="1529114"/>
                      <a:pt x="665115" y="1536975"/>
                    </a:cubicBezTo>
                    <a:cubicBezTo>
                      <a:pt x="673534" y="1550503"/>
                      <a:pt x="676089" y="1565667"/>
                      <a:pt x="678882" y="1580830"/>
                    </a:cubicBezTo>
                    <a:cubicBezTo>
                      <a:pt x="679520" y="1584222"/>
                      <a:pt x="681954" y="1589808"/>
                      <a:pt x="675171" y="1590088"/>
                    </a:cubicBezTo>
                    <a:cubicBezTo>
                      <a:pt x="669185" y="1590287"/>
                      <a:pt x="663399" y="1599465"/>
                      <a:pt x="657054" y="1589928"/>
                    </a:cubicBezTo>
                    <a:cubicBezTo>
                      <a:pt x="645083" y="1571852"/>
                      <a:pt x="632314" y="1554334"/>
                      <a:pt x="620343" y="1536218"/>
                    </a:cubicBezTo>
                    <a:cubicBezTo>
                      <a:pt x="615275" y="1528556"/>
                      <a:pt x="608931" y="1523887"/>
                      <a:pt x="600391" y="1520176"/>
                    </a:cubicBezTo>
                    <a:cubicBezTo>
                      <a:pt x="583711" y="1512953"/>
                      <a:pt x="566912" y="1508006"/>
                      <a:pt x="548676" y="1506689"/>
                    </a:cubicBezTo>
                    <a:cubicBezTo>
                      <a:pt x="538740" y="1505971"/>
                      <a:pt x="529961" y="1506609"/>
                      <a:pt x="521421" y="1512036"/>
                    </a:cubicBezTo>
                    <a:cubicBezTo>
                      <a:pt x="506298" y="1521652"/>
                      <a:pt x="491573" y="1522850"/>
                      <a:pt x="475133" y="1512874"/>
                    </a:cubicBezTo>
                    <a:cubicBezTo>
                      <a:pt x="462883" y="1505452"/>
                      <a:pt x="447759" y="1504374"/>
                      <a:pt x="433513" y="1506130"/>
                    </a:cubicBezTo>
                    <a:cubicBezTo>
                      <a:pt x="419707" y="1507846"/>
                      <a:pt x="406219" y="1511956"/>
                      <a:pt x="392532" y="1514709"/>
                    </a:cubicBezTo>
                    <a:cubicBezTo>
                      <a:pt x="388542" y="1515508"/>
                      <a:pt x="385908" y="1517702"/>
                      <a:pt x="383674" y="1520735"/>
                    </a:cubicBezTo>
                    <a:cubicBezTo>
                      <a:pt x="373379" y="1534621"/>
                      <a:pt x="363363" y="1548707"/>
                      <a:pt x="352868" y="1562434"/>
                    </a:cubicBezTo>
                    <a:cubicBezTo>
                      <a:pt x="348718" y="1567861"/>
                      <a:pt x="348878" y="1574086"/>
                      <a:pt x="347481" y="1580112"/>
                    </a:cubicBezTo>
                    <a:cubicBezTo>
                      <a:pt x="341895" y="1603854"/>
                      <a:pt x="344449" y="1627557"/>
                      <a:pt x="347242" y="1651340"/>
                    </a:cubicBezTo>
                    <a:cubicBezTo>
                      <a:pt x="347920" y="1656966"/>
                      <a:pt x="350554" y="1660717"/>
                      <a:pt x="354903" y="1664029"/>
                    </a:cubicBezTo>
                    <a:cubicBezTo>
                      <a:pt x="363083" y="1670294"/>
                      <a:pt x="371583" y="1676279"/>
                      <a:pt x="378845" y="1683542"/>
                    </a:cubicBezTo>
                    <a:cubicBezTo>
                      <a:pt x="391974" y="1696710"/>
                      <a:pt x="409133" y="1701100"/>
                      <a:pt x="425772" y="1706686"/>
                    </a:cubicBezTo>
                    <a:cubicBezTo>
                      <a:pt x="433594" y="1709320"/>
                      <a:pt x="456737" y="1700581"/>
                      <a:pt x="459371" y="1693079"/>
                    </a:cubicBezTo>
                    <a:cubicBezTo>
                      <a:pt x="465875" y="1674364"/>
                      <a:pt x="482516" y="1671012"/>
                      <a:pt x="497878" y="1665625"/>
                    </a:cubicBezTo>
                    <a:cubicBezTo>
                      <a:pt x="506178" y="1662712"/>
                      <a:pt x="511206" y="1670334"/>
                      <a:pt x="517710" y="1673087"/>
                    </a:cubicBezTo>
                    <a:cubicBezTo>
                      <a:pt x="525452" y="1676360"/>
                      <a:pt x="526609" y="1681627"/>
                      <a:pt x="525292" y="1689727"/>
                    </a:cubicBezTo>
                    <a:cubicBezTo>
                      <a:pt x="522300" y="1708203"/>
                      <a:pt x="519346" y="1726399"/>
                      <a:pt x="509131" y="1742759"/>
                    </a:cubicBezTo>
                    <a:cubicBezTo>
                      <a:pt x="503784" y="1751299"/>
                      <a:pt x="508692" y="1760157"/>
                      <a:pt x="511725" y="1768099"/>
                    </a:cubicBezTo>
                    <a:cubicBezTo>
                      <a:pt x="514239" y="1774682"/>
                      <a:pt x="521661" y="1771849"/>
                      <a:pt x="526489" y="1771251"/>
                    </a:cubicBezTo>
                    <a:cubicBezTo>
                      <a:pt x="549913" y="1768218"/>
                      <a:pt x="571780" y="1774882"/>
                      <a:pt x="593288" y="1782065"/>
                    </a:cubicBezTo>
                    <a:cubicBezTo>
                      <a:pt x="602546" y="1785137"/>
                      <a:pt x="610447" y="1792360"/>
                      <a:pt x="618707" y="1798106"/>
                    </a:cubicBezTo>
                    <a:cubicBezTo>
                      <a:pt x="622298" y="1800620"/>
                      <a:pt x="620622" y="1805448"/>
                      <a:pt x="620063" y="1808322"/>
                    </a:cubicBezTo>
                    <a:cubicBezTo>
                      <a:pt x="617231" y="1822847"/>
                      <a:pt x="616751" y="1837810"/>
                      <a:pt x="611125" y="1851817"/>
                    </a:cubicBezTo>
                    <a:cubicBezTo>
                      <a:pt x="607135" y="1861713"/>
                      <a:pt x="612642" y="1877275"/>
                      <a:pt x="621420" y="1883699"/>
                    </a:cubicBezTo>
                    <a:cubicBezTo>
                      <a:pt x="621700" y="1883899"/>
                      <a:pt x="622099" y="1884019"/>
                      <a:pt x="622338" y="1884298"/>
                    </a:cubicBezTo>
                    <a:cubicBezTo>
                      <a:pt x="645762" y="1910276"/>
                      <a:pt x="678323" y="1909078"/>
                      <a:pt x="709049" y="1914784"/>
                    </a:cubicBezTo>
                    <a:cubicBezTo>
                      <a:pt x="725170" y="1917778"/>
                      <a:pt x="735226" y="1914505"/>
                      <a:pt x="745960" y="1902574"/>
                    </a:cubicBezTo>
                    <a:cubicBezTo>
                      <a:pt x="764236" y="1882303"/>
                      <a:pt x="787220" y="1868097"/>
                      <a:pt x="812919" y="1858400"/>
                    </a:cubicBezTo>
                    <a:cubicBezTo>
                      <a:pt x="818066" y="1856445"/>
                      <a:pt x="822177" y="1859238"/>
                      <a:pt x="826366" y="1860356"/>
                    </a:cubicBezTo>
                    <a:cubicBezTo>
                      <a:pt x="835664" y="1862830"/>
                      <a:pt x="844722" y="1866461"/>
                      <a:pt x="853581" y="1870292"/>
                    </a:cubicBezTo>
                    <a:cubicBezTo>
                      <a:pt x="866550" y="1875918"/>
                      <a:pt x="878880" y="1875439"/>
                      <a:pt x="890970" y="1868097"/>
                    </a:cubicBezTo>
                    <a:cubicBezTo>
                      <a:pt x="899749" y="1862790"/>
                      <a:pt x="909247" y="1861353"/>
                      <a:pt x="919462" y="1861353"/>
                    </a:cubicBezTo>
                    <a:cubicBezTo>
                      <a:pt x="957011" y="1861274"/>
                      <a:pt x="994561" y="1861114"/>
                      <a:pt x="1030753" y="1848864"/>
                    </a:cubicBezTo>
                    <a:cubicBezTo>
                      <a:pt x="1034704" y="1847547"/>
                      <a:pt x="1038495" y="1847946"/>
                      <a:pt x="1042485" y="1849701"/>
                    </a:cubicBezTo>
                    <a:cubicBezTo>
                      <a:pt x="1062357" y="1858321"/>
                      <a:pt x="1082149" y="1867219"/>
                      <a:pt x="1102381" y="1874921"/>
                    </a:cubicBezTo>
                    <a:cubicBezTo>
                      <a:pt x="1116467" y="1880308"/>
                      <a:pt x="1131870" y="1880786"/>
                      <a:pt x="1146554" y="1884019"/>
                    </a:cubicBezTo>
                    <a:cubicBezTo>
                      <a:pt x="1176881" y="1890643"/>
                      <a:pt x="1207447" y="1886493"/>
                      <a:pt x="1237894" y="1886214"/>
                    </a:cubicBezTo>
                    <a:cubicBezTo>
                      <a:pt x="1246912" y="1886134"/>
                      <a:pt x="1252937" y="1888608"/>
                      <a:pt x="1258484" y="1895710"/>
                    </a:cubicBezTo>
                    <a:cubicBezTo>
                      <a:pt x="1269737" y="1910196"/>
                      <a:pt x="1281908" y="1923963"/>
                      <a:pt x="1293559" y="1938128"/>
                    </a:cubicBezTo>
                    <a:cubicBezTo>
                      <a:pt x="1299306" y="1945112"/>
                      <a:pt x="1306009" y="1946428"/>
                      <a:pt x="1314948" y="1945351"/>
                    </a:cubicBezTo>
                    <a:cubicBezTo>
                      <a:pt x="1357326" y="1940203"/>
                      <a:pt x="1399105" y="1931903"/>
                      <a:pt x="1440366" y="1921129"/>
                    </a:cubicBezTo>
                    <a:cubicBezTo>
                      <a:pt x="1452337" y="1918017"/>
                      <a:pt x="1463869" y="1912590"/>
                      <a:pt x="1475002" y="1907083"/>
                    </a:cubicBezTo>
                    <a:cubicBezTo>
                      <a:pt x="1486055" y="1901616"/>
                      <a:pt x="1495473" y="1903532"/>
                      <a:pt x="1504850" y="1910235"/>
                    </a:cubicBezTo>
                    <a:cubicBezTo>
                      <a:pt x="1527116" y="1926197"/>
                      <a:pt x="1527196" y="1926237"/>
                      <a:pt x="1511674" y="1948543"/>
                    </a:cubicBezTo>
                    <a:cubicBezTo>
                      <a:pt x="1501378" y="1963348"/>
                      <a:pt x="1490246" y="1977593"/>
                      <a:pt x="1480589" y="1992797"/>
                    </a:cubicBezTo>
                    <a:cubicBezTo>
                      <a:pt x="1462592" y="2021208"/>
                      <a:pt x="1447748" y="2050936"/>
                      <a:pt x="1448346" y="2085852"/>
                    </a:cubicBezTo>
                    <a:cubicBezTo>
                      <a:pt x="1448426" y="2090401"/>
                      <a:pt x="1447947" y="2094511"/>
                      <a:pt x="1443718" y="2097504"/>
                    </a:cubicBezTo>
                    <a:cubicBezTo>
                      <a:pt x="1403854" y="2125836"/>
                      <a:pt x="1366224" y="2157519"/>
                      <a:pt x="1324485" y="2183018"/>
                    </a:cubicBezTo>
                    <a:cubicBezTo>
                      <a:pt x="1283105" y="2208277"/>
                      <a:pt x="1240408" y="2231620"/>
                      <a:pt x="1197072" y="2253368"/>
                    </a:cubicBezTo>
                    <a:cubicBezTo>
                      <a:pt x="1165987" y="2269010"/>
                      <a:pt x="1133346" y="2281820"/>
                      <a:pt x="1100665" y="2293910"/>
                    </a:cubicBezTo>
                    <a:cubicBezTo>
                      <a:pt x="1041448" y="2315817"/>
                      <a:pt x="981113" y="2334293"/>
                      <a:pt x="918863" y="2345825"/>
                    </a:cubicBezTo>
                    <a:cubicBezTo>
                      <a:pt x="898672" y="2349576"/>
                      <a:pt x="878720" y="2354644"/>
                      <a:pt x="858289" y="2357237"/>
                    </a:cubicBezTo>
                    <a:cubicBezTo>
                      <a:pt x="853820" y="2357796"/>
                      <a:pt x="847595" y="2362345"/>
                      <a:pt x="845241" y="2357437"/>
                    </a:cubicBezTo>
                    <a:cubicBezTo>
                      <a:pt x="842089" y="2350933"/>
                      <a:pt x="837779" y="2343511"/>
                      <a:pt x="841889" y="2335410"/>
                    </a:cubicBezTo>
                    <a:cubicBezTo>
                      <a:pt x="842886" y="2333455"/>
                      <a:pt x="843565" y="2331260"/>
                      <a:pt x="844802" y="2329464"/>
                    </a:cubicBezTo>
                    <a:cubicBezTo>
                      <a:pt x="855017" y="2314980"/>
                      <a:pt x="851985" y="2298659"/>
                      <a:pt x="851426" y="2282657"/>
                    </a:cubicBezTo>
                    <a:cubicBezTo>
                      <a:pt x="851226" y="2276432"/>
                      <a:pt x="847356" y="2274956"/>
                      <a:pt x="842607" y="2275595"/>
                    </a:cubicBezTo>
                    <a:cubicBezTo>
                      <a:pt x="825329" y="2277989"/>
                      <a:pt x="814874" y="2268691"/>
                      <a:pt x="805217" y="2256042"/>
                    </a:cubicBezTo>
                    <a:cubicBezTo>
                      <a:pt x="784308" y="2228787"/>
                      <a:pt x="758649" y="2205962"/>
                      <a:pt x="733830" y="2182459"/>
                    </a:cubicBezTo>
                    <a:cubicBezTo>
                      <a:pt x="722616" y="2171845"/>
                      <a:pt x="707812" y="2166019"/>
                      <a:pt x="694843" y="2157639"/>
                    </a:cubicBezTo>
                    <a:cubicBezTo>
                      <a:pt x="690853" y="2155045"/>
                      <a:pt x="686823" y="2152292"/>
                      <a:pt x="682513" y="2150376"/>
                    </a:cubicBezTo>
                    <a:cubicBezTo>
                      <a:pt x="649752" y="2135932"/>
                      <a:pt x="643727" y="2108078"/>
                      <a:pt x="650031" y="2077752"/>
                    </a:cubicBezTo>
                    <a:cubicBezTo>
                      <a:pt x="653942" y="2058917"/>
                      <a:pt x="661763" y="2040242"/>
                      <a:pt x="685785" y="2033857"/>
                    </a:cubicBezTo>
                    <a:cubicBezTo>
                      <a:pt x="713199" y="2026555"/>
                      <a:pt x="720342" y="2013706"/>
                      <a:pt x="721339" y="1985294"/>
                    </a:cubicBezTo>
                    <a:cubicBezTo>
                      <a:pt x="721938" y="1968136"/>
                      <a:pt x="719464" y="1950618"/>
                      <a:pt x="725968" y="1934018"/>
                    </a:cubicBezTo>
                    <a:cubicBezTo>
                      <a:pt x="727724" y="1929549"/>
                      <a:pt x="725729" y="1927673"/>
                      <a:pt x="721618" y="1927514"/>
                    </a:cubicBezTo>
                    <a:cubicBezTo>
                      <a:pt x="705498" y="1926876"/>
                      <a:pt x="689337" y="1921409"/>
                      <a:pt x="673335" y="1925678"/>
                    </a:cubicBezTo>
                    <a:cubicBezTo>
                      <a:pt x="646161" y="1932901"/>
                      <a:pt x="623415" y="1919214"/>
                      <a:pt x="598914" y="1912351"/>
                    </a:cubicBezTo>
                    <a:cubicBezTo>
                      <a:pt x="573216" y="1905128"/>
                      <a:pt x="556577" y="1890683"/>
                      <a:pt x="548716" y="1864825"/>
                    </a:cubicBezTo>
                    <a:cubicBezTo>
                      <a:pt x="539299" y="1833820"/>
                      <a:pt x="513082" y="1817579"/>
                      <a:pt x="488501" y="1800341"/>
                    </a:cubicBezTo>
                    <a:cubicBezTo>
                      <a:pt x="455899" y="1777476"/>
                      <a:pt x="418230" y="1765584"/>
                      <a:pt x="381399" y="1752177"/>
                    </a:cubicBezTo>
                    <a:cubicBezTo>
                      <a:pt x="355901" y="1742879"/>
                      <a:pt x="329684" y="1735736"/>
                      <a:pt x="304665" y="1725042"/>
                    </a:cubicBezTo>
                    <a:cubicBezTo>
                      <a:pt x="299198" y="1722728"/>
                      <a:pt x="294249" y="1719814"/>
                      <a:pt x="289900" y="1715665"/>
                    </a:cubicBezTo>
                    <a:cubicBezTo>
                      <a:pt x="282159" y="1708322"/>
                      <a:pt x="273739" y="1701659"/>
                      <a:pt x="266277" y="1694077"/>
                    </a:cubicBezTo>
                    <a:cubicBezTo>
                      <a:pt x="245926" y="1673407"/>
                      <a:pt x="222463" y="1657685"/>
                      <a:pt x="196006" y="1645594"/>
                    </a:cubicBezTo>
                    <a:cubicBezTo>
                      <a:pt x="182918" y="1639608"/>
                      <a:pt x="177770" y="1624924"/>
                      <a:pt x="171585" y="1612833"/>
                    </a:cubicBezTo>
                    <a:cubicBezTo>
                      <a:pt x="169510" y="1608802"/>
                      <a:pt x="174538" y="1600862"/>
                      <a:pt x="176972" y="1594996"/>
                    </a:cubicBezTo>
                    <a:cubicBezTo>
                      <a:pt x="179127" y="1589768"/>
                      <a:pt x="178808" y="1584980"/>
                      <a:pt x="177731" y="1579513"/>
                    </a:cubicBezTo>
                    <a:cubicBezTo>
                      <a:pt x="172782" y="1553536"/>
                      <a:pt x="162128" y="1529873"/>
                      <a:pt x="149199" y="1507168"/>
                    </a:cubicBezTo>
                    <a:cubicBezTo>
                      <a:pt x="135193" y="1482587"/>
                      <a:pt x="127452" y="1455891"/>
                      <a:pt x="121586" y="1428517"/>
                    </a:cubicBezTo>
                    <a:cubicBezTo>
                      <a:pt x="118274" y="1413034"/>
                      <a:pt x="112967" y="1398150"/>
                      <a:pt x="108178" y="1383067"/>
                    </a:cubicBezTo>
                    <a:cubicBezTo>
                      <a:pt x="105505" y="1374687"/>
                      <a:pt x="99319" y="1377799"/>
                      <a:pt x="94571" y="1379076"/>
                    </a:cubicBezTo>
                    <a:cubicBezTo>
                      <a:pt x="89623" y="1380433"/>
                      <a:pt x="81602" y="1379954"/>
                      <a:pt x="83917" y="1389452"/>
                    </a:cubicBezTo>
                    <a:cubicBezTo>
                      <a:pt x="92257" y="1423609"/>
                      <a:pt x="94890" y="1459203"/>
                      <a:pt x="108857" y="1492004"/>
                    </a:cubicBezTo>
                    <a:cubicBezTo>
                      <a:pt x="112448" y="1500424"/>
                      <a:pt x="120987" y="1505372"/>
                      <a:pt x="125337" y="1515188"/>
                    </a:cubicBezTo>
                    <a:cubicBezTo>
                      <a:pt x="118074" y="1513791"/>
                      <a:pt x="113964" y="1510121"/>
                      <a:pt x="109375" y="1506489"/>
                    </a:cubicBezTo>
                    <a:cubicBezTo>
                      <a:pt x="88665" y="1490089"/>
                      <a:pt x="80086" y="1466825"/>
                      <a:pt x="72265" y="1442963"/>
                    </a:cubicBezTo>
                    <a:cubicBezTo>
                      <a:pt x="54069" y="1387456"/>
                      <a:pt x="39185" y="1330992"/>
                      <a:pt x="22146" y="1275167"/>
                    </a:cubicBezTo>
                    <a:cubicBezTo>
                      <a:pt x="19472" y="1266468"/>
                      <a:pt x="21587" y="1257530"/>
                      <a:pt x="22465" y="1248831"/>
                    </a:cubicBezTo>
                    <a:cubicBezTo>
                      <a:pt x="26894" y="1205695"/>
                      <a:pt x="29528" y="1162399"/>
                      <a:pt x="37908" y="1119662"/>
                    </a:cubicBezTo>
                    <a:cubicBezTo>
                      <a:pt x="43255" y="1092487"/>
                      <a:pt x="56264" y="1068625"/>
                      <a:pt x="68195" y="1044404"/>
                    </a:cubicBezTo>
                    <a:cubicBezTo>
                      <a:pt x="79887" y="1020661"/>
                      <a:pt x="94771" y="998634"/>
                      <a:pt x="113166" y="979241"/>
                    </a:cubicBezTo>
                    <a:cubicBezTo>
                      <a:pt x="117037" y="975131"/>
                      <a:pt x="117755" y="971140"/>
                      <a:pt x="116438" y="965354"/>
                    </a:cubicBezTo>
                    <a:cubicBezTo>
                      <a:pt x="105305" y="915435"/>
                      <a:pt x="109495" y="866273"/>
                      <a:pt x="124938" y="817830"/>
                    </a:cubicBezTo>
                    <a:cubicBezTo>
                      <a:pt x="134834" y="786825"/>
                      <a:pt x="144132" y="755421"/>
                      <a:pt x="148561" y="723299"/>
                    </a:cubicBezTo>
                    <a:cubicBezTo>
                      <a:pt x="151993" y="698279"/>
                      <a:pt x="148401" y="672900"/>
                      <a:pt x="138106" y="648878"/>
                    </a:cubicBezTo>
                    <a:cubicBezTo>
                      <a:pt x="133836" y="638902"/>
                      <a:pt x="128290" y="632358"/>
                      <a:pt x="118833" y="626652"/>
                    </a:cubicBezTo>
                    <a:cubicBezTo>
                      <a:pt x="88985" y="608535"/>
                      <a:pt x="54667" y="601353"/>
                      <a:pt x="23582" y="586389"/>
                    </a:cubicBezTo>
                    <a:cubicBezTo>
                      <a:pt x="12888" y="581241"/>
                      <a:pt x="6184" y="575056"/>
                      <a:pt x="5107" y="563284"/>
                    </a:cubicBezTo>
                    <a:cubicBezTo>
                      <a:pt x="5586" y="562726"/>
                      <a:pt x="6065" y="562207"/>
                      <a:pt x="6504" y="561648"/>
                    </a:cubicBezTo>
                    <a:cubicBezTo>
                      <a:pt x="16719" y="571225"/>
                      <a:pt x="28530" y="576772"/>
                      <a:pt x="42696" y="577929"/>
                    </a:cubicBezTo>
                    <a:cubicBezTo>
                      <a:pt x="48642" y="578408"/>
                      <a:pt x="52034" y="578248"/>
                      <a:pt x="54069" y="571465"/>
                    </a:cubicBezTo>
                    <a:cubicBezTo>
                      <a:pt x="57580" y="559534"/>
                      <a:pt x="61171" y="547483"/>
                      <a:pt x="67077" y="536389"/>
                    </a:cubicBezTo>
                    <a:cubicBezTo>
                      <a:pt x="72504" y="526174"/>
                      <a:pt x="76535" y="515719"/>
                      <a:pt x="87189" y="508297"/>
                    </a:cubicBezTo>
                    <a:cubicBezTo>
                      <a:pt x="99280" y="499877"/>
                      <a:pt x="110333" y="499199"/>
                      <a:pt x="124100" y="501952"/>
                    </a:cubicBezTo>
                    <a:cubicBezTo>
                      <a:pt x="151673" y="507459"/>
                      <a:pt x="146646" y="512926"/>
                      <a:pt x="161051" y="482878"/>
                    </a:cubicBezTo>
                    <a:cubicBezTo>
                      <a:pt x="161210" y="482559"/>
                      <a:pt x="161410" y="482240"/>
                      <a:pt x="161530" y="481881"/>
                    </a:cubicBezTo>
                    <a:cubicBezTo>
                      <a:pt x="168513" y="464443"/>
                      <a:pt x="175695" y="460253"/>
                      <a:pt x="194730" y="464961"/>
                    </a:cubicBezTo>
                    <a:cubicBezTo>
                      <a:pt x="204985" y="467516"/>
                      <a:pt x="212966" y="465480"/>
                      <a:pt x="222702" y="461410"/>
                    </a:cubicBezTo>
                    <a:cubicBezTo>
                      <a:pt x="232479" y="457360"/>
                      <a:pt x="242484" y="455614"/>
                      <a:pt x="252470" y="456128"/>
                    </a:cubicBezTo>
                    <a:close/>
                    <a:moveTo>
                      <a:pt x="804500" y="439343"/>
                    </a:moveTo>
                    <a:cubicBezTo>
                      <a:pt x="804859" y="439263"/>
                      <a:pt x="805218" y="439383"/>
                      <a:pt x="805617" y="439343"/>
                    </a:cubicBezTo>
                    <a:cubicBezTo>
                      <a:pt x="836103" y="436190"/>
                      <a:pt x="863637" y="442615"/>
                      <a:pt x="887420" y="463045"/>
                    </a:cubicBezTo>
                    <a:cubicBezTo>
                      <a:pt x="896198" y="470587"/>
                      <a:pt x="907371" y="474498"/>
                      <a:pt x="918505" y="476493"/>
                    </a:cubicBezTo>
                    <a:cubicBezTo>
                      <a:pt x="953461" y="482758"/>
                      <a:pt x="979398" y="504466"/>
                      <a:pt x="1005575" y="525814"/>
                    </a:cubicBezTo>
                    <a:cubicBezTo>
                      <a:pt x="1012957" y="531839"/>
                      <a:pt x="1018583" y="540139"/>
                      <a:pt x="1026285" y="545606"/>
                    </a:cubicBezTo>
                    <a:cubicBezTo>
                      <a:pt x="1043842" y="558016"/>
                      <a:pt x="1049070" y="574457"/>
                      <a:pt x="1046755" y="595087"/>
                    </a:cubicBezTo>
                    <a:cubicBezTo>
                      <a:pt x="1045957" y="602070"/>
                      <a:pt x="1045279" y="607936"/>
                      <a:pt x="1039293" y="612166"/>
                    </a:cubicBezTo>
                    <a:cubicBezTo>
                      <a:pt x="1023093" y="623538"/>
                      <a:pt x="1016868" y="638343"/>
                      <a:pt x="1016868" y="658773"/>
                    </a:cubicBezTo>
                    <a:cubicBezTo>
                      <a:pt x="1016868" y="688821"/>
                      <a:pt x="1015710" y="719068"/>
                      <a:pt x="1011161" y="748995"/>
                    </a:cubicBezTo>
                    <a:cubicBezTo>
                      <a:pt x="1009884" y="757495"/>
                      <a:pt x="1024848" y="780639"/>
                      <a:pt x="1033826" y="784270"/>
                    </a:cubicBezTo>
                    <a:cubicBezTo>
                      <a:pt x="1045359" y="788939"/>
                      <a:pt x="1057090" y="793129"/>
                      <a:pt x="1071177" y="798436"/>
                    </a:cubicBezTo>
                    <a:cubicBezTo>
                      <a:pt x="1056093" y="803703"/>
                      <a:pt x="1043084" y="808372"/>
                      <a:pt x="1029956" y="812761"/>
                    </a:cubicBezTo>
                    <a:cubicBezTo>
                      <a:pt x="1021257" y="815675"/>
                      <a:pt x="1011800" y="817031"/>
                      <a:pt x="1003779" y="821181"/>
                    </a:cubicBezTo>
                    <a:cubicBezTo>
                      <a:pt x="989493" y="828563"/>
                      <a:pt x="977922" y="823855"/>
                      <a:pt x="966270" y="815874"/>
                    </a:cubicBezTo>
                    <a:cubicBezTo>
                      <a:pt x="959286" y="811126"/>
                      <a:pt x="952383" y="806097"/>
                      <a:pt x="944881" y="802267"/>
                    </a:cubicBezTo>
                    <a:cubicBezTo>
                      <a:pt x="932271" y="795882"/>
                      <a:pt x="923852" y="787104"/>
                      <a:pt x="922695" y="772259"/>
                    </a:cubicBezTo>
                    <a:cubicBezTo>
                      <a:pt x="921936" y="762523"/>
                      <a:pt x="912559" y="760967"/>
                      <a:pt x="906015" y="758293"/>
                    </a:cubicBezTo>
                    <a:cubicBezTo>
                      <a:pt x="895560" y="754023"/>
                      <a:pt x="892088" y="746960"/>
                      <a:pt x="891171" y="736426"/>
                    </a:cubicBezTo>
                    <a:cubicBezTo>
                      <a:pt x="889694" y="719986"/>
                      <a:pt x="886821" y="703665"/>
                      <a:pt x="884786" y="687225"/>
                    </a:cubicBezTo>
                    <a:cubicBezTo>
                      <a:pt x="884187" y="682436"/>
                      <a:pt x="881474" y="679324"/>
                      <a:pt x="878241" y="676171"/>
                    </a:cubicBezTo>
                    <a:cubicBezTo>
                      <a:pt x="853581" y="651790"/>
                      <a:pt x="826607" y="630202"/>
                      <a:pt x="798833" y="609612"/>
                    </a:cubicBezTo>
                    <a:cubicBezTo>
                      <a:pt x="795920" y="607417"/>
                      <a:pt x="792768" y="605063"/>
                      <a:pt x="789336" y="604105"/>
                    </a:cubicBezTo>
                    <a:cubicBezTo>
                      <a:pt x="766192" y="597561"/>
                      <a:pt x="751108" y="580163"/>
                      <a:pt x="735147" y="564042"/>
                    </a:cubicBezTo>
                    <a:cubicBezTo>
                      <a:pt x="726926" y="555702"/>
                      <a:pt x="728123" y="543611"/>
                      <a:pt x="723694" y="533715"/>
                    </a:cubicBezTo>
                    <a:cubicBezTo>
                      <a:pt x="722497" y="531081"/>
                      <a:pt x="722058" y="528089"/>
                      <a:pt x="721300" y="525255"/>
                    </a:cubicBezTo>
                    <a:cubicBezTo>
                      <a:pt x="720103" y="520786"/>
                      <a:pt x="717389" y="519549"/>
                      <a:pt x="714357" y="523220"/>
                    </a:cubicBezTo>
                    <a:cubicBezTo>
                      <a:pt x="707413" y="531600"/>
                      <a:pt x="698515" y="538583"/>
                      <a:pt x="695363" y="549836"/>
                    </a:cubicBezTo>
                    <a:cubicBezTo>
                      <a:pt x="690933" y="565239"/>
                      <a:pt x="686105" y="580602"/>
                      <a:pt x="681316" y="596603"/>
                    </a:cubicBezTo>
                    <a:cubicBezTo>
                      <a:pt x="662522" y="586268"/>
                      <a:pt x="644166" y="576572"/>
                      <a:pt x="633552" y="556859"/>
                    </a:cubicBezTo>
                    <a:cubicBezTo>
                      <a:pt x="630599" y="551392"/>
                      <a:pt x="629402" y="547322"/>
                      <a:pt x="632474" y="541776"/>
                    </a:cubicBezTo>
                    <a:cubicBezTo>
                      <a:pt x="634949" y="537306"/>
                      <a:pt x="636305" y="532239"/>
                      <a:pt x="638420" y="527570"/>
                    </a:cubicBezTo>
                    <a:cubicBezTo>
                      <a:pt x="644206" y="514841"/>
                      <a:pt x="650710" y="502391"/>
                      <a:pt x="642490" y="488065"/>
                    </a:cubicBezTo>
                    <a:cubicBezTo>
                      <a:pt x="640854" y="485232"/>
                      <a:pt x="640016" y="480843"/>
                      <a:pt x="645084" y="478887"/>
                    </a:cubicBezTo>
                    <a:cubicBezTo>
                      <a:pt x="662322" y="472183"/>
                      <a:pt x="678204" y="461569"/>
                      <a:pt x="698315" y="463804"/>
                    </a:cubicBezTo>
                    <a:cubicBezTo>
                      <a:pt x="705737" y="464642"/>
                      <a:pt x="709369" y="466158"/>
                      <a:pt x="708850" y="473740"/>
                    </a:cubicBezTo>
                    <a:cubicBezTo>
                      <a:pt x="708331" y="481282"/>
                      <a:pt x="711962" y="482558"/>
                      <a:pt x="718946" y="482439"/>
                    </a:cubicBezTo>
                    <a:cubicBezTo>
                      <a:pt x="730877" y="482239"/>
                      <a:pt x="740254" y="478927"/>
                      <a:pt x="746719" y="468273"/>
                    </a:cubicBezTo>
                    <a:cubicBezTo>
                      <a:pt x="759847" y="446645"/>
                      <a:pt x="783151" y="444889"/>
                      <a:pt x="804500" y="439343"/>
                    </a:cubicBezTo>
                    <a:close/>
                    <a:moveTo>
                      <a:pt x="691048" y="24"/>
                    </a:moveTo>
                    <a:cubicBezTo>
                      <a:pt x="733839" y="313"/>
                      <a:pt x="776566" y="3176"/>
                      <a:pt x="819144" y="8264"/>
                    </a:cubicBezTo>
                    <a:cubicBezTo>
                      <a:pt x="896677" y="17522"/>
                      <a:pt x="973252" y="32725"/>
                      <a:pt x="1048231" y="56667"/>
                    </a:cubicBezTo>
                    <a:cubicBezTo>
                      <a:pt x="1100944" y="73506"/>
                      <a:pt x="1152340" y="92979"/>
                      <a:pt x="1201861" y="116682"/>
                    </a:cubicBezTo>
                    <a:cubicBezTo>
                      <a:pt x="1255492" y="142380"/>
                      <a:pt x="1307327" y="171710"/>
                      <a:pt x="1357126" y="204750"/>
                    </a:cubicBezTo>
                    <a:cubicBezTo>
                      <a:pt x="1436415" y="257423"/>
                      <a:pt x="1507564" y="319114"/>
                      <a:pt x="1571769" y="389065"/>
                    </a:cubicBezTo>
                    <a:cubicBezTo>
                      <a:pt x="1578712" y="396607"/>
                      <a:pt x="1577994" y="406703"/>
                      <a:pt x="1582542" y="415082"/>
                    </a:cubicBezTo>
                    <a:cubicBezTo>
                      <a:pt x="1593117" y="434516"/>
                      <a:pt x="1594714" y="455465"/>
                      <a:pt x="1593955" y="477731"/>
                    </a:cubicBezTo>
                    <a:cubicBezTo>
                      <a:pt x="1593197" y="499798"/>
                      <a:pt x="1599342" y="521067"/>
                      <a:pt x="1623683" y="531442"/>
                    </a:cubicBezTo>
                    <a:cubicBezTo>
                      <a:pt x="1634298" y="535951"/>
                      <a:pt x="1637809" y="548481"/>
                      <a:pt x="1633939" y="558696"/>
                    </a:cubicBezTo>
                    <a:cubicBezTo>
                      <a:pt x="1633061" y="561090"/>
                      <a:pt x="1631265" y="562207"/>
                      <a:pt x="1629151" y="562806"/>
                    </a:cubicBezTo>
                    <a:cubicBezTo>
                      <a:pt x="1617938" y="565879"/>
                      <a:pt x="1607483" y="571465"/>
                      <a:pt x="1594953" y="569270"/>
                    </a:cubicBezTo>
                    <a:cubicBezTo>
                      <a:pt x="1583221" y="567195"/>
                      <a:pt x="1573963" y="575256"/>
                      <a:pt x="1564706" y="580643"/>
                    </a:cubicBezTo>
                    <a:cubicBezTo>
                      <a:pt x="1558840" y="584075"/>
                      <a:pt x="1565344" y="586469"/>
                      <a:pt x="1568098" y="587706"/>
                    </a:cubicBezTo>
                    <a:cubicBezTo>
                      <a:pt x="1580109" y="593173"/>
                      <a:pt x="1592399" y="598121"/>
                      <a:pt x="1604370" y="603707"/>
                    </a:cubicBezTo>
                    <a:cubicBezTo>
                      <a:pt x="1607722" y="605264"/>
                      <a:pt x="1614146" y="605543"/>
                      <a:pt x="1610954" y="612486"/>
                    </a:cubicBezTo>
                    <a:cubicBezTo>
                      <a:pt x="1608560" y="617674"/>
                      <a:pt x="1609597" y="625255"/>
                      <a:pt x="1600021" y="624816"/>
                    </a:cubicBezTo>
                    <a:cubicBezTo>
                      <a:pt x="1589007" y="624298"/>
                      <a:pt x="1577954" y="625096"/>
                      <a:pt x="1566900" y="625176"/>
                    </a:cubicBezTo>
                    <a:cubicBezTo>
                      <a:pt x="1561314" y="625215"/>
                      <a:pt x="1559039" y="626532"/>
                      <a:pt x="1560675" y="633037"/>
                    </a:cubicBezTo>
                    <a:cubicBezTo>
                      <a:pt x="1563549" y="644728"/>
                      <a:pt x="1564746" y="656779"/>
                      <a:pt x="1569574" y="668112"/>
                    </a:cubicBezTo>
                    <a:cubicBezTo>
                      <a:pt x="1573564" y="677449"/>
                      <a:pt x="1578353" y="686907"/>
                      <a:pt x="1576836" y="697721"/>
                    </a:cubicBezTo>
                    <a:cubicBezTo>
                      <a:pt x="1574163" y="717074"/>
                      <a:pt x="1581066" y="733434"/>
                      <a:pt x="1592000" y="748917"/>
                    </a:cubicBezTo>
                    <a:cubicBezTo>
                      <a:pt x="1597706" y="756977"/>
                      <a:pt x="1602814" y="765676"/>
                      <a:pt x="1606725" y="774735"/>
                    </a:cubicBezTo>
                    <a:cubicBezTo>
                      <a:pt x="1612271" y="787544"/>
                      <a:pt x="1619573" y="798637"/>
                      <a:pt x="1631185" y="806498"/>
                    </a:cubicBezTo>
                    <a:cubicBezTo>
                      <a:pt x="1637490" y="810768"/>
                      <a:pt x="1639166" y="816633"/>
                      <a:pt x="1635056" y="822579"/>
                    </a:cubicBezTo>
                    <a:cubicBezTo>
                      <a:pt x="1626118" y="835508"/>
                      <a:pt x="1623365" y="850711"/>
                      <a:pt x="1621369" y="865236"/>
                    </a:cubicBezTo>
                    <a:cubicBezTo>
                      <a:pt x="1618855" y="883552"/>
                      <a:pt x="1605168" y="890335"/>
                      <a:pt x="1593477" y="899872"/>
                    </a:cubicBezTo>
                    <a:cubicBezTo>
                      <a:pt x="1590763" y="902067"/>
                      <a:pt x="1588568" y="900312"/>
                      <a:pt x="1586493" y="899035"/>
                    </a:cubicBezTo>
                    <a:cubicBezTo>
                      <a:pt x="1575520" y="892331"/>
                      <a:pt x="1564626" y="885427"/>
                      <a:pt x="1553652" y="878724"/>
                    </a:cubicBezTo>
                    <a:cubicBezTo>
                      <a:pt x="1550221" y="876648"/>
                      <a:pt x="1547707" y="873895"/>
                      <a:pt x="1548226" y="869865"/>
                    </a:cubicBezTo>
                    <a:cubicBezTo>
                      <a:pt x="1550500" y="853105"/>
                      <a:pt x="1540205" y="843688"/>
                      <a:pt x="1528713" y="834391"/>
                    </a:cubicBezTo>
                    <a:cubicBezTo>
                      <a:pt x="1517300" y="825212"/>
                      <a:pt x="1515465" y="798677"/>
                      <a:pt x="1527037" y="789778"/>
                    </a:cubicBezTo>
                    <a:cubicBezTo>
                      <a:pt x="1544914" y="776051"/>
                      <a:pt x="1542439" y="758454"/>
                      <a:pt x="1540604" y="740138"/>
                    </a:cubicBezTo>
                    <a:cubicBezTo>
                      <a:pt x="1540085" y="735190"/>
                      <a:pt x="1537292" y="732995"/>
                      <a:pt x="1532942" y="732277"/>
                    </a:cubicBezTo>
                    <a:cubicBezTo>
                      <a:pt x="1515624" y="729524"/>
                      <a:pt x="1499383" y="721344"/>
                      <a:pt x="1481187" y="722900"/>
                    </a:cubicBezTo>
                    <a:cubicBezTo>
                      <a:pt x="1474443" y="723498"/>
                      <a:pt x="1463709" y="708854"/>
                      <a:pt x="1463669" y="699317"/>
                    </a:cubicBezTo>
                    <a:cubicBezTo>
                      <a:pt x="1463589" y="689780"/>
                      <a:pt x="1463589" y="680083"/>
                      <a:pt x="1465066" y="670666"/>
                    </a:cubicBezTo>
                    <a:cubicBezTo>
                      <a:pt x="1467500" y="655103"/>
                      <a:pt x="1465665" y="640898"/>
                      <a:pt x="1456487" y="627689"/>
                    </a:cubicBezTo>
                    <a:cubicBezTo>
                      <a:pt x="1452297" y="621704"/>
                      <a:pt x="1448666" y="615120"/>
                      <a:pt x="1445912" y="608376"/>
                    </a:cubicBezTo>
                    <a:cubicBezTo>
                      <a:pt x="1439967" y="593811"/>
                      <a:pt x="1430470" y="582798"/>
                      <a:pt x="1416463" y="575655"/>
                    </a:cubicBezTo>
                    <a:cubicBezTo>
                      <a:pt x="1407844" y="571266"/>
                      <a:pt x="1403734" y="564562"/>
                      <a:pt x="1400901" y="554745"/>
                    </a:cubicBezTo>
                    <a:cubicBezTo>
                      <a:pt x="1394836" y="533756"/>
                      <a:pt x="1391763" y="512368"/>
                      <a:pt x="1389089" y="490899"/>
                    </a:cubicBezTo>
                    <a:cubicBezTo>
                      <a:pt x="1388172" y="483637"/>
                      <a:pt x="1385897" y="477532"/>
                      <a:pt x="1381827" y="471666"/>
                    </a:cubicBezTo>
                    <a:cubicBezTo>
                      <a:pt x="1372170" y="457779"/>
                      <a:pt x="1362952" y="443574"/>
                      <a:pt x="1353136" y="429807"/>
                    </a:cubicBezTo>
                    <a:cubicBezTo>
                      <a:pt x="1345235" y="418754"/>
                      <a:pt x="1345275" y="405466"/>
                      <a:pt x="1342282" y="393175"/>
                    </a:cubicBezTo>
                    <a:cubicBezTo>
                      <a:pt x="1340048" y="383997"/>
                      <a:pt x="1336416" y="378610"/>
                      <a:pt x="1326879" y="375897"/>
                    </a:cubicBezTo>
                    <a:cubicBezTo>
                      <a:pt x="1303296" y="369193"/>
                      <a:pt x="1282706" y="355945"/>
                      <a:pt x="1262315" y="342897"/>
                    </a:cubicBezTo>
                    <a:cubicBezTo>
                      <a:pt x="1251980" y="336273"/>
                      <a:pt x="1248947" y="343934"/>
                      <a:pt x="1243600" y="348922"/>
                    </a:cubicBezTo>
                    <a:cubicBezTo>
                      <a:pt x="1236537" y="355506"/>
                      <a:pt x="1243560" y="359178"/>
                      <a:pt x="1247032" y="362010"/>
                    </a:cubicBezTo>
                    <a:cubicBezTo>
                      <a:pt x="1256210" y="369512"/>
                      <a:pt x="1254135" y="374859"/>
                      <a:pt x="1245196" y="380007"/>
                    </a:cubicBezTo>
                    <a:cubicBezTo>
                      <a:pt x="1244877" y="380207"/>
                      <a:pt x="1244598" y="380446"/>
                      <a:pt x="1244359" y="380725"/>
                    </a:cubicBezTo>
                    <a:cubicBezTo>
                      <a:pt x="1239729" y="385274"/>
                      <a:pt x="1229554" y="387948"/>
                      <a:pt x="1230672" y="393375"/>
                    </a:cubicBezTo>
                    <a:cubicBezTo>
                      <a:pt x="1231988" y="399680"/>
                      <a:pt x="1242244" y="399201"/>
                      <a:pt x="1248668" y="400917"/>
                    </a:cubicBezTo>
                    <a:cubicBezTo>
                      <a:pt x="1254215" y="402353"/>
                      <a:pt x="1258724" y="404867"/>
                      <a:pt x="1263433" y="407780"/>
                    </a:cubicBezTo>
                    <a:cubicBezTo>
                      <a:pt x="1293041" y="426216"/>
                      <a:pt x="1311716" y="458737"/>
                      <a:pt x="1347949" y="469990"/>
                    </a:cubicBezTo>
                    <a:cubicBezTo>
                      <a:pt x="1340806" y="476694"/>
                      <a:pt x="1333863" y="478569"/>
                      <a:pt x="1327598" y="480844"/>
                    </a:cubicBezTo>
                    <a:cubicBezTo>
                      <a:pt x="1318101" y="484236"/>
                      <a:pt x="1311716" y="489982"/>
                      <a:pt x="1309003" y="499439"/>
                    </a:cubicBezTo>
                    <a:cubicBezTo>
                      <a:pt x="1306529" y="508058"/>
                      <a:pt x="1301660" y="508736"/>
                      <a:pt x="1293400" y="507739"/>
                    </a:cubicBezTo>
                    <a:cubicBezTo>
                      <a:pt x="1272531" y="505305"/>
                      <a:pt x="1255651" y="494012"/>
                      <a:pt x="1237654" y="485113"/>
                    </a:cubicBezTo>
                    <a:cubicBezTo>
                      <a:pt x="1234143" y="483358"/>
                      <a:pt x="1232068" y="480245"/>
                      <a:pt x="1230392" y="477013"/>
                    </a:cubicBezTo>
                    <a:cubicBezTo>
                      <a:pt x="1197152" y="413686"/>
                      <a:pt x="1184463" y="418155"/>
                      <a:pt x="1131670" y="389864"/>
                    </a:cubicBezTo>
                    <a:cubicBezTo>
                      <a:pt x="1118063" y="382561"/>
                      <a:pt x="1104017" y="376136"/>
                      <a:pt x="1090410" y="368874"/>
                    </a:cubicBezTo>
                    <a:cubicBezTo>
                      <a:pt x="1078757" y="362649"/>
                      <a:pt x="1075207" y="349281"/>
                      <a:pt x="1066547" y="340462"/>
                    </a:cubicBezTo>
                    <a:cubicBezTo>
                      <a:pt x="1058048" y="331843"/>
                      <a:pt x="1061440" y="328252"/>
                      <a:pt x="1070019" y="322147"/>
                    </a:cubicBezTo>
                    <a:cubicBezTo>
                      <a:pt x="1089173" y="308460"/>
                      <a:pt x="1111878" y="309537"/>
                      <a:pt x="1132907" y="303911"/>
                    </a:cubicBezTo>
                    <a:cubicBezTo>
                      <a:pt x="1138015" y="302554"/>
                      <a:pt x="1146914" y="306185"/>
                      <a:pt x="1147512" y="296528"/>
                    </a:cubicBezTo>
                    <a:cubicBezTo>
                      <a:pt x="1148190" y="285675"/>
                      <a:pt x="1140449" y="271589"/>
                      <a:pt x="1133506" y="269394"/>
                    </a:cubicBezTo>
                    <a:cubicBezTo>
                      <a:pt x="1129316" y="268037"/>
                      <a:pt x="1125046" y="266880"/>
                      <a:pt x="1120936" y="265284"/>
                    </a:cubicBezTo>
                    <a:cubicBezTo>
                      <a:pt x="1116307" y="263528"/>
                      <a:pt x="1112556" y="264446"/>
                      <a:pt x="1111160" y="269155"/>
                    </a:cubicBezTo>
                    <a:cubicBezTo>
                      <a:pt x="1108765" y="277295"/>
                      <a:pt x="1103019" y="278612"/>
                      <a:pt x="1095837" y="277973"/>
                    </a:cubicBezTo>
                    <a:cubicBezTo>
                      <a:pt x="1094759" y="277893"/>
                      <a:pt x="1093642" y="278013"/>
                      <a:pt x="1092525" y="278013"/>
                    </a:cubicBezTo>
                    <a:cubicBezTo>
                      <a:pt x="1086300" y="277973"/>
                      <a:pt x="1078039" y="280367"/>
                      <a:pt x="1074368" y="277295"/>
                    </a:cubicBezTo>
                    <a:cubicBezTo>
                      <a:pt x="1069500" y="273225"/>
                      <a:pt x="1075645" y="266122"/>
                      <a:pt x="1076883" y="260296"/>
                    </a:cubicBezTo>
                    <a:cubicBezTo>
                      <a:pt x="1077880" y="255388"/>
                      <a:pt x="1076324" y="252355"/>
                      <a:pt x="1071615" y="251118"/>
                    </a:cubicBezTo>
                    <a:cubicBezTo>
                      <a:pt x="1056132" y="247088"/>
                      <a:pt x="1045358" y="237431"/>
                      <a:pt x="1037657" y="223664"/>
                    </a:cubicBezTo>
                    <a:cubicBezTo>
                      <a:pt x="1033866" y="216881"/>
                      <a:pt x="1026564" y="214087"/>
                      <a:pt x="1020418" y="210257"/>
                    </a:cubicBezTo>
                    <a:cubicBezTo>
                      <a:pt x="988456" y="190544"/>
                      <a:pt x="957650" y="169156"/>
                      <a:pt x="926685" y="147967"/>
                    </a:cubicBezTo>
                    <a:cubicBezTo>
                      <a:pt x="913596" y="138988"/>
                      <a:pt x="905935" y="140146"/>
                      <a:pt x="895280" y="152596"/>
                    </a:cubicBezTo>
                    <a:cubicBezTo>
                      <a:pt x="890372" y="158342"/>
                      <a:pt x="886382" y="164287"/>
                      <a:pt x="878202" y="167280"/>
                    </a:cubicBezTo>
                    <a:cubicBezTo>
                      <a:pt x="864914" y="172188"/>
                      <a:pt x="853820" y="172947"/>
                      <a:pt x="839734" y="167121"/>
                    </a:cubicBezTo>
                    <a:cubicBezTo>
                      <a:pt x="824970" y="161055"/>
                      <a:pt x="808091" y="157663"/>
                      <a:pt x="791251" y="159419"/>
                    </a:cubicBezTo>
                    <a:cubicBezTo>
                      <a:pt x="782472" y="160337"/>
                      <a:pt x="773654" y="161095"/>
                      <a:pt x="764835" y="161454"/>
                    </a:cubicBezTo>
                    <a:cubicBezTo>
                      <a:pt x="758370" y="161734"/>
                      <a:pt x="752505" y="163130"/>
                      <a:pt x="747237" y="166921"/>
                    </a:cubicBezTo>
                    <a:cubicBezTo>
                      <a:pt x="727046" y="181486"/>
                      <a:pt x="703263" y="183082"/>
                      <a:pt x="679960" y="183242"/>
                    </a:cubicBezTo>
                    <a:cubicBezTo>
                      <a:pt x="660646" y="183361"/>
                      <a:pt x="641452" y="179092"/>
                      <a:pt x="622817" y="172508"/>
                    </a:cubicBezTo>
                    <a:cubicBezTo>
                      <a:pt x="613200" y="169116"/>
                      <a:pt x="607414" y="164567"/>
                      <a:pt x="607295" y="154630"/>
                    </a:cubicBezTo>
                    <a:cubicBezTo>
                      <a:pt x="607175" y="145094"/>
                      <a:pt x="601987" y="142979"/>
                      <a:pt x="593807" y="143218"/>
                    </a:cubicBezTo>
                    <a:cubicBezTo>
                      <a:pt x="588300" y="143378"/>
                      <a:pt x="582754" y="142939"/>
                      <a:pt x="577287" y="142181"/>
                    </a:cubicBezTo>
                    <a:cubicBezTo>
                      <a:pt x="563001" y="140146"/>
                      <a:pt x="550312" y="142181"/>
                      <a:pt x="541174" y="154750"/>
                    </a:cubicBezTo>
                    <a:cubicBezTo>
                      <a:pt x="538540" y="158382"/>
                      <a:pt x="534670" y="158821"/>
                      <a:pt x="530440" y="159140"/>
                    </a:cubicBezTo>
                    <a:cubicBezTo>
                      <a:pt x="503665" y="161015"/>
                      <a:pt x="476929" y="163170"/>
                      <a:pt x="450912" y="170512"/>
                    </a:cubicBezTo>
                    <a:cubicBezTo>
                      <a:pt x="444367" y="172348"/>
                      <a:pt x="441015" y="174184"/>
                      <a:pt x="441175" y="181925"/>
                    </a:cubicBezTo>
                    <a:cubicBezTo>
                      <a:pt x="441574" y="201318"/>
                      <a:pt x="432596" y="210775"/>
                      <a:pt x="412524" y="213409"/>
                    </a:cubicBezTo>
                    <a:cubicBezTo>
                      <a:pt x="401232" y="214885"/>
                      <a:pt x="389899" y="216122"/>
                      <a:pt x="378527" y="217240"/>
                    </a:cubicBezTo>
                    <a:cubicBezTo>
                      <a:pt x="374017" y="217679"/>
                      <a:pt x="370027" y="219035"/>
                      <a:pt x="366316" y="221709"/>
                    </a:cubicBezTo>
                    <a:cubicBezTo>
                      <a:pt x="350993" y="232643"/>
                      <a:pt x="350634" y="232682"/>
                      <a:pt x="355422" y="250719"/>
                    </a:cubicBezTo>
                    <a:cubicBezTo>
                      <a:pt x="356859" y="256066"/>
                      <a:pt x="355502" y="258181"/>
                      <a:pt x="351432" y="261293"/>
                    </a:cubicBezTo>
                    <a:cubicBezTo>
                      <a:pt x="340778" y="269354"/>
                      <a:pt x="328287" y="269873"/>
                      <a:pt x="315997" y="271509"/>
                    </a:cubicBezTo>
                    <a:cubicBezTo>
                      <a:pt x="310531" y="272227"/>
                      <a:pt x="305063" y="272866"/>
                      <a:pt x="299637" y="273743"/>
                    </a:cubicBezTo>
                    <a:cubicBezTo>
                      <a:pt x="276772" y="277454"/>
                      <a:pt x="275654" y="277415"/>
                      <a:pt x="274378" y="300678"/>
                    </a:cubicBezTo>
                    <a:cubicBezTo>
                      <a:pt x="273500" y="316760"/>
                      <a:pt x="269190" y="327613"/>
                      <a:pt x="254705" y="337270"/>
                    </a:cubicBezTo>
                    <a:cubicBezTo>
                      <a:pt x="240020" y="347047"/>
                      <a:pt x="228927" y="362290"/>
                      <a:pt x="216517" y="375338"/>
                    </a:cubicBezTo>
                    <a:cubicBezTo>
                      <a:pt x="207379" y="384955"/>
                      <a:pt x="197364" y="393574"/>
                      <a:pt x="187786" y="402752"/>
                    </a:cubicBezTo>
                    <a:cubicBezTo>
                      <a:pt x="174578" y="415402"/>
                      <a:pt x="159335" y="421467"/>
                      <a:pt x="140101" y="421667"/>
                    </a:cubicBezTo>
                    <a:cubicBezTo>
                      <a:pt x="146725" y="411331"/>
                      <a:pt x="152551" y="401236"/>
                      <a:pt x="159375" y="391898"/>
                    </a:cubicBezTo>
                    <a:cubicBezTo>
                      <a:pt x="165360" y="383678"/>
                      <a:pt x="161211" y="376376"/>
                      <a:pt x="158537" y="369073"/>
                    </a:cubicBezTo>
                    <a:cubicBezTo>
                      <a:pt x="156063" y="362290"/>
                      <a:pt x="149439" y="364844"/>
                      <a:pt x="145010" y="365522"/>
                    </a:cubicBezTo>
                    <a:cubicBezTo>
                      <a:pt x="131283" y="367677"/>
                      <a:pt x="121426" y="363607"/>
                      <a:pt x="115880" y="350518"/>
                    </a:cubicBezTo>
                    <a:cubicBezTo>
                      <a:pt x="115601" y="349840"/>
                      <a:pt x="115042" y="349321"/>
                      <a:pt x="114643" y="348683"/>
                    </a:cubicBezTo>
                    <a:cubicBezTo>
                      <a:pt x="95728" y="321428"/>
                      <a:pt x="95409" y="321109"/>
                      <a:pt x="119232" y="298125"/>
                    </a:cubicBezTo>
                    <a:cubicBezTo>
                      <a:pt x="130963" y="286832"/>
                      <a:pt x="142615" y="274342"/>
                      <a:pt x="161091" y="274462"/>
                    </a:cubicBezTo>
                    <a:cubicBezTo>
                      <a:pt x="162448" y="274462"/>
                      <a:pt x="164603" y="273903"/>
                      <a:pt x="165042" y="272986"/>
                    </a:cubicBezTo>
                    <a:cubicBezTo>
                      <a:pt x="172504" y="256864"/>
                      <a:pt x="188305" y="244135"/>
                      <a:pt x="183876" y="223185"/>
                    </a:cubicBezTo>
                    <a:cubicBezTo>
                      <a:pt x="178648" y="198605"/>
                      <a:pt x="179128" y="198645"/>
                      <a:pt x="201833" y="188190"/>
                    </a:cubicBezTo>
                    <a:cubicBezTo>
                      <a:pt x="214522" y="182364"/>
                      <a:pt x="226932" y="175939"/>
                      <a:pt x="239542" y="170034"/>
                    </a:cubicBezTo>
                    <a:cubicBezTo>
                      <a:pt x="245088" y="167440"/>
                      <a:pt x="248201" y="163888"/>
                      <a:pt x="247881" y="157304"/>
                    </a:cubicBezTo>
                    <a:cubicBezTo>
                      <a:pt x="247602" y="151798"/>
                      <a:pt x="248719" y="146251"/>
                      <a:pt x="248400" y="140784"/>
                    </a:cubicBezTo>
                    <a:cubicBezTo>
                      <a:pt x="247842" y="130808"/>
                      <a:pt x="253667" y="119515"/>
                      <a:pt x="241656" y="111734"/>
                    </a:cubicBezTo>
                    <a:cubicBezTo>
                      <a:pt x="232878" y="106108"/>
                      <a:pt x="227331" y="95613"/>
                      <a:pt x="215081" y="93379"/>
                    </a:cubicBezTo>
                    <a:cubicBezTo>
                      <a:pt x="227531" y="88869"/>
                      <a:pt x="240061" y="84480"/>
                      <a:pt x="252470" y="79771"/>
                    </a:cubicBezTo>
                    <a:cubicBezTo>
                      <a:pt x="305702" y="59460"/>
                      <a:pt x="360251" y="43379"/>
                      <a:pt x="415717" y="30450"/>
                    </a:cubicBezTo>
                    <a:cubicBezTo>
                      <a:pt x="464080" y="19158"/>
                      <a:pt x="513321" y="13212"/>
                      <a:pt x="562563" y="7226"/>
                    </a:cubicBezTo>
                    <a:cubicBezTo>
                      <a:pt x="605399" y="2019"/>
                      <a:pt x="648256" y="-266"/>
                      <a:pt x="691048" y="2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chemeClr val="dk1"/>
                  </a:solidFill>
                  <a:latin typeface="Arial"/>
                  <a:ea typeface="Arial"/>
                  <a:cs typeface="Arial"/>
                  <a:sym typeface="Arial"/>
                </a:endParaRPr>
              </a:p>
            </p:txBody>
          </p:sp>
        </p:grpSp>
        <p:sp>
          <p:nvSpPr>
            <p:cNvPr id="529" name="Google Shape;529;p56"/>
            <p:cNvSpPr/>
            <p:nvPr/>
          </p:nvSpPr>
          <p:spPr>
            <a:xfrm>
              <a:off x="2386715" y="1252482"/>
              <a:ext cx="1296206" cy="1954156"/>
            </a:xfrm>
            <a:custGeom>
              <a:avLst/>
              <a:gdLst/>
              <a:ahLst/>
              <a:cxnLst/>
              <a:rect l="l" t="t" r="r" b="b"/>
              <a:pathLst>
                <a:path w="2646483" h="3989829" extrusionOk="0">
                  <a:moveTo>
                    <a:pt x="2545595" y="709670"/>
                  </a:moveTo>
                  <a:cubicBezTo>
                    <a:pt x="2541258" y="691993"/>
                    <a:pt x="2536839" y="674316"/>
                    <a:pt x="2528410" y="658030"/>
                  </a:cubicBezTo>
                  <a:cubicBezTo>
                    <a:pt x="2525545" y="652465"/>
                    <a:pt x="2521944" y="639944"/>
                    <a:pt x="2514251" y="655330"/>
                  </a:cubicBezTo>
                  <a:cubicBezTo>
                    <a:pt x="2507132" y="666869"/>
                    <a:pt x="2505331" y="680126"/>
                    <a:pt x="2502222" y="692893"/>
                  </a:cubicBezTo>
                  <a:cubicBezTo>
                    <a:pt x="2487900" y="751489"/>
                    <a:pt x="2469486" y="808366"/>
                    <a:pt x="2440679" y="861806"/>
                  </a:cubicBezTo>
                  <a:cubicBezTo>
                    <a:pt x="2392150" y="951991"/>
                    <a:pt x="2319560" y="1020326"/>
                    <a:pt x="2241487" y="1083832"/>
                  </a:cubicBezTo>
                  <a:cubicBezTo>
                    <a:pt x="2115947" y="1185883"/>
                    <a:pt x="1981324" y="1275823"/>
                    <a:pt x="1851775" y="1372555"/>
                  </a:cubicBezTo>
                  <a:cubicBezTo>
                    <a:pt x="1715679" y="1474116"/>
                    <a:pt x="1585475" y="1582142"/>
                    <a:pt x="1474749" y="1711773"/>
                  </a:cubicBezTo>
                  <a:cubicBezTo>
                    <a:pt x="1321713" y="1890833"/>
                    <a:pt x="1220725" y="2097392"/>
                    <a:pt x="1153209" y="2321545"/>
                  </a:cubicBezTo>
                  <a:cubicBezTo>
                    <a:pt x="1148298" y="2337995"/>
                    <a:pt x="1143470" y="2354444"/>
                    <a:pt x="1138560" y="2370894"/>
                  </a:cubicBezTo>
                  <a:cubicBezTo>
                    <a:pt x="1137741" y="2370648"/>
                    <a:pt x="1137005" y="2370403"/>
                    <a:pt x="1136186" y="2370157"/>
                  </a:cubicBezTo>
                  <a:cubicBezTo>
                    <a:pt x="1128985" y="2368357"/>
                    <a:pt x="1138560" y="2176775"/>
                    <a:pt x="1138805" y="2159098"/>
                  </a:cubicBezTo>
                  <a:cubicBezTo>
                    <a:pt x="1139624" y="2082497"/>
                    <a:pt x="1141833" y="1444491"/>
                    <a:pt x="1152963" y="1352178"/>
                  </a:cubicBezTo>
                  <a:cubicBezTo>
                    <a:pt x="1158364" y="1307576"/>
                    <a:pt x="1167121" y="1265593"/>
                    <a:pt x="1198956" y="1231631"/>
                  </a:cubicBezTo>
                  <a:cubicBezTo>
                    <a:pt x="1209677" y="1223529"/>
                    <a:pt x="1218924" y="1214036"/>
                    <a:pt x="1227026" y="1203315"/>
                  </a:cubicBezTo>
                  <a:cubicBezTo>
                    <a:pt x="1266963" y="1171153"/>
                    <a:pt x="1311074" y="1146356"/>
                    <a:pt x="1358867" y="1127942"/>
                  </a:cubicBezTo>
                  <a:cubicBezTo>
                    <a:pt x="1444960" y="1094798"/>
                    <a:pt x="1533591" y="1068692"/>
                    <a:pt x="1617965" y="1030801"/>
                  </a:cubicBezTo>
                  <a:cubicBezTo>
                    <a:pt x="1865033" y="919829"/>
                    <a:pt x="1985825" y="727265"/>
                    <a:pt x="1989836" y="458674"/>
                  </a:cubicBezTo>
                  <a:cubicBezTo>
                    <a:pt x="1991636" y="337636"/>
                    <a:pt x="1973795" y="218725"/>
                    <a:pt x="1949326" y="100634"/>
                  </a:cubicBezTo>
                  <a:cubicBezTo>
                    <a:pt x="1942942" y="69863"/>
                    <a:pt x="1936559" y="39010"/>
                    <a:pt x="1926248" y="9221"/>
                  </a:cubicBezTo>
                  <a:cubicBezTo>
                    <a:pt x="1924857" y="5211"/>
                    <a:pt x="1924529" y="-1500"/>
                    <a:pt x="1917573" y="301"/>
                  </a:cubicBezTo>
                  <a:cubicBezTo>
                    <a:pt x="1913808" y="1283"/>
                    <a:pt x="1913890" y="5702"/>
                    <a:pt x="1914136" y="9303"/>
                  </a:cubicBezTo>
                  <a:cubicBezTo>
                    <a:pt x="1913153" y="11185"/>
                    <a:pt x="1911762" y="12985"/>
                    <a:pt x="1911353" y="14949"/>
                  </a:cubicBezTo>
                  <a:cubicBezTo>
                    <a:pt x="1892694" y="114137"/>
                    <a:pt x="1835899" y="187954"/>
                    <a:pt x="1757007" y="247041"/>
                  </a:cubicBezTo>
                  <a:cubicBezTo>
                    <a:pt x="1670096" y="312020"/>
                    <a:pt x="1582284" y="375854"/>
                    <a:pt x="1496027" y="441651"/>
                  </a:cubicBezTo>
                  <a:cubicBezTo>
                    <a:pt x="1368196" y="539202"/>
                    <a:pt x="1266145" y="657867"/>
                    <a:pt x="1200511" y="806484"/>
                  </a:cubicBezTo>
                  <a:cubicBezTo>
                    <a:pt x="1126366" y="974251"/>
                    <a:pt x="1101651" y="1151430"/>
                    <a:pt x="1098623" y="1332455"/>
                  </a:cubicBezTo>
                  <a:cubicBezTo>
                    <a:pt x="1096004" y="1490729"/>
                    <a:pt x="1095595" y="1861863"/>
                    <a:pt x="1095595" y="1872256"/>
                  </a:cubicBezTo>
                  <a:cubicBezTo>
                    <a:pt x="1090930" y="1870374"/>
                    <a:pt x="1090194" y="1868574"/>
                    <a:pt x="1089784" y="1866691"/>
                  </a:cubicBezTo>
                  <a:cubicBezTo>
                    <a:pt x="1059423" y="1727895"/>
                    <a:pt x="1008356" y="1597936"/>
                    <a:pt x="926682" y="1480827"/>
                  </a:cubicBezTo>
                  <a:cubicBezTo>
                    <a:pt x="853110" y="1375420"/>
                    <a:pt x="757196" y="1293091"/>
                    <a:pt x="655308" y="1216818"/>
                  </a:cubicBezTo>
                  <a:cubicBezTo>
                    <a:pt x="567905" y="1151348"/>
                    <a:pt x="476247" y="1091525"/>
                    <a:pt x="393591" y="1019835"/>
                  </a:cubicBezTo>
                  <a:cubicBezTo>
                    <a:pt x="341297" y="974415"/>
                    <a:pt x="300705" y="920975"/>
                    <a:pt x="280000" y="854032"/>
                  </a:cubicBezTo>
                  <a:cubicBezTo>
                    <a:pt x="273862" y="834145"/>
                    <a:pt x="267970" y="814095"/>
                    <a:pt x="261996" y="794126"/>
                  </a:cubicBezTo>
                  <a:cubicBezTo>
                    <a:pt x="261423" y="788971"/>
                    <a:pt x="258641" y="784879"/>
                    <a:pt x="254958" y="790935"/>
                  </a:cubicBezTo>
                  <a:cubicBezTo>
                    <a:pt x="250375" y="798627"/>
                    <a:pt x="247347" y="807466"/>
                    <a:pt x="245219" y="816223"/>
                  </a:cubicBezTo>
                  <a:cubicBezTo>
                    <a:pt x="205201" y="979243"/>
                    <a:pt x="176230" y="1143901"/>
                    <a:pt x="185478" y="1312568"/>
                  </a:cubicBezTo>
                  <a:cubicBezTo>
                    <a:pt x="198408" y="1546379"/>
                    <a:pt x="299969" y="1726994"/>
                    <a:pt x="508327" y="1842549"/>
                  </a:cubicBezTo>
                  <a:cubicBezTo>
                    <a:pt x="596385" y="1891324"/>
                    <a:pt x="690989" y="1923569"/>
                    <a:pt x="785512" y="1956140"/>
                  </a:cubicBezTo>
                  <a:cubicBezTo>
                    <a:pt x="854501" y="1979955"/>
                    <a:pt x="922835" y="2005243"/>
                    <a:pt x="979467" y="2053363"/>
                  </a:cubicBezTo>
                  <a:cubicBezTo>
                    <a:pt x="1016540" y="2084871"/>
                    <a:pt x="1049520" y="2119979"/>
                    <a:pt x="1058850" y="2169982"/>
                  </a:cubicBezTo>
                  <a:cubicBezTo>
                    <a:pt x="1081028" y="2288647"/>
                    <a:pt x="1079964" y="2646850"/>
                    <a:pt x="1076118" y="2704710"/>
                  </a:cubicBezTo>
                  <a:cubicBezTo>
                    <a:pt x="1073990" y="2736381"/>
                    <a:pt x="1070634" y="2768052"/>
                    <a:pt x="1067443" y="2799641"/>
                  </a:cubicBezTo>
                  <a:cubicBezTo>
                    <a:pt x="1065560" y="2818300"/>
                    <a:pt x="1060323" y="2852427"/>
                    <a:pt x="1056722" y="2891791"/>
                  </a:cubicBezTo>
                  <a:cubicBezTo>
                    <a:pt x="1053448" y="2879678"/>
                    <a:pt x="1053694" y="2876405"/>
                    <a:pt x="1051894" y="2869776"/>
                  </a:cubicBezTo>
                  <a:cubicBezTo>
                    <a:pt x="1010565" y="2717804"/>
                    <a:pt x="947305" y="2576306"/>
                    <a:pt x="850982" y="2450767"/>
                  </a:cubicBezTo>
                  <a:cubicBezTo>
                    <a:pt x="767999" y="2342496"/>
                    <a:pt x="664965" y="2255420"/>
                    <a:pt x="556448" y="2174319"/>
                  </a:cubicBezTo>
                  <a:cubicBezTo>
                    <a:pt x="458325" y="2101075"/>
                    <a:pt x="356273" y="2033231"/>
                    <a:pt x="262160" y="1954503"/>
                  </a:cubicBezTo>
                  <a:cubicBezTo>
                    <a:pt x="192598" y="1896317"/>
                    <a:pt x="137439" y="1828228"/>
                    <a:pt x="111824" y="1739434"/>
                  </a:cubicBezTo>
                  <a:cubicBezTo>
                    <a:pt x="105850" y="1718729"/>
                    <a:pt x="99712" y="1698024"/>
                    <a:pt x="93656" y="1677401"/>
                  </a:cubicBezTo>
                  <a:cubicBezTo>
                    <a:pt x="93165" y="1670281"/>
                    <a:pt x="90382" y="1665452"/>
                    <a:pt x="84163" y="1672736"/>
                  </a:cubicBezTo>
                  <a:cubicBezTo>
                    <a:pt x="80234" y="1677237"/>
                    <a:pt x="78434" y="1683866"/>
                    <a:pt x="76715" y="1689840"/>
                  </a:cubicBezTo>
                  <a:cubicBezTo>
                    <a:pt x="63458" y="1734114"/>
                    <a:pt x="53555" y="1779207"/>
                    <a:pt x="44880" y="1824545"/>
                  </a:cubicBezTo>
                  <a:cubicBezTo>
                    <a:pt x="13455" y="1988548"/>
                    <a:pt x="-10524" y="2153287"/>
                    <a:pt x="4698" y="2320973"/>
                  </a:cubicBezTo>
                  <a:cubicBezTo>
                    <a:pt x="28840" y="2587191"/>
                    <a:pt x="153888" y="2788429"/>
                    <a:pt x="391136" y="2916997"/>
                  </a:cubicBezTo>
                  <a:cubicBezTo>
                    <a:pt x="490650" y="2970928"/>
                    <a:pt x="597040" y="3007591"/>
                    <a:pt x="703510" y="3044336"/>
                  </a:cubicBezTo>
                  <a:cubicBezTo>
                    <a:pt x="772991" y="3068315"/>
                    <a:pt x="842389" y="3092538"/>
                    <a:pt x="903685" y="3134685"/>
                  </a:cubicBezTo>
                  <a:cubicBezTo>
                    <a:pt x="952133" y="3167993"/>
                    <a:pt x="995916" y="3206293"/>
                    <a:pt x="1020877" y="3261124"/>
                  </a:cubicBezTo>
                  <a:cubicBezTo>
                    <a:pt x="1039454" y="3301798"/>
                    <a:pt x="1041582" y="3347299"/>
                    <a:pt x="1044692" y="3389773"/>
                  </a:cubicBezTo>
                  <a:cubicBezTo>
                    <a:pt x="1045101" y="3421772"/>
                    <a:pt x="1052630" y="3985879"/>
                    <a:pt x="1052221" y="3988661"/>
                  </a:cubicBezTo>
                  <a:cubicBezTo>
                    <a:pt x="1095431" y="3991853"/>
                    <a:pt x="1119328" y="3987352"/>
                    <a:pt x="1129394" y="3988661"/>
                  </a:cubicBezTo>
                  <a:cubicBezTo>
                    <a:pt x="1135286" y="3891520"/>
                    <a:pt x="1139705" y="3576936"/>
                    <a:pt x="1139705" y="3495753"/>
                  </a:cubicBezTo>
                  <a:cubicBezTo>
                    <a:pt x="1142161" y="3343698"/>
                    <a:pt x="1135041" y="3187798"/>
                    <a:pt x="1157219" y="3037216"/>
                  </a:cubicBezTo>
                  <a:cubicBezTo>
                    <a:pt x="1165975" y="2977884"/>
                    <a:pt x="1179806" y="2921661"/>
                    <a:pt x="1218270" y="2873623"/>
                  </a:cubicBezTo>
                  <a:cubicBezTo>
                    <a:pt x="1254442" y="2828366"/>
                    <a:pt x="1296343" y="2789575"/>
                    <a:pt x="1343563" y="2756267"/>
                  </a:cubicBezTo>
                  <a:cubicBezTo>
                    <a:pt x="1430475" y="2694971"/>
                    <a:pt x="1529007" y="2658962"/>
                    <a:pt x="1628276" y="2624672"/>
                  </a:cubicBezTo>
                  <a:cubicBezTo>
                    <a:pt x="1769774" y="2575815"/>
                    <a:pt x="1911926" y="2528595"/>
                    <a:pt x="2045649" y="2460015"/>
                  </a:cubicBezTo>
                  <a:cubicBezTo>
                    <a:pt x="2188537" y="2386688"/>
                    <a:pt x="2317514" y="2295357"/>
                    <a:pt x="2418420" y="2168591"/>
                  </a:cubicBezTo>
                  <a:cubicBezTo>
                    <a:pt x="2567037" y="1981919"/>
                    <a:pt x="2633407" y="1764967"/>
                    <a:pt x="2644292" y="1530257"/>
                  </a:cubicBezTo>
                  <a:cubicBezTo>
                    <a:pt x="2657222" y="1251681"/>
                    <a:pt x="2611475" y="979243"/>
                    <a:pt x="2545595" y="709670"/>
                  </a:cubicBezTo>
                  <a:close/>
                </a:path>
              </a:pathLst>
            </a:custGeom>
            <a:solidFill>
              <a:srgbClr val="95C23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30" name="Google Shape;530;p56"/>
            <p:cNvSpPr/>
            <p:nvPr/>
          </p:nvSpPr>
          <p:spPr>
            <a:xfrm>
              <a:off x="2022347" y="3176737"/>
              <a:ext cx="1497782" cy="405310"/>
            </a:xfrm>
            <a:custGeom>
              <a:avLst/>
              <a:gdLst/>
              <a:ahLst/>
              <a:cxnLst/>
              <a:rect l="l" t="t" r="r" b="b"/>
              <a:pathLst>
                <a:path w="1497782" h="405310" extrusionOk="0">
                  <a:moveTo>
                    <a:pt x="627072" y="719"/>
                  </a:moveTo>
                  <a:cubicBezTo>
                    <a:pt x="652871" y="3515"/>
                    <a:pt x="677932" y="14438"/>
                    <a:pt x="701802" y="33056"/>
                  </a:cubicBezTo>
                  <a:cubicBezTo>
                    <a:pt x="711502" y="40632"/>
                    <a:pt x="718637" y="44039"/>
                    <a:pt x="731423" y="38347"/>
                  </a:cubicBezTo>
                  <a:cubicBezTo>
                    <a:pt x="757036" y="26924"/>
                    <a:pt x="784493" y="25560"/>
                    <a:pt x="811949" y="32214"/>
                  </a:cubicBezTo>
                  <a:cubicBezTo>
                    <a:pt x="817842" y="33658"/>
                    <a:pt x="823012" y="33337"/>
                    <a:pt x="828744" y="31252"/>
                  </a:cubicBezTo>
                  <a:cubicBezTo>
                    <a:pt x="844016" y="25681"/>
                    <a:pt x="859968" y="23556"/>
                    <a:pt x="876202" y="23677"/>
                  </a:cubicBezTo>
                  <a:lnTo>
                    <a:pt x="899851" y="25921"/>
                  </a:lnTo>
                  <a:cubicBezTo>
                    <a:pt x="906745" y="23035"/>
                    <a:pt x="911996" y="26643"/>
                    <a:pt x="917247" y="30250"/>
                  </a:cubicBezTo>
                  <a:cubicBezTo>
                    <a:pt x="938691" y="38227"/>
                    <a:pt x="958332" y="49209"/>
                    <a:pt x="974205" y="65964"/>
                  </a:cubicBezTo>
                  <a:cubicBezTo>
                    <a:pt x="977291" y="69251"/>
                    <a:pt x="979937" y="68209"/>
                    <a:pt x="983303" y="67207"/>
                  </a:cubicBezTo>
                  <a:cubicBezTo>
                    <a:pt x="1001621" y="61796"/>
                    <a:pt x="1019258" y="55102"/>
                    <a:pt x="1036814" y="47326"/>
                  </a:cubicBezTo>
                  <a:cubicBezTo>
                    <a:pt x="1113733" y="13255"/>
                    <a:pt x="1201755" y="53699"/>
                    <a:pt x="1227288" y="133864"/>
                  </a:cubicBezTo>
                  <a:cubicBezTo>
                    <a:pt x="1229292" y="140118"/>
                    <a:pt x="1232338" y="142402"/>
                    <a:pt x="1238390" y="143284"/>
                  </a:cubicBezTo>
                  <a:cubicBezTo>
                    <a:pt x="1258753" y="146290"/>
                    <a:pt x="1277231" y="154227"/>
                    <a:pt x="1294106" y="165810"/>
                  </a:cubicBezTo>
                  <a:cubicBezTo>
                    <a:pt x="1298194" y="168616"/>
                    <a:pt x="1302202" y="170260"/>
                    <a:pt x="1307293" y="170380"/>
                  </a:cubicBezTo>
                  <a:cubicBezTo>
                    <a:pt x="1322164" y="170741"/>
                    <a:pt x="1336313" y="175110"/>
                    <a:pt x="1350623" y="178517"/>
                  </a:cubicBezTo>
                  <a:cubicBezTo>
                    <a:pt x="1355393" y="176753"/>
                    <a:pt x="1359481" y="179438"/>
                    <a:pt x="1363168" y="181402"/>
                  </a:cubicBezTo>
                  <a:cubicBezTo>
                    <a:pt x="1377357" y="188978"/>
                    <a:pt x="1392148" y="195151"/>
                    <a:pt x="1406578" y="202125"/>
                  </a:cubicBezTo>
                  <a:cubicBezTo>
                    <a:pt x="1421409" y="209301"/>
                    <a:pt x="1434396" y="219521"/>
                    <a:pt x="1445779" y="231546"/>
                  </a:cubicBezTo>
                  <a:cubicBezTo>
                    <a:pt x="1462133" y="252549"/>
                    <a:pt x="1479408" y="272912"/>
                    <a:pt x="1488828" y="298484"/>
                  </a:cubicBezTo>
                  <a:cubicBezTo>
                    <a:pt x="1500813" y="330952"/>
                    <a:pt x="1500452" y="363418"/>
                    <a:pt x="1489630" y="395846"/>
                  </a:cubicBezTo>
                  <a:cubicBezTo>
                    <a:pt x="1488187" y="400135"/>
                    <a:pt x="1487185" y="405506"/>
                    <a:pt x="1480651" y="405305"/>
                  </a:cubicBezTo>
                  <a:cubicBezTo>
                    <a:pt x="1399663" y="398082"/>
                    <a:pt x="1138252" y="340944"/>
                    <a:pt x="1003700" y="321076"/>
                  </a:cubicBezTo>
                  <a:cubicBezTo>
                    <a:pt x="869148" y="301208"/>
                    <a:pt x="762649" y="286210"/>
                    <a:pt x="673338" y="286100"/>
                  </a:cubicBezTo>
                  <a:cubicBezTo>
                    <a:pt x="584027" y="285990"/>
                    <a:pt x="534655" y="312400"/>
                    <a:pt x="467834" y="320416"/>
                  </a:cubicBezTo>
                  <a:cubicBezTo>
                    <a:pt x="401013" y="328432"/>
                    <a:pt x="334381" y="334983"/>
                    <a:pt x="272411" y="334196"/>
                  </a:cubicBezTo>
                  <a:cubicBezTo>
                    <a:pt x="210441" y="333409"/>
                    <a:pt x="155331" y="316595"/>
                    <a:pt x="96012" y="315693"/>
                  </a:cubicBezTo>
                  <a:cubicBezTo>
                    <a:pt x="65535" y="315263"/>
                    <a:pt x="35053" y="316039"/>
                    <a:pt x="6295" y="328330"/>
                  </a:cubicBezTo>
                  <a:cubicBezTo>
                    <a:pt x="-50" y="326759"/>
                    <a:pt x="435" y="321316"/>
                    <a:pt x="204" y="316797"/>
                  </a:cubicBezTo>
                  <a:cubicBezTo>
                    <a:pt x="-1459" y="282652"/>
                    <a:pt x="6961" y="251294"/>
                    <a:pt x="27269" y="223270"/>
                  </a:cubicBezTo>
                  <a:cubicBezTo>
                    <a:pt x="43244" y="201191"/>
                    <a:pt x="65377" y="186251"/>
                    <a:pt x="86795" y="170444"/>
                  </a:cubicBezTo>
                  <a:cubicBezTo>
                    <a:pt x="101002" y="161940"/>
                    <a:pt x="116267" y="155606"/>
                    <a:pt x="132484" y="152702"/>
                  </a:cubicBezTo>
                  <a:cubicBezTo>
                    <a:pt x="148261" y="149884"/>
                    <a:pt x="164170" y="147935"/>
                    <a:pt x="179877" y="144472"/>
                  </a:cubicBezTo>
                  <a:cubicBezTo>
                    <a:pt x="183958" y="143577"/>
                    <a:pt x="188620" y="142095"/>
                    <a:pt x="192736" y="145082"/>
                  </a:cubicBezTo>
                  <a:cubicBezTo>
                    <a:pt x="207434" y="145666"/>
                    <a:pt x="222238" y="145280"/>
                    <a:pt x="236654" y="148948"/>
                  </a:cubicBezTo>
                  <a:cubicBezTo>
                    <a:pt x="241587" y="150207"/>
                    <a:pt x="245891" y="149707"/>
                    <a:pt x="250585" y="148110"/>
                  </a:cubicBezTo>
                  <a:cubicBezTo>
                    <a:pt x="269961" y="141514"/>
                    <a:pt x="289896" y="138862"/>
                    <a:pt x="310313" y="141466"/>
                  </a:cubicBezTo>
                  <a:cubicBezTo>
                    <a:pt x="316379" y="142251"/>
                    <a:pt x="319929" y="140875"/>
                    <a:pt x="323547" y="135395"/>
                  </a:cubicBezTo>
                  <a:lnTo>
                    <a:pt x="351089" y="108190"/>
                  </a:lnTo>
                  <a:lnTo>
                    <a:pt x="350556" y="108091"/>
                  </a:lnTo>
                  <a:cubicBezTo>
                    <a:pt x="352159" y="102239"/>
                    <a:pt x="357731" y="99313"/>
                    <a:pt x="360416" y="94303"/>
                  </a:cubicBezTo>
                  <a:cubicBezTo>
                    <a:pt x="386550" y="68008"/>
                    <a:pt x="417775" y="52937"/>
                    <a:pt x="454932" y="49651"/>
                  </a:cubicBezTo>
                  <a:cubicBezTo>
                    <a:pt x="463910" y="48849"/>
                    <a:pt x="472448" y="43157"/>
                    <a:pt x="481426" y="42315"/>
                  </a:cubicBezTo>
                  <a:cubicBezTo>
                    <a:pt x="506158" y="40031"/>
                    <a:pt x="526319" y="28326"/>
                    <a:pt x="547924" y="17143"/>
                  </a:cubicBezTo>
                  <a:cubicBezTo>
                    <a:pt x="574739" y="3255"/>
                    <a:pt x="601274" y="-2077"/>
                    <a:pt x="627072" y="719"/>
                  </a:cubicBezTo>
                  <a:close/>
                </a:path>
              </a:pathLst>
            </a:custGeom>
            <a:solidFill>
              <a:srgbClr val="79462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31" name="Google Shape;531;p56"/>
            <p:cNvSpPr/>
            <p:nvPr/>
          </p:nvSpPr>
          <p:spPr>
            <a:xfrm>
              <a:off x="2386811" y="3203002"/>
              <a:ext cx="1121721" cy="371705"/>
            </a:xfrm>
            <a:custGeom>
              <a:avLst/>
              <a:gdLst/>
              <a:ahLst/>
              <a:cxnLst/>
              <a:rect l="l" t="t" r="r" b="b"/>
              <a:pathLst>
                <a:path w="2290235" h="758916" extrusionOk="0">
                  <a:moveTo>
                    <a:pt x="0" y="172467"/>
                  </a:moveTo>
                  <a:cubicBezTo>
                    <a:pt x="33308" y="134003"/>
                    <a:pt x="78564" y="114690"/>
                    <a:pt x="125948" y="107488"/>
                  </a:cubicBezTo>
                  <a:cubicBezTo>
                    <a:pt x="170304" y="100777"/>
                    <a:pt x="211551" y="79172"/>
                    <a:pt x="255825" y="79418"/>
                  </a:cubicBezTo>
                  <a:cubicBezTo>
                    <a:pt x="292815" y="79581"/>
                    <a:pt x="315321" y="56421"/>
                    <a:pt x="342818" y="40790"/>
                  </a:cubicBezTo>
                  <a:cubicBezTo>
                    <a:pt x="431121" y="-9458"/>
                    <a:pt x="521061" y="-13223"/>
                    <a:pt x="613292" y="29169"/>
                  </a:cubicBezTo>
                  <a:cubicBezTo>
                    <a:pt x="638907" y="40954"/>
                    <a:pt x="661985" y="56421"/>
                    <a:pt x="682936" y="75162"/>
                  </a:cubicBezTo>
                  <a:cubicBezTo>
                    <a:pt x="693084" y="84164"/>
                    <a:pt x="702331" y="88747"/>
                    <a:pt x="718044" y="81791"/>
                  </a:cubicBezTo>
                  <a:cubicBezTo>
                    <a:pt x="777213" y="55357"/>
                    <a:pt x="839246" y="51838"/>
                    <a:pt x="902261" y="66323"/>
                  </a:cubicBezTo>
                  <a:cubicBezTo>
                    <a:pt x="911017" y="68369"/>
                    <a:pt x="918710" y="66078"/>
                    <a:pt x="926812" y="63541"/>
                  </a:cubicBezTo>
                  <a:cubicBezTo>
                    <a:pt x="1039175" y="27860"/>
                    <a:pt x="1138526" y="51183"/>
                    <a:pt x="1225029" y="130321"/>
                  </a:cubicBezTo>
                  <a:cubicBezTo>
                    <a:pt x="1233867" y="138422"/>
                    <a:pt x="1240905" y="136949"/>
                    <a:pt x="1251217" y="135149"/>
                  </a:cubicBezTo>
                  <a:cubicBezTo>
                    <a:pt x="1302938" y="126392"/>
                    <a:pt x="1345248" y="93248"/>
                    <a:pt x="1395251" y="80972"/>
                  </a:cubicBezTo>
                  <a:cubicBezTo>
                    <a:pt x="1491656" y="57485"/>
                    <a:pt x="1578895" y="75653"/>
                    <a:pt x="1655822" y="139896"/>
                  </a:cubicBezTo>
                  <a:cubicBezTo>
                    <a:pt x="1700015" y="176804"/>
                    <a:pt x="1730049" y="222470"/>
                    <a:pt x="1745844" y="277710"/>
                  </a:cubicBezTo>
                  <a:cubicBezTo>
                    <a:pt x="1747890" y="284749"/>
                    <a:pt x="1751327" y="289577"/>
                    <a:pt x="1760165" y="290477"/>
                  </a:cubicBezTo>
                  <a:cubicBezTo>
                    <a:pt x="1796910" y="294242"/>
                    <a:pt x="1831855" y="306108"/>
                    <a:pt x="1861890" y="326486"/>
                  </a:cubicBezTo>
                  <a:cubicBezTo>
                    <a:pt x="1890124" y="345717"/>
                    <a:pt x="1921468" y="347354"/>
                    <a:pt x="1952484" y="353165"/>
                  </a:cubicBezTo>
                  <a:cubicBezTo>
                    <a:pt x="1984319" y="359139"/>
                    <a:pt x="2013862" y="370841"/>
                    <a:pt x="2042342" y="386064"/>
                  </a:cubicBezTo>
                  <a:cubicBezTo>
                    <a:pt x="2076141" y="404068"/>
                    <a:pt x="2114604" y="413479"/>
                    <a:pt x="2144148" y="439094"/>
                  </a:cubicBezTo>
                  <a:cubicBezTo>
                    <a:pt x="2217311" y="502682"/>
                    <a:pt x="2275825" y="575027"/>
                    <a:pt x="2288264" y="676342"/>
                  </a:cubicBezTo>
                  <a:cubicBezTo>
                    <a:pt x="2291538" y="703185"/>
                    <a:pt x="2291047" y="728472"/>
                    <a:pt x="2284418" y="758916"/>
                  </a:cubicBezTo>
                  <a:cubicBezTo>
                    <a:pt x="2275661" y="743940"/>
                    <a:pt x="2279590" y="731091"/>
                    <a:pt x="2277625" y="719634"/>
                  </a:cubicBezTo>
                  <a:cubicBezTo>
                    <a:pt x="2267068" y="656701"/>
                    <a:pt x="2232696" y="606289"/>
                    <a:pt x="2195051" y="557268"/>
                  </a:cubicBezTo>
                  <a:cubicBezTo>
                    <a:pt x="2157733" y="508738"/>
                    <a:pt x="2110104" y="475921"/>
                    <a:pt x="2051753" y="456935"/>
                  </a:cubicBezTo>
                  <a:cubicBezTo>
                    <a:pt x="2033749" y="451042"/>
                    <a:pt x="2018527" y="436967"/>
                    <a:pt x="2000032" y="429929"/>
                  </a:cubicBezTo>
                  <a:cubicBezTo>
                    <a:pt x="1967133" y="417407"/>
                    <a:pt x="1933661" y="408569"/>
                    <a:pt x="1898471" y="408323"/>
                  </a:cubicBezTo>
                  <a:cubicBezTo>
                    <a:pt x="1887505" y="408241"/>
                    <a:pt x="1880140" y="402431"/>
                    <a:pt x="1871874" y="397521"/>
                  </a:cubicBezTo>
                  <a:cubicBezTo>
                    <a:pt x="1836929" y="376652"/>
                    <a:pt x="1801248" y="357911"/>
                    <a:pt x="1759920" y="352837"/>
                  </a:cubicBezTo>
                  <a:cubicBezTo>
                    <a:pt x="1748463" y="351446"/>
                    <a:pt x="1740525" y="346290"/>
                    <a:pt x="1735942" y="333278"/>
                  </a:cubicBezTo>
                  <a:cubicBezTo>
                    <a:pt x="1698623" y="227544"/>
                    <a:pt x="1626443" y="160764"/>
                    <a:pt x="1515389" y="137195"/>
                  </a:cubicBezTo>
                  <a:cubicBezTo>
                    <a:pt x="1440998" y="121400"/>
                    <a:pt x="1373237" y="138668"/>
                    <a:pt x="1308421" y="174677"/>
                  </a:cubicBezTo>
                  <a:cubicBezTo>
                    <a:pt x="1283788" y="188343"/>
                    <a:pt x="1254736" y="188753"/>
                    <a:pt x="1228875" y="199146"/>
                  </a:cubicBezTo>
                  <a:cubicBezTo>
                    <a:pt x="1222164" y="201847"/>
                    <a:pt x="1218973" y="195136"/>
                    <a:pt x="1215290" y="191371"/>
                  </a:cubicBezTo>
                  <a:cubicBezTo>
                    <a:pt x="1149410" y="125410"/>
                    <a:pt x="1068719" y="102578"/>
                    <a:pt x="977797" y="109779"/>
                  </a:cubicBezTo>
                  <a:cubicBezTo>
                    <a:pt x="968222" y="110516"/>
                    <a:pt x="958320" y="112726"/>
                    <a:pt x="949399" y="116326"/>
                  </a:cubicBezTo>
                  <a:cubicBezTo>
                    <a:pt x="917810" y="129175"/>
                    <a:pt x="886793" y="125165"/>
                    <a:pt x="853977" y="119682"/>
                  </a:cubicBezTo>
                  <a:cubicBezTo>
                    <a:pt x="804137" y="111253"/>
                    <a:pt x="755280" y="122791"/>
                    <a:pt x="708960" y="142433"/>
                  </a:cubicBezTo>
                  <a:cubicBezTo>
                    <a:pt x="696193" y="147834"/>
                    <a:pt x="687846" y="146770"/>
                    <a:pt x="677043" y="137768"/>
                  </a:cubicBezTo>
                  <a:cubicBezTo>
                    <a:pt x="634733" y="102332"/>
                    <a:pt x="588086" y="74835"/>
                    <a:pt x="532436" y="66405"/>
                  </a:cubicBezTo>
                  <a:cubicBezTo>
                    <a:pt x="452644" y="54375"/>
                    <a:pt x="377926" y="66896"/>
                    <a:pt x="311720" y="115590"/>
                  </a:cubicBezTo>
                  <a:cubicBezTo>
                    <a:pt x="297562" y="125983"/>
                    <a:pt x="284222" y="136213"/>
                    <a:pt x="265563" y="136704"/>
                  </a:cubicBezTo>
                  <a:cubicBezTo>
                    <a:pt x="227427" y="137522"/>
                    <a:pt x="192728" y="154299"/>
                    <a:pt x="155983" y="161501"/>
                  </a:cubicBezTo>
                  <a:cubicBezTo>
                    <a:pt x="132823" y="166002"/>
                    <a:pt x="109171" y="167802"/>
                    <a:pt x="86584" y="175495"/>
                  </a:cubicBezTo>
                  <a:cubicBezTo>
                    <a:pt x="78073" y="178441"/>
                    <a:pt x="68744" y="179751"/>
                    <a:pt x="63424" y="188343"/>
                  </a:cubicBezTo>
                  <a:cubicBezTo>
                    <a:pt x="42310" y="183106"/>
                    <a:pt x="21114" y="177786"/>
                    <a:pt x="0" y="172467"/>
                  </a:cubicBezTo>
                  <a:close/>
                </a:path>
              </a:pathLst>
            </a:custGeom>
            <a:solidFill>
              <a:srgbClr val="A15B2C"/>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32" name="Google Shape;532;p56"/>
            <p:cNvSpPr/>
            <p:nvPr/>
          </p:nvSpPr>
          <p:spPr>
            <a:xfrm>
              <a:off x="867651" y="4722930"/>
              <a:ext cx="3354813" cy="1679158"/>
            </a:xfrm>
            <a:custGeom>
              <a:avLst/>
              <a:gdLst/>
              <a:ahLst/>
              <a:cxnLst/>
              <a:rect l="l" t="t" r="r" b="b"/>
              <a:pathLst>
                <a:path w="6849572" h="3428362" extrusionOk="0">
                  <a:moveTo>
                    <a:pt x="6847555" y="124465"/>
                  </a:moveTo>
                  <a:cubicBezTo>
                    <a:pt x="6843135" y="108425"/>
                    <a:pt x="6842072" y="91730"/>
                    <a:pt x="6835443" y="76181"/>
                  </a:cubicBezTo>
                  <a:cubicBezTo>
                    <a:pt x="6816865" y="32643"/>
                    <a:pt x="6779465" y="14557"/>
                    <a:pt x="6737647" y="1954"/>
                  </a:cubicBezTo>
                  <a:cubicBezTo>
                    <a:pt x="6716696" y="-583"/>
                    <a:pt x="6695828" y="-747"/>
                    <a:pt x="6674959" y="2036"/>
                  </a:cubicBezTo>
                  <a:cubicBezTo>
                    <a:pt x="6641896" y="9483"/>
                    <a:pt x="6610634" y="21268"/>
                    <a:pt x="6581582" y="38863"/>
                  </a:cubicBezTo>
                  <a:cubicBezTo>
                    <a:pt x="6567015" y="47701"/>
                    <a:pt x="6563332" y="41973"/>
                    <a:pt x="6565951" y="27406"/>
                  </a:cubicBezTo>
                  <a:cubicBezTo>
                    <a:pt x="6566360" y="27406"/>
                    <a:pt x="6566606" y="26751"/>
                    <a:pt x="6566687" y="25442"/>
                  </a:cubicBezTo>
                  <a:cubicBezTo>
                    <a:pt x="6566769" y="24214"/>
                    <a:pt x="6566115" y="23232"/>
                    <a:pt x="6564723" y="22414"/>
                  </a:cubicBezTo>
                  <a:cubicBezTo>
                    <a:pt x="6555230" y="25032"/>
                    <a:pt x="6554658" y="33461"/>
                    <a:pt x="6553594" y="40745"/>
                  </a:cubicBezTo>
                  <a:cubicBezTo>
                    <a:pt x="6552203" y="49665"/>
                    <a:pt x="6548356" y="56212"/>
                    <a:pt x="6541154" y="61614"/>
                  </a:cubicBezTo>
                  <a:cubicBezTo>
                    <a:pt x="6461199" y="121437"/>
                    <a:pt x="6399084" y="198037"/>
                    <a:pt x="6338933" y="276356"/>
                  </a:cubicBezTo>
                  <a:cubicBezTo>
                    <a:pt x="6234590" y="412125"/>
                    <a:pt x="6146860" y="558696"/>
                    <a:pt x="6059212" y="705349"/>
                  </a:cubicBezTo>
                  <a:cubicBezTo>
                    <a:pt x="5947504" y="892185"/>
                    <a:pt x="5840787" y="1082130"/>
                    <a:pt x="5716066" y="1260945"/>
                  </a:cubicBezTo>
                  <a:cubicBezTo>
                    <a:pt x="5655098" y="1348266"/>
                    <a:pt x="5589055" y="1431659"/>
                    <a:pt x="5513682" y="1507195"/>
                  </a:cubicBezTo>
                  <a:cubicBezTo>
                    <a:pt x="5457705" y="1563254"/>
                    <a:pt x="5397145" y="1614075"/>
                    <a:pt x="5331920" y="1659086"/>
                  </a:cubicBezTo>
                  <a:cubicBezTo>
                    <a:pt x="5249837" y="1715718"/>
                    <a:pt x="5163417" y="1764329"/>
                    <a:pt x="5071103" y="1802302"/>
                  </a:cubicBezTo>
                  <a:cubicBezTo>
                    <a:pt x="5065047" y="1805166"/>
                    <a:pt x="5059810" y="1809340"/>
                    <a:pt x="5055064" y="1814005"/>
                  </a:cubicBezTo>
                  <a:cubicBezTo>
                    <a:pt x="5032885" y="1837574"/>
                    <a:pt x="5008252" y="1858443"/>
                    <a:pt x="4980100" y="1874483"/>
                  </a:cubicBezTo>
                  <a:cubicBezTo>
                    <a:pt x="4869783" y="1937580"/>
                    <a:pt x="4750381" y="1970724"/>
                    <a:pt x="4623943" y="1976043"/>
                  </a:cubicBezTo>
                  <a:cubicBezTo>
                    <a:pt x="4548488" y="1979235"/>
                    <a:pt x="4473034" y="1976453"/>
                    <a:pt x="4397497" y="1969251"/>
                  </a:cubicBezTo>
                  <a:cubicBezTo>
                    <a:pt x="4250598" y="1955256"/>
                    <a:pt x="4106892" y="1925549"/>
                    <a:pt x="3964576" y="1887822"/>
                  </a:cubicBezTo>
                  <a:cubicBezTo>
                    <a:pt x="3804174" y="1845348"/>
                    <a:pt x="3644181" y="1800992"/>
                    <a:pt x="3480342" y="1773004"/>
                  </a:cubicBezTo>
                  <a:cubicBezTo>
                    <a:pt x="3446789" y="1767275"/>
                    <a:pt x="3413481" y="1759992"/>
                    <a:pt x="3381318" y="1755573"/>
                  </a:cubicBezTo>
                  <a:cubicBezTo>
                    <a:pt x="3384346" y="1755573"/>
                    <a:pt x="3387374" y="1755573"/>
                    <a:pt x="3390402" y="1755736"/>
                  </a:cubicBezTo>
                  <a:cubicBezTo>
                    <a:pt x="3397195" y="1753936"/>
                    <a:pt x="3404069" y="1753036"/>
                    <a:pt x="3411107" y="1752790"/>
                  </a:cubicBezTo>
                  <a:cubicBezTo>
                    <a:pt x="3415936" y="1752627"/>
                    <a:pt x="3420109" y="1752545"/>
                    <a:pt x="3423710" y="1752381"/>
                  </a:cubicBezTo>
                  <a:cubicBezTo>
                    <a:pt x="3433695" y="1755491"/>
                    <a:pt x="3444661" y="1750335"/>
                    <a:pt x="3454399" y="1755327"/>
                  </a:cubicBezTo>
                  <a:cubicBezTo>
                    <a:pt x="3498183" y="1753936"/>
                    <a:pt x="3541147" y="1764575"/>
                    <a:pt x="3584849" y="1763838"/>
                  </a:cubicBezTo>
                  <a:cubicBezTo>
                    <a:pt x="3589023" y="1761383"/>
                    <a:pt x="3593196" y="1759992"/>
                    <a:pt x="3597288" y="1763920"/>
                  </a:cubicBezTo>
                  <a:cubicBezTo>
                    <a:pt x="3607682" y="1772022"/>
                    <a:pt x="3619793" y="1766375"/>
                    <a:pt x="3631005" y="1768094"/>
                  </a:cubicBezTo>
                  <a:cubicBezTo>
                    <a:pt x="3642463" y="1771858"/>
                    <a:pt x="3654493" y="1771040"/>
                    <a:pt x="3666114" y="1772922"/>
                  </a:cubicBezTo>
                  <a:cubicBezTo>
                    <a:pt x="3759490" y="1787980"/>
                    <a:pt x="3853031" y="1801893"/>
                    <a:pt x="3945917" y="1819652"/>
                  </a:cubicBezTo>
                  <a:cubicBezTo>
                    <a:pt x="4079803" y="1845266"/>
                    <a:pt x="4213117" y="1873337"/>
                    <a:pt x="4348477" y="1891096"/>
                  </a:cubicBezTo>
                  <a:cubicBezTo>
                    <a:pt x="4430150" y="1901735"/>
                    <a:pt x="4511907" y="1908445"/>
                    <a:pt x="4593990" y="1910737"/>
                  </a:cubicBezTo>
                  <a:cubicBezTo>
                    <a:pt x="4649803" y="1912292"/>
                    <a:pt x="4705289" y="1906072"/>
                    <a:pt x="4760611" y="1898625"/>
                  </a:cubicBezTo>
                  <a:cubicBezTo>
                    <a:pt x="4832056" y="1888968"/>
                    <a:pt x="4901863" y="1873419"/>
                    <a:pt x="4968152" y="1844284"/>
                  </a:cubicBezTo>
                  <a:cubicBezTo>
                    <a:pt x="4988939" y="1836674"/>
                    <a:pt x="5009480" y="1828736"/>
                    <a:pt x="5028057" y="1816378"/>
                  </a:cubicBezTo>
                  <a:cubicBezTo>
                    <a:pt x="5046961" y="1803857"/>
                    <a:pt x="5066357" y="1792154"/>
                    <a:pt x="5085589" y="1780124"/>
                  </a:cubicBezTo>
                  <a:cubicBezTo>
                    <a:pt x="5092791" y="1772513"/>
                    <a:pt x="5099583" y="1764575"/>
                    <a:pt x="5107194" y="1757373"/>
                  </a:cubicBezTo>
                  <a:cubicBezTo>
                    <a:pt x="5180275" y="1688302"/>
                    <a:pt x="5214401" y="1601308"/>
                    <a:pt x="5224467" y="1503185"/>
                  </a:cubicBezTo>
                  <a:cubicBezTo>
                    <a:pt x="5224386" y="1493446"/>
                    <a:pt x="5224958" y="1483626"/>
                    <a:pt x="5224140" y="1473887"/>
                  </a:cubicBezTo>
                  <a:cubicBezTo>
                    <a:pt x="5219230" y="1418319"/>
                    <a:pt x="5214810" y="1362834"/>
                    <a:pt x="5138128" y="1310621"/>
                  </a:cubicBezTo>
                  <a:cubicBezTo>
                    <a:pt x="5094673" y="1280996"/>
                    <a:pt x="5044588" y="1266101"/>
                    <a:pt x="4994503" y="1252680"/>
                  </a:cubicBezTo>
                  <a:cubicBezTo>
                    <a:pt x="4835575" y="1210124"/>
                    <a:pt x="4672554" y="1192938"/>
                    <a:pt x="4509370" y="1178044"/>
                  </a:cubicBezTo>
                  <a:cubicBezTo>
                    <a:pt x="4412474" y="1169205"/>
                    <a:pt x="4315578" y="1160858"/>
                    <a:pt x="4219418" y="1145800"/>
                  </a:cubicBezTo>
                  <a:cubicBezTo>
                    <a:pt x="4058525" y="1120676"/>
                    <a:pt x="3901479" y="1079430"/>
                    <a:pt x="3745578" y="1033109"/>
                  </a:cubicBezTo>
                  <a:cubicBezTo>
                    <a:pt x="3714234" y="1023780"/>
                    <a:pt x="3476905" y="941205"/>
                    <a:pt x="3470276" y="938669"/>
                  </a:cubicBezTo>
                  <a:cubicBezTo>
                    <a:pt x="3427475" y="922301"/>
                    <a:pt x="3317567" y="878763"/>
                    <a:pt x="3312575" y="876553"/>
                  </a:cubicBezTo>
                  <a:cubicBezTo>
                    <a:pt x="3279594" y="861905"/>
                    <a:pt x="3175660" y="820004"/>
                    <a:pt x="3169768" y="817549"/>
                  </a:cubicBezTo>
                  <a:cubicBezTo>
                    <a:pt x="3095950" y="787269"/>
                    <a:pt x="2709022" y="619010"/>
                    <a:pt x="2636841" y="587748"/>
                  </a:cubicBezTo>
                  <a:cubicBezTo>
                    <a:pt x="2581355" y="563688"/>
                    <a:pt x="2526033" y="539219"/>
                    <a:pt x="2470710" y="514995"/>
                  </a:cubicBezTo>
                  <a:cubicBezTo>
                    <a:pt x="2467355" y="514094"/>
                    <a:pt x="2463918" y="513522"/>
                    <a:pt x="2460726" y="512212"/>
                  </a:cubicBezTo>
                  <a:cubicBezTo>
                    <a:pt x="2323812" y="457381"/>
                    <a:pt x="2184769" y="409015"/>
                    <a:pt x="2041308" y="373906"/>
                  </a:cubicBezTo>
                  <a:cubicBezTo>
                    <a:pt x="1956606" y="353201"/>
                    <a:pt x="1871331" y="336261"/>
                    <a:pt x="1784747" y="325459"/>
                  </a:cubicBezTo>
                  <a:cubicBezTo>
                    <a:pt x="1734171" y="319157"/>
                    <a:pt x="1683431" y="316211"/>
                    <a:pt x="1632692" y="312119"/>
                  </a:cubicBezTo>
                  <a:cubicBezTo>
                    <a:pt x="1540134" y="304672"/>
                    <a:pt x="1448557" y="312119"/>
                    <a:pt x="1357145" y="323985"/>
                  </a:cubicBezTo>
                  <a:cubicBezTo>
                    <a:pt x="1297567" y="331760"/>
                    <a:pt x="1240035" y="349192"/>
                    <a:pt x="1181930" y="363922"/>
                  </a:cubicBezTo>
                  <a:cubicBezTo>
                    <a:pt x="1028730" y="402877"/>
                    <a:pt x="885677" y="464501"/>
                    <a:pt x="754901" y="553622"/>
                  </a:cubicBezTo>
                  <a:cubicBezTo>
                    <a:pt x="612912" y="650354"/>
                    <a:pt x="489256" y="767055"/>
                    <a:pt x="380657" y="900041"/>
                  </a:cubicBezTo>
                  <a:cubicBezTo>
                    <a:pt x="250535" y="1059461"/>
                    <a:pt x="160432" y="1239422"/>
                    <a:pt x="104209" y="1436815"/>
                  </a:cubicBezTo>
                  <a:cubicBezTo>
                    <a:pt x="53797" y="1613912"/>
                    <a:pt x="30064" y="1795591"/>
                    <a:pt x="15906" y="1978580"/>
                  </a:cubicBezTo>
                  <a:cubicBezTo>
                    <a:pt x="10178" y="2052316"/>
                    <a:pt x="4695" y="2126297"/>
                    <a:pt x="6495" y="2200524"/>
                  </a:cubicBezTo>
                  <a:cubicBezTo>
                    <a:pt x="6659" y="2206662"/>
                    <a:pt x="7804" y="2213291"/>
                    <a:pt x="2812" y="2218529"/>
                  </a:cubicBezTo>
                  <a:cubicBezTo>
                    <a:pt x="2649" y="2232441"/>
                    <a:pt x="2485" y="2246271"/>
                    <a:pt x="2321" y="2260184"/>
                  </a:cubicBezTo>
                  <a:cubicBezTo>
                    <a:pt x="-1607" y="2291282"/>
                    <a:pt x="603" y="2322544"/>
                    <a:pt x="766" y="2353724"/>
                  </a:cubicBezTo>
                  <a:cubicBezTo>
                    <a:pt x="930" y="2399554"/>
                    <a:pt x="-1607" y="2445383"/>
                    <a:pt x="2239" y="2491130"/>
                  </a:cubicBezTo>
                  <a:cubicBezTo>
                    <a:pt x="2403" y="2506434"/>
                    <a:pt x="2567" y="2521737"/>
                    <a:pt x="2730" y="2537123"/>
                  </a:cubicBezTo>
                  <a:cubicBezTo>
                    <a:pt x="6577" y="2545061"/>
                    <a:pt x="4367" y="2553490"/>
                    <a:pt x="4613" y="2561756"/>
                  </a:cubicBezTo>
                  <a:cubicBezTo>
                    <a:pt x="5840" y="2597110"/>
                    <a:pt x="2567" y="2632463"/>
                    <a:pt x="6413" y="2667735"/>
                  </a:cubicBezTo>
                  <a:cubicBezTo>
                    <a:pt x="6577" y="2676083"/>
                    <a:pt x="6741" y="2684349"/>
                    <a:pt x="6986" y="2692696"/>
                  </a:cubicBezTo>
                  <a:cubicBezTo>
                    <a:pt x="10751" y="2699898"/>
                    <a:pt x="8541" y="2707672"/>
                    <a:pt x="8868" y="2715120"/>
                  </a:cubicBezTo>
                  <a:cubicBezTo>
                    <a:pt x="10014" y="2737134"/>
                    <a:pt x="6986" y="2759312"/>
                    <a:pt x="10587" y="2781245"/>
                  </a:cubicBezTo>
                  <a:cubicBezTo>
                    <a:pt x="10751" y="2788119"/>
                    <a:pt x="10996" y="2795075"/>
                    <a:pt x="11160" y="2801950"/>
                  </a:cubicBezTo>
                  <a:cubicBezTo>
                    <a:pt x="16643" y="2825683"/>
                    <a:pt x="9687" y="2850070"/>
                    <a:pt x="14842" y="2873803"/>
                  </a:cubicBezTo>
                  <a:cubicBezTo>
                    <a:pt x="15006" y="2879286"/>
                    <a:pt x="15170" y="2884769"/>
                    <a:pt x="15333" y="2890252"/>
                  </a:cubicBezTo>
                  <a:cubicBezTo>
                    <a:pt x="20735" y="2909730"/>
                    <a:pt x="13942" y="2929944"/>
                    <a:pt x="19016" y="2949421"/>
                  </a:cubicBezTo>
                  <a:cubicBezTo>
                    <a:pt x="19180" y="2954904"/>
                    <a:pt x="19344" y="2960469"/>
                    <a:pt x="19507" y="2965952"/>
                  </a:cubicBezTo>
                  <a:cubicBezTo>
                    <a:pt x="24827" y="2983957"/>
                    <a:pt x="18361" y="3002779"/>
                    <a:pt x="23108" y="3020865"/>
                  </a:cubicBezTo>
                  <a:cubicBezTo>
                    <a:pt x="23354" y="3027740"/>
                    <a:pt x="23517" y="3034614"/>
                    <a:pt x="23763" y="3041489"/>
                  </a:cubicBezTo>
                  <a:cubicBezTo>
                    <a:pt x="29000" y="3056710"/>
                    <a:pt x="22535" y="3072914"/>
                    <a:pt x="27445" y="3088136"/>
                  </a:cubicBezTo>
                  <a:cubicBezTo>
                    <a:pt x="27609" y="3092228"/>
                    <a:pt x="27773" y="3096320"/>
                    <a:pt x="27936" y="3100493"/>
                  </a:cubicBezTo>
                  <a:cubicBezTo>
                    <a:pt x="33338" y="3117107"/>
                    <a:pt x="26709" y="3134538"/>
                    <a:pt x="31537" y="3151151"/>
                  </a:cubicBezTo>
                  <a:cubicBezTo>
                    <a:pt x="31701" y="3155243"/>
                    <a:pt x="31947" y="3159417"/>
                    <a:pt x="32110" y="3163508"/>
                  </a:cubicBezTo>
                  <a:cubicBezTo>
                    <a:pt x="37511" y="3178730"/>
                    <a:pt x="30801" y="3194852"/>
                    <a:pt x="35957" y="3210074"/>
                  </a:cubicBezTo>
                  <a:cubicBezTo>
                    <a:pt x="36120" y="3214166"/>
                    <a:pt x="36202" y="3218258"/>
                    <a:pt x="36366" y="3222268"/>
                  </a:cubicBezTo>
                  <a:cubicBezTo>
                    <a:pt x="41603" y="3236017"/>
                    <a:pt x="35220" y="3250829"/>
                    <a:pt x="39967" y="3264660"/>
                  </a:cubicBezTo>
                  <a:cubicBezTo>
                    <a:pt x="40130" y="3268752"/>
                    <a:pt x="40376" y="3272844"/>
                    <a:pt x="40539" y="3276935"/>
                  </a:cubicBezTo>
                  <a:cubicBezTo>
                    <a:pt x="45532" y="3287902"/>
                    <a:pt x="39721" y="3299932"/>
                    <a:pt x="43977" y="3310898"/>
                  </a:cubicBezTo>
                  <a:cubicBezTo>
                    <a:pt x="44222" y="3315072"/>
                    <a:pt x="44386" y="3319246"/>
                    <a:pt x="44631" y="3323420"/>
                  </a:cubicBezTo>
                  <a:cubicBezTo>
                    <a:pt x="49869" y="3334222"/>
                    <a:pt x="43813" y="3346252"/>
                    <a:pt x="48232" y="3357137"/>
                  </a:cubicBezTo>
                  <a:cubicBezTo>
                    <a:pt x="48478" y="3361229"/>
                    <a:pt x="48723" y="3365402"/>
                    <a:pt x="48887" y="3369494"/>
                  </a:cubicBezTo>
                  <a:cubicBezTo>
                    <a:pt x="52651" y="3375632"/>
                    <a:pt x="50033" y="3382424"/>
                    <a:pt x="50933" y="3388808"/>
                  </a:cubicBezTo>
                  <a:cubicBezTo>
                    <a:pt x="54206" y="3394946"/>
                    <a:pt x="60262" y="3400593"/>
                    <a:pt x="53634" y="3408121"/>
                  </a:cubicBezTo>
                  <a:cubicBezTo>
                    <a:pt x="55598" y="3415732"/>
                    <a:pt x="54043" y="3426208"/>
                    <a:pt x="64272" y="3428090"/>
                  </a:cubicBezTo>
                  <a:cubicBezTo>
                    <a:pt x="75402" y="3430136"/>
                    <a:pt x="79331" y="3420233"/>
                    <a:pt x="83913" y="3412377"/>
                  </a:cubicBezTo>
                  <a:cubicBezTo>
                    <a:pt x="116158" y="3356155"/>
                    <a:pt x="148402" y="3299932"/>
                    <a:pt x="180809" y="3243791"/>
                  </a:cubicBezTo>
                  <a:cubicBezTo>
                    <a:pt x="231876" y="3155570"/>
                    <a:pt x="290881" y="3072832"/>
                    <a:pt x="357742" y="2995987"/>
                  </a:cubicBezTo>
                  <a:cubicBezTo>
                    <a:pt x="402180" y="2944920"/>
                    <a:pt x="449646" y="2896636"/>
                    <a:pt x="500631" y="2851707"/>
                  </a:cubicBezTo>
                  <a:cubicBezTo>
                    <a:pt x="546624" y="2811197"/>
                    <a:pt x="593271" y="2771506"/>
                    <a:pt x="642129" y="2734515"/>
                  </a:cubicBezTo>
                  <a:cubicBezTo>
                    <a:pt x="726503" y="2670600"/>
                    <a:pt x="814888" y="2612905"/>
                    <a:pt x="907528" y="2561428"/>
                  </a:cubicBezTo>
                  <a:cubicBezTo>
                    <a:pt x="1007206" y="2506106"/>
                    <a:pt x="1111140" y="2461014"/>
                    <a:pt x="1219166" y="2425496"/>
                  </a:cubicBezTo>
                  <a:cubicBezTo>
                    <a:pt x="1310252" y="2395544"/>
                    <a:pt x="1403547" y="2374102"/>
                    <a:pt x="1498560" y="2360599"/>
                  </a:cubicBezTo>
                  <a:cubicBezTo>
                    <a:pt x="1505189" y="2356098"/>
                    <a:pt x="1513536" y="2361335"/>
                    <a:pt x="1520165" y="2356752"/>
                  </a:cubicBezTo>
                  <a:lnTo>
                    <a:pt x="1522129" y="2356425"/>
                  </a:lnTo>
                  <a:lnTo>
                    <a:pt x="1524093" y="2356507"/>
                  </a:lnTo>
                  <a:cubicBezTo>
                    <a:pt x="1532032" y="2351597"/>
                    <a:pt x="1541525" y="2357243"/>
                    <a:pt x="1549545" y="2352824"/>
                  </a:cubicBezTo>
                  <a:cubicBezTo>
                    <a:pt x="1552246" y="2352660"/>
                    <a:pt x="1554946" y="2352497"/>
                    <a:pt x="1557729" y="2352333"/>
                  </a:cubicBezTo>
                  <a:cubicBezTo>
                    <a:pt x="1567140" y="2347095"/>
                    <a:pt x="1578106" y="2353561"/>
                    <a:pt x="1587518" y="2348405"/>
                  </a:cubicBezTo>
                  <a:cubicBezTo>
                    <a:pt x="1590218" y="2348323"/>
                    <a:pt x="1592837" y="2348159"/>
                    <a:pt x="1595538" y="2348077"/>
                  </a:cubicBezTo>
                  <a:cubicBezTo>
                    <a:pt x="1606422" y="2343004"/>
                    <a:pt x="1618534" y="2349141"/>
                    <a:pt x="1629500" y="2344395"/>
                  </a:cubicBezTo>
                  <a:cubicBezTo>
                    <a:pt x="1633592" y="2344231"/>
                    <a:pt x="1637684" y="2343986"/>
                    <a:pt x="1641776" y="2343822"/>
                  </a:cubicBezTo>
                  <a:cubicBezTo>
                    <a:pt x="1656998" y="2338584"/>
                    <a:pt x="1673202" y="2345131"/>
                    <a:pt x="1688424" y="2340057"/>
                  </a:cubicBezTo>
                  <a:cubicBezTo>
                    <a:pt x="1695298" y="2339894"/>
                    <a:pt x="1702172" y="2339730"/>
                    <a:pt x="1709047" y="2339566"/>
                  </a:cubicBezTo>
                  <a:cubicBezTo>
                    <a:pt x="1767642" y="2335147"/>
                    <a:pt x="1826320" y="2338503"/>
                    <a:pt x="1884998" y="2337848"/>
                  </a:cubicBezTo>
                  <a:cubicBezTo>
                    <a:pt x="1902347" y="2337684"/>
                    <a:pt x="1919861" y="2335229"/>
                    <a:pt x="1937047" y="2339566"/>
                  </a:cubicBezTo>
                  <a:cubicBezTo>
                    <a:pt x="1943921" y="2339730"/>
                    <a:pt x="1950877" y="2339894"/>
                    <a:pt x="1957752" y="2340139"/>
                  </a:cubicBezTo>
                  <a:cubicBezTo>
                    <a:pt x="1975838" y="2345131"/>
                    <a:pt x="1994660" y="2338421"/>
                    <a:pt x="2012665" y="2343822"/>
                  </a:cubicBezTo>
                  <a:cubicBezTo>
                    <a:pt x="2016756" y="2343986"/>
                    <a:pt x="2020930" y="2344149"/>
                    <a:pt x="2025022" y="2344313"/>
                  </a:cubicBezTo>
                  <a:cubicBezTo>
                    <a:pt x="2037380" y="2349059"/>
                    <a:pt x="2050883" y="2342758"/>
                    <a:pt x="2063240" y="2347914"/>
                  </a:cubicBezTo>
                  <a:cubicBezTo>
                    <a:pt x="2067332" y="2348077"/>
                    <a:pt x="2071424" y="2348241"/>
                    <a:pt x="2075516" y="2348487"/>
                  </a:cubicBezTo>
                  <a:cubicBezTo>
                    <a:pt x="2086400" y="2353315"/>
                    <a:pt x="2098512" y="2346932"/>
                    <a:pt x="2109315" y="2352251"/>
                  </a:cubicBezTo>
                  <a:cubicBezTo>
                    <a:pt x="2112016" y="2352415"/>
                    <a:pt x="2114798" y="2352579"/>
                    <a:pt x="2117499" y="2352660"/>
                  </a:cubicBezTo>
                  <a:cubicBezTo>
                    <a:pt x="2126992" y="2357325"/>
                    <a:pt x="2137794" y="2351269"/>
                    <a:pt x="2147206" y="2356425"/>
                  </a:cubicBezTo>
                  <a:cubicBezTo>
                    <a:pt x="2149906" y="2356589"/>
                    <a:pt x="2152689" y="2356752"/>
                    <a:pt x="2155390" y="2356916"/>
                  </a:cubicBezTo>
                  <a:cubicBezTo>
                    <a:pt x="2164801" y="2361499"/>
                    <a:pt x="2175603" y="2355525"/>
                    <a:pt x="2185015" y="2360599"/>
                  </a:cubicBezTo>
                  <a:lnTo>
                    <a:pt x="2186979" y="2360517"/>
                  </a:lnTo>
                  <a:lnTo>
                    <a:pt x="2188943" y="2360844"/>
                  </a:lnTo>
                  <a:cubicBezTo>
                    <a:pt x="2198355" y="2366000"/>
                    <a:pt x="2209321" y="2359535"/>
                    <a:pt x="2218650" y="2364855"/>
                  </a:cubicBezTo>
                  <a:cubicBezTo>
                    <a:pt x="2221433" y="2365100"/>
                    <a:pt x="2224133" y="2365264"/>
                    <a:pt x="2226916" y="2365509"/>
                  </a:cubicBezTo>
                  <a:cubicBezTo>
                    <a:pt x="2233545" y="2369356"/>
                    <a:pt x="2241646" y="2364527"/>
                    <a:pt x="2248112" y="2369028"/>
                  </a:cubicBezTo>
                  <a:cubicBezTo>
                    <a:pt x="2250812" y="2369192"/>
                    <a:pt x="2253595" y="2369437"/>
                    <a:pt x="2256296" y="2369601"/>
                  </a:cubicBezTo>
                  <a:cubicBezTo>
                    <a:pt x="2262924" y="2373611"/>
                    <a:pt x="2271026" y="2368619"/>
                    <a:pt x="2277491" y="2373202"/>
                  </a:cubicBezTo>
                  <a:cubicBezTo>
                    <a:pt x="2288294" y="2375166"/>
                    <a:pt x="2299342" y="2376639"/>
                    <a:pt x="2309981" y="2379258"/>
                  </a:cubicBezTo>
                  <a:cubicBezTo>
                    <a:pt x="2441085" y="2411747"/>
                    <a:pt x="2570880" y="2449147"/>
                    <a:pt x="2699529" y="2489984"/>
                  </a:cubicBezTo>
                  <a:cubicBezTo>
                    <a:pt x="2835788" y="2533276"/>
                    <a:pt x="2971803" y="2577387"/>
                    <a:pt x="3107408" y="2622479"/>
                  </a:cubicBezTo>
                  <a:cubicBezTo>
                    <a:pt x="3321250" y="2693678"/>
                    <a:pt x="3534764" y="2765695"/>
                    <a:pt x="3753353" y="2821100"/>
                  </a:cubicBezTo>
                  <a:cubicBezTo>
                    <a:pt x="3814322" y="2836567"/>
                    <a:pt x="3875455" y="2851461"/>
                    <a:pt x="3937733" y="2860873"/>
                  </a:cubicBezTo>
                  <a:cubicBezTo>
                    <a:pt x="3944198" y="2865865"/>
                    <a:pt x="3952709" y="2860136"/>
                    <a:pt x="3959174" y="2864965"/>
                  </a:cubicBezTo>
                  <a:cubicBezTo>
                    <a:pt x="3976770" y="2871266"/>
                    <a:pt x="3995183" y="2872494"/>
                    <a:pt x="4013597" y="2873885"/>
                  </a:cubicBezTo>
                  <a:cubicBezTo>
                    <a:pt x="4020144" y="2878140"/>
                    <a:pt x="4028327" y="2872903"/>
                    <a:pt x="4034874" y="2877567"/>
                  </a:cubicBezTo>
                  <a:cubicBezTo>
                    <a:pt x="4037657" y="2877731"/>
                    <a:pt x="4040357" y="2877977"/>
                    <a:pt x="4043140" y="2878140"/>
                  </a:cubicBezTo>
                  <a:cubicBezTo>
                    <a:pt x="4049687" y="2882150"/>
                    <a:pt x="4057871" y="2877158"/>
                    <a:pt x="4064336" y="2881741"/>
                  </a:cubicBezTo>
                  <a:cubicBezTo>
                    <a:pt x="4067118" y="2881905"/>
                    <a:pt x="4069819" y="2882150"/>
                    <a:pt x="4072602" y="2882314"/>
                  </a:cubicBezTo>
                  <a:cubicBezTo>
                    <a:pt x="4080622" y="2886570"/>
                    <a:pt x="4090033" y="2881005"/>
                    <a:pt x="4097971" y="2885915"/>
                  </a:cubicBezTo>
                  <a:cubicBezTo>
                    <a:pt x="4100754" y="2886079"/>
                    <a:pt x="4103454" y="2886242"/>
                    <a:pt x="4106237" y="2886406"/>
                  </a:cubicBezTo>
                  <a:cubicBezTo>
                    <a:pt x="4115730" y="2890907"/>
                    <a:pt x="4126451" y="2885015"/>
                    <a:pt x="4135944" y="2890007"/>
                  </a:cubicBezTo>
                  <a:cubicBezTo>
                    <a:pt x="4138645" y="2890089"/>
                    <a:pt x="4141345" y="2890252"/>
                    <a:pt x="4144046" y="2890334"/>
                  </a:cubicBezTo>
                  <a:cubicBezTo>
                    <a:pt x="4156403" y="2895326"/>
                    <a:pt x="4169906" y="2888943"/>
                    <a:pt x="4182182" y="2894181"/>
                  </a:cubicBezTo>
                  <a:cubicBezTo>
                    <a:pt x="4186356" y="2894344"/>
                    <a:pt x="4190448" y="2894590"/>
                    <a:pt x="4194622" y="2894754"/>
                  </a:cubicBezTo>
                  <a:cubicBezTo>
                    <a:pt x="4212708" y="2899500"/>
                    <a:pt x="4231531" y="2893035"/>
                    <a:pt x="4249535" y="2898355"/>
                  </a:cubicBezTo>
                  <a:cubicBezTo>
                    <a:pt x="4256409" y="2898518"/>
                    <a:pt x="4263365" y="2898600"/>
                    <a:pt x="4270240" y="2898764"/>
                  </a:cubicBezTo>
                  <a:cubicBezTo>
                    <a:pt x="4302402" y="2901874"/>
                    <a:pt x="4334564" y="2901628"/>
                    <a:pt x="4366726" y="2898927"/>
                  </a:cubicBezTo>
                  <a:cubicBezTo>
                    <a:pt x="4373683" y="2898764"/>
                    <a:pt x="4380557" y="2898600"/>
                    <a:pt x="4387513" y="2898355"/>
                  </a:cubicBezTo>
                  <a:cubicBezTo>
                    <a:pt x="4402735" y="2893035"/>
                    <a:pt x="4418857" y="2899582"/>
                    <a:pt x="4434079" y="2894590"/>
                  </a:cubicBezTo>
                  <a:cubicBezTo>
                    <a:pt x="4438171" y="2894426"/>
                    <a:pt x="4442181" y="2894263"/>
                    <a:pt x="4446273" y="2894099"/>
                  </a:cubicBezTo>
                  <a:cubicBezTo>
                    <a:pt x="4454293" y="2889352"/>
                    <a:pt x="4463867" y="2894999"/>
                    <a:pt x="4471970" y="2890334"/>
                  </a:cubicBezTo>
                  <a:cubicBezTo>
                    <a:pt x="4474670" y="2890171"/>
                    <a:pt x="4477289" y="2890089"/>
                    <a:pt x="4479990" y="2889925"/>
                  </a:cubicBezTo>
                  <a:cubicBezTo>
                    <a:pt x="4486537" y="2885342"/>
                    <a:pt x="4494884" y="2890662"/>
                    <a:pt x="4501431" y="2886079"/>
                  </a:cubicBezTo>
                  <a:lnTo>
                    <a:pt x="4503395" y="2885751"/>
                  </a:lnTo>
                  <a:lnTo>
                    <a:pt x="4505441" y="2885833"/>
                  </a:lnTo>
                  <a:cubicBezTo>
                    <a:pt x="4511907" y="2881005"/>
                    <a:pt x="4520254" y="2886570"/>
                    <a:pt x="4526719" y="2881905"/>
                  </a:cubicBezTo>
                  <a:cubicBezTo>
                    <a:pt x="4550452" y="2876995"/>
                    <a:pt x="4574021" y="2871757"/>
                    <a:pt x="4597509" y="2865701"/>
                  </a:cubicBezTo>
                  <a:cubicBezTo>
                    <a:pt x="4736715" y="2829775"/>
                    <a:pt x="4863399" y="2765859"/>
                    <a:pt x="4985911" y="2692860"/>
                  </a:cubicBezTo>
                  <a:cubicBezTo>
                    <a:pt x="5072576" y="2641220"/>
                    <a:pt x="5156706" y="2585407"/>
                    <a:pt x="5238216" y="2525829"/>
                  </a:cubicBezTo>
                  <a:cubicBezTo>
                    <a:pt x="5311788" y="2471980"/>
                    <a:pt x="5386424" y="2419440"/>
                    <a:pt x="5458196" y="2363218"/>
                  </a:cubicBezTo>
                  <a:cubicBezTo>
                    <a:pt x="5544289" y="2295865"/>
                    <a:pt x="5629891" y="2227940"/>
                    <a:pt x="5712956" y="2156823"/>
                  </a:cubicBezTo>
                  <a:cubicBezTo>
                    <a:pt x="5775972" y="2102892"/>
                    <a:pt x="5839560" y="2049534"/>
                    <a:pt x="5900038" y="1992820"/>
                  </a:cubicBezTo>
                  <a:cubicBezTo>
                    <a:pt x="5945785" y="1949855"/>
                    <a:pt x="5992105" y="1907381"/>
                    <a:pt x="6034497" y="1860652"/>
                  </a:cubicBezTo>
                  <a:cubicBezTo>
                    <a:pt x="6085155" y="1804757"/>
                    <a:pt x="6133848" y="1747552"/>
                    <a:pt x="6175830" y="1684947"/>
                  </a:cubicBezTo>
                  <a:cubicBezTo>
                    <a:pt x="6266916" y="1548769"/>
                    <a:pt x="6337379" y="1401215"/>
                    <a:pt x="6409232" y="1254644"/>
                  </a:cubicBezTo>
                  <a:cubicBezTo>
                    <a:pt x="6495243" y="1079266"/>
                    <a:pt x="6578636" y="902660"/>
                    <a:pt x="6656873" y="723599"/>
                  </a:cubicBezTo>
                  <a:cubicBezTo>
                    <a:pt x="6702375" y="619501"/>
                    <a:pt x="6746239" y="514749"/>
                    <a:pt x="6785112" y="407951"/>
                  </a:cubicBezTo>
                  <a:cubicBezTo>
                    <a:pt x="6809909" y="339862"/>
                    <a:pt x="6829387" y="270382"/>
                    <a:pt x="6843708" y="199347"/>
                  </a:cubicBezTo>
                  <a:cubicBezTo>
                    <a:pt x="6847636" y="192636"/>
                    <a:pt x="6842808" y="184534"/>
                    <a:pt x="6847227" y="177905"/>
                  </a:cubicBezTo>
                  <a:cubicBezTo>
                    <a:pt x="6847391" y="173813"/>
                    <a:pt x="6847555" y="169803"/>
                    <a:pt x="6847718" y="165711"/>
                  </a:cubicBezTo>
                  <a:cubicBezTo>
                    <a:pt x="6850337" y="152290"/>
                    <a:pt x="6850091" y="138377"/>
                    <a:pt x="6847555" y="124465"/>
                  </a:cubicBezTo>
                  <a:close/>
                  <a:moveTo>
                    <a:pt x="3343755" y="1752217"/>
                  </a:moveTo>
                  <a:cubicBezTo>
                    <a:pt x="3342773" y="1752136"/>
                    <a:pt x="3341709" y="1752054"/>
                    <a:pt x="3340727" y="1752054"/>
                  </a:cubicBezTo>
                  <a:cubicBezTo>
                    <a:pt x="3340809" y="1751890"/>
                    <a:pt x="3340891" y="1751644"/>
                    <a:pt x="3340891" y="1751317"/>
                  </a:cubicBezTo>
                  <a:cubicBezTo>
                    <a:pt x="3341873" y="1751644"/>
                    <a:pt x="3342773" y="1751890"/>
                    <a:pt x="3343755" y="1752217"/>
                  </a:cubicBezTo>
                  <a:close/>
                  <a:moveTo>
                    <a:pt x="3022378" y="778676"/>
                  </a:moveTo>
                  <a:cubicBezTo>
                    <a:pt x="3022460" y="777857"/>
                    <a:pt x="3022460" y="777203"/>
                    <a:pt x="3022460" y="776548"/>
                  </a:cubicBezTo>
                  <a:cubicBezTo>
                    <a:pt x="3023524" y="776957"/>
                    <a:pt x="3024588" y="777203"/>
                    <a:pt x="3025734" y="777612"/>
                  </a:cubicBezTo>
                  <a:cubicBezTo>
                    <a:pt x="3024424" y="777857"/>
                    <a:pt x="3023442" y="778267"/>
                    <a:pt x="3022378" y="778676"/>
                  </a:cubicBezTo>
                  <a:close/>
                </a:path>
              </a:pathLst>
            </a:custGeom>
            <a:solidFill>
              <a:srgbClr val="F9C9A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33" name="Google Shape;533;p56"/>
            <p:cNvSpPr/>
            <p:nvPr/>
          </p:nvSpPr>
          <p:spPr>
            <a:xfrm>
              <a:off x="2497594" y="5580687"/>
              <a:ext cx="855087" cy="113341"/>
            </a:xfrm>
            <a:custGeom>
              <a:avLst/>
              <a:gdLst/>
              <a:ahLst/>
              <a:cxnLst/>
              <a:rect l="l" t="t" r="r" b="b"/>
              <a:pathLst>
                <a:path w="1745843" h="231410" extrusionOk="0">
                  <a:moveTo>
                    <a:pt x="12930" y="20"/>
                  </a:moveTo>
                  <a:cubicBezTo>
                    <a:pt x="29707" y="20"/>
                    <a:pt x="292733" y="10086"/>
                    <a:pt x="304518" y="11641"/>
                  </a:cubicBezTo>
                  <a:cubicBezTo>
                    <a:pt x="525152" y="37502"/>
                    <a:pt x="740713" y="92252"/>
                    <a:pt x="959956" y="125478"/>
                  </a:cubicBezTo>
                  <a:cubicBezTo>
                    <a:pt x="1041548" y="137835"/>
                    <a:pt x="1124941" y="149865"/>
                    <a:pt x="1207516" y="154612"/>
                  </a:cubicBezTo>
                  <a:cubicBezTo>
                    <a:pt x="1333954" y="161814"/>
                    <a:pt x="1460394" y="150111"/>
                    <a:pt x="1581923" y="115739"/>
                  </a:cubicBezTo>
                  <a:cubicBezTo>
                    <a:pt x="1597636" y="111320"/>
                    <a:pt x="1683893" y="75720"/>
                    <a:pt x="1729804" y="47323"/>
                  </a:cubicBezTo>
                  <a:cubicBezTo>
                    <a:pt x="1737415" y="50678"/>
                    <a:pt x="1743225" y="49778"/>
                    <a:pt x="1745844" y="49860"/>
                  </a:cubicBezTo>
                  <a:cubicBezTo>
                    <a:pt x="1726039" y="82431"/>
                    <a:pt x="1679637" y="115002"/>
                    <a:pt x="1647066" y="132843"/>
                  </a:cubicBezTo>
                  <a:cubicBezTo>
                    <a:pt x="1581841" y="168606"/>
                    <a:pt x="1513179" y="195858"/>
                    <a:pt x="1440262" y="211325"/>
                  </a:cubicBezTo>
                  <a:cubicBezTo>
                    <a:pt x="1385103" y="223028"/>
                    <a:pt x="1329453" y="231539"/>
                    <a:pt x="1272822" y="231294"/>
                  </a:cubicBezTo>
                  <a:cubicBezTo>
                    <a:pt x="1212753" y="231048"/>
                    <a:pt x="1152602" y="233013"/>
                    <a:pt x="1092697" y="226956"/>
                  </a:cubicBezTo>
                  <a:cubicBezTo>
                    <a:pt x="995229" y="217054"/>
                    <a:pt x="898332" y="203305"/>
                    <a:pt x="802419" y="182764"/>
                  </a:cubicBezTo>
                  <a:cubicBezTo>
                    <a:pt x="646436" y="149374"/>
                    <a:pt x="493972" y="101745"/>
                    <a:pt x="338563" y="66063"/>
                  </a:cubicBezTo>
                  <a:cubicBezTo>
                    <a:pt x="237657" y="42903"/>
                    <a:pt x="11703" y="3785"/>
                    <a:pt x="0" y="3785"/>
                  </a:cubicBezTo>
                  <a:cubicBezTo>
                    <a:pt x="3437" y="-2517"/>
                    <a:pt x="8838" y="1248"/>
                    <a:pt x="12930" y="20"/>
                  </a:cubicBezTo>
                  <a:close/>
                </a:path>
              </a:pathLst>
            </a:custGeom>
            <a:solidFill>
              <a:srgbClr val="DAB29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34" name="Google Shape;534;p56"/>
            <p:cNvSpPr/>
            <p:nvPr/>
          </p:nvSpPr>
          <p:spPr>
            <a:xfrm>
              <a:off x="2384390" y="1252562"/>
              <a:ext cx="1300202" cy="1953503"/>
            </a:xfrm>
            <a:custGeom>
              <a:avLst/>
              <a:gdLst/>
              <a:ahLst/>
              <a:cxnLst/>
              <a:rect l="l" t="t" r="r" b="b"/>
              <a:pathLst>
                <a:path w="1300202" h="1953503" extrusionOk="0">
                  <a:moveTo>
                    <a:pt x="41222" y="819160"/>
                  </a:moveTo>
                  <a:cubicBezTo>
                    <a:pt x="44348" y="815673"/>
                    <a:pt x="45710" y="818038"/>
                    <a:pt x="45951" y="821525"/>
                  </a:cubicBezTo>
                  <a:cubicBezTo>
                    <a:pt x="41782" y="849142"/>
                    <a:pt x="42665" y="876999"/>
                    <a:pt x="44027" y="904576"/>
                  </a:cubicBezTo>
                  <a:cubicBezTo>
                    <a:pt x="47114" y="965823"/>
                    <a:pt x="50120" y="1027230"/>
                    <a:pt x="70241" y="1086072"/>
                  </a:cubicBezTo>
                  <a:cubicBezTo>
                    <a:pt x="83789" y="1125713"/>
                    <a:pt x="104953" y="1160706"/>
                    <a:pt x="132530" y="1192171"/>
                  </a:cubicBezTo>
                  <a:cubicBezTo>
                    <a:pt x="177864" y="1243958"/>
                    <a:pt x="230492" y="1287207"/>
                    <a:pt x="286568" y="1326649"/>
                  </a:cubicBezTo>
                  <a:cubicBezTo>
                    <a:pt x="322322" y="1351781"/>
                    <a:pt x="359680" y="1374628"/>
                    <a:pt x="394111" y="1401684"/>
                  </a:cubicBezTo>
                  <a:cubicBezTo>
                    <a:pt x="429985" y="1429902"/>
                    <a:pt x="459165" y="1463732"/>
                    <a:pt x="482934" y="1502652"/>
                  </a:cubicBezTo>
                  <a:cubicBezTo>
                    <a:pt x="501012" y="1532233"/>
                    <a:pt x="509189" y="1564460"/>
                    <a:pt x="513517" y="1598370"/>
                  </a:cubicBezTo>
                  <a:cubicBezTo>
                    <a:pt x="515883" y="1616888"/>
                    <a:pt x="518127" y="1638372"/>
                    <a:pt x="514840" y="1663144"/>
                  </a:cubicBezTo>
                  <a:cubicBezTo>
                    <a:pt x="512074" y="1641940"/>
                    <a:pt x="509068" y="1617049"/>
                    <a:pt x="499969" y="1597127"/>
                  </a:cubicBezTo>
                  <a:cubicBezTo>
                    <a:pt x="487704" y="1570272"/>
                    <a:pt x="466300" y="1551553"/>
                    <a:pt x="442571" y="1535199"/>
                  </a:cubicBezTo>
                  <a:cubicBezTo>
                    <a:pt x="412589" y="1514557"/>
                    <a:pt x="378599" y="1502692"/>
                    <a:pt x="344529" y="1490948"/>
                  </a:cubicBezTo>
                  <a:cubicBezTo>
                    <a:pt x="292381" y="1472951"/>
                    <a:pt x="240313" y="1454994"/>
                    <a:pt x="191572" y="1428579"/>
                  </a:cubicBezTo>
                  <a:cubicBezTo>
                    <a:pt x="75332" y="1365609"/>
                    <a:pt x="14125" y="1267046"/>
                    <a:pt x="2301" y="1136656"/>
                  </a:cubicBezTo>
                  <a:cubicBezTo>
                    <a:pt x="-5155" y="1054566"/>
                    <a:pt x="6590" y="973840"/>
                    <a:pt x="21982" y="893514"/>
                  </a:cubicBezTo>
                  <a:cubicBezTo>
                    <a:pt x="26230" y="871308"/>
                    <a:pt x="31081" y="849222"/>
                    <a:pt x="37574" y="827537"/>
                  </a:cubicBezTo>
                  <a:cubicBezTo>
                    <a:pt x="38456" y="824611"/>
                    <a:pt x="39337" y="821364"/>
                    <a:pt x="41222" y="819160"/>
                  </a:cubicBezTo>
                  <a:close/>
                  <a:moveTo>
                    <a:pt x="124995" y="387347"/>
                  </a:moveTo>
                  <a:cubicBezTo>
                    <a:pt x="126719" y="384381"/>
                    <a:pt x="128081" y="386385"/>
                    <a:pt x="128402" y="388950"/>
                  </a:cubicBezTo>
                  <a:cubicBezTo>
                    <a:pt x="126719" y="406306"/>
                    <a:pt x="125115" y="423703"/>
                    <a:pt x="126117" y="441138"/>
                  </a:cubicBezTo>
                  <a:cubicBezTo>
                    <a:pt x="129324" y="496893"/>
                    <a:pt x="130526" y="552969"/>
                    <a:pt x="146920" y="607001"/>
                  </a:cubicBezTo>
                  <a:cubicBezTo>
                    <a:pt x="157582" y="642154"/>
                    <a:pt x="175740" y="673218"/>
                    <a:pt x="199669" y="701076"/>
                  </a:cubicBezTo>
                  <a:cubicBezTo>
                    <a:pt x="254863" y="765368"/>
                    <a:pt x="323606" y="812986"/>
                    <a:pt x="393630" y="859082"/>
                  </a:cubicBezTo>
                  <a:cubicBezTo>
                    <a:pt x="441810" y="890787"/>
                    <a:pt x="481452" y="930549"/>
                    <a:pt x="507826" y="982417"/>
                  </a:cubicBezTo>
                  <a:cubicBezTo>
                    <a:pt x="518809" y="1003981"/>
                    <a:pt x="522977" y="1027550"/>
                    <a:pt x="525543" y="1051359"/>
                  </a:cubicBezTo>
                  <a:cubicBezTo>
                    <a:pt x="531114" y="1102625"/>
                    <a:pt x="537888" y="1237384"/>
                    <a:pt x="534601" y="1261834"/>
                  </a:cubicBezTo>
                  <a:cubicBezTo>
                    <a:pt x="533680" y="1268809"/>
                    <a:pt x="531876" y="1303039"/>
                    <a:pt x="530032" y="1309893"/>
                  </a:cubicBezTo>
                  <a:cubicBezTo>
                    <a:pt x="529752" y="1273097"/>
                    <a:pt x="521374" y="1077173"/>
                    <a:pt x="518729" y="1062783"/>
                  </a:cubicBezTo>
                  <a:cubicBezTo>
                    <a:pt x="514159" y="1038292"/>
                    <a:pt x="497966" y="1021097"/>
                    <a:pt x="479848" y="1005665"/>
                  </a:cubicBezTo>
                  <a:cubicBezTo>
                    <a:pt x="452111" y="982096"/>
                    <a:pt x="418642" y="969670"/>
                    <a:pt x="384852" y="958046"/>
                  </a:cubicBezTo>
                  <a:cubicBezTo>
                    <a:pt x="338556" y="942094"/>
                    <a:pt x="292221" y="926301"/>
                    <a:pt x="249091" y="902411"/>
                  </a:cubicBezTo>
                  <a:cubicBezTo>
                    <a:pt x="147040" y="845854"/>
                    <a:pt x="97258" y="757352"/>
                    <a:pt x="90965" y="642835"/>
                  </a:cubicBezTo>
                  <a:cubicBezTo>
                    <a:pt x="86395" y="560184"/>
                    <a:pt x="100624" y="479578"/>
                    <a:pt x="120225" y="399733"/>
                  </a:cubicBezTo>
                  <a:cubicBezTo>
                    <a:pt x="121267" y="395444"/>
                    <a:pt x="122750" y="391115"/>
                    <a:pt x="124995" y="387347"/>
                  </a:cubicBezTo>
                  <a:close/>
                  <a:moveTo>
                    <a:pt x="1239818" y="317663"/>
                  </a:moveTo>
                  <a:cubicBezTo>
                    <a:pt x="1240900" y="318595"/>
                    <a:pt x="1241682" y="320810"/>
                    <a:pt x="1242384" y="322172"/>
                  </a:cubicBezTo>
                  <a:cubicBezTo>
                    <a:pt x="1246512" y="330109"/>
                    <a:pt x="1248676" y="338807"/>
                    <a:pt x="1250801" y="347465"/>
                  </a:cubicBezTo>
                  <a:cubicBezTo>
                    <a:pt x="1283067" y="479498"/>
                    <a:pt x="1305434" y="612933"/>
                    <a:pt x="1299140" y="749415"/>
                  </a:cubicBezTo>
                  <a:cubicBezTo>
                    <a:pt x="1293850" y="864333"/>
                    <a:pt x="1261343" y="970633"/>
                    <a:pt x="1188512" y="1062062"/>
                  </a:cubicBezTo>
                  <a:cubicBezTo>
                    <a:pt x="1139090" y="1124150"/>
                    <a:pt x="1071911" y="1168882"/>
                    <a:pt x="1001927" y="1204796"/>
                  </a:cubicBezTo>
                  <a:cubicBezTo>
                    <a:pt x="936431" y="1238386"/>
                    <a:pt x="866807" y="1261473"/>
                    <a:pt x="797504" y="1285443"/>
                  </a:cubicBezTo>
                  <a:cubicBezTo>
                    <a:pt x="748884" y="1302238"/>
                    <a:pt x="700223" y="1323522"/>
                    <a:pt x="657655" y="1353544"/>
                  </a:cubicBezTo>
                  <a:cubicBezTo>
                    <a:pt x="634527" y="1369857"/>
                    <a:pt x="616651" y="1385249"/>
                    <a:pt x="598934" y="1407375"/>
                  </a:cubicBezTo>
                  <a:cubicBezTo>
                    <a:pt x="580135" y="1430903"/>
                    <a:pt x="572880" y="1461647"/>
                    <a:pt x="568592" y="1490707"/>
                  </a:cubicBezTo>
                  <a:cubicBezTo>
                    <a:pt x="557809" y="1564459"/>
                    <a:pt x="558370" y="1905965"/>
                    <a:pt x="555484" y="1953503"/>
                  </a:cubicBezTo>
                  <a:cubicBezTo>
                    <a:pt x="550273" y="1952822"/>
                    <a:pt x="548069" y="1952702"/>
                    <a:pt x="542938" y="1951459"/>
                  </a:cubicBezTo>
                  <a:cubicBezTo>
                    <a:pt x="542818" y="1915826"/>
                    <a:pt x="551636" y="1526741"/>
                    <a:pt x="554522" y="1494114"/>
                  </a:cubicBezTo>
                  <a:cubicBezTo>
                    <a:pt x="558571" y="1448300"/>
                    <a:pt x="562379" y="1402325"/>
                    <a:pt x="577169" y="1358314"/>
                  </a:cubicBezTo>
                  <a:cubicBezTo>
                    <a:pt x="590958" y="1317309"/>
                    <a:pt x="614005" y="1281355"/>
                    <a:pt x="640540" y="1247524"/>
                  </a:cubicBezTo>
                  <a:cubicBezTo>
                    <a:pt x="656813" y="1226802"/>
                    <a:pt x="674049" y="1206921"/>
                    <a:pt x="693169" y="1188723"/>
                  </a:cubicBezTo>
                  <a:cubicBezTo>
                    <a:pt x="726958" y="1156577"/>
                    <a:pt x="764957" y="1129882"/>
                    <a:pt x="803597" y="1104028"/>
                  </a:cubicBezTo>
                  <a:cubicBezTo>
                    <a:pt x="849893" y="1073124"/>
                    <a:pt x="896348" y="1042381"/>
                    <a:pt x="940560" y="1008551"/>
                  </a:cubicBezTo>
                  <a:cubicBezTo>
                    <a:pt x="967656" y="987828"/>
                    <a:pt x="994311" y="966504"/>
                    <a:pt x="1019322" y="943136"/>
                  </a:cubicBezTo>
                  <a:cubicBezTo>
                    <a:pt x="1036799" y="926782"/>
                    <a:pt x="1055397" y="911591"/>
                    <a:pt x="1071911" y="894235"/>
                  </a:cubicBezTo>
                  <a:cubicBezTo>
                    <a:pt x="1114038" y="850023"/>
                    <a:pt x="1152959" y="803327"/>
                    <a:pt x="1178491" y="747131"/>
                  </a:cubicBezTo>
                  <a:cubicBezTo>
                    <a:pt x="1196208" y="708130"/>
                    <a:pt x="1208112" y="667326"/>
                    <a:pt x="1215648" y="624998"/>
                  </a:cubicBezTo>
                  <a:cubicBezTo>
                    <a:pt x="1222021" y="589405"/>
                    <a:pt x="1229276" y="553491"/>
                    <a:pt x="1233485" y="517697"/>
                  </a:cubicBezTo>
                  <a:cubicBezTo>
                    <a:pt x="1234727" y="507235"/>
                    <a:pt x="1234688" y="496613"/>
                    <a:pt x="1235489" y="486031"/>
                  </a:cubicBezTo>
                  <a:cubicBezTo>
                    <a:pt x="1238776" y="441579"/>
                    <a:pt x="1238215" y="397007"/>
                    <a:pt x="1237573" y="352475"/>
                  </a:cubicBezTo>
                  <a:cubicBezTo>
                    <a:pt x="1237413" y="342014"/>
                    <a:pt x="1235810" y="331392"/>
                    <a:pt x="1235449" y="320850"/>
                  </a:cubicBezTo>
                  <a:cubicBezTo>
                    <a:pt x="1237353" y="317082"/>
                    <a:pt x="1238736" y="316731"/>
                    <a:pt x="1239818" y="317663"/>
                  </a:cubicBezTo>
                  <a:close/>
                  <a:moveTo>
                    <a:pt x="943327" y="148"/>
                  </a:moveTo>
                  <a:cubicBezTo>
                    <a:pt x="946734" y="-735"/>
                    <a:pt x="946894" y="2552"/>
                    <a:pt x="947575" y="4516"/>
                  </a:cubicBezTo>
                  <a:cubicBezTo>
                    <a:pt x="952626" y="19107"/>
                    <a:pt x="955752" y="34218"/>
                    <a:pt x="958879" y="49289"/>
                  </a:cubicBezTo>
                  <a:cubicBezTo>
                    <a:pt x="970864" y="107128"/>
                    <a:pt x="979602" y="165369"/>
                    <a:pt x="978720" y="224651"/>
                  </a:cubicBezTo>
                  <a:cubicBezTo>
                    <a:pt x="976756" y="356203"/>
                    <a:pt x="913585" y="450518"/>
                    <a:pt x="792575" y="504870"/>
                  </a:cubicBezTo>
                  <a:cubicBezTo>
                    <a:pt x="751250" y="523429"/>
                    <a:pt x="707800" y="536215"/>
                    <a:pt x="665673" y="552448"/>
                  </a:cubicBezTo>
                  <a:cubicBezTo>
                    <a:pt x="642264" y="561467"/>
                    <a:pt x="607432" y="584756"/>
                    <a:pt x="589636" y="603194"/>
                  </a:cubicBezTo>
                  <a:cubicBezTo>
                    <a:pt x="573843" y="619627"/>
                    <a:pt x="570236" y="636462"/>
                    <a:pt x="567590" y="658308"/>
                  </a:cubicBezTo>
                  <a:cubicBezTo>
                    <a:pt x="565465" y="675984"/>
                    <a:pt x="562299" y="804850"/>
                    <a:pt x="562059" y="833509"/>
                  </a:cubicBezTo>
                  <a:cubicBezTo>
                    <a:pt x="561778" y="864694"/>
                    <a:pt x="558451" y="1137217"/>
                    <a:pt x="558171" y="1135413"/>
                  </a:cubicBezTo>
                  <a:cubicBezTo>
                    <a:pt x="545745" y="1049195"/>
                    <a:pt x="557810" y="676385"/>
                    <a:pt x="560616" y="638547"/>
                  </a:cubicBezTo>
                  <a:cubicBezTo>
                    <a:pt x="564223" y="590287"/>
                    <a:pt x="582982" y="548801"/>
                    <a:pt x="614126" y="511604"/>
                  </a:cubicBezTo>
                  <a:cubicBezTo>
                    <a:pt x="647315" y="472002"/>
                    <a:pt x="690604" y="445909"/>
                    <a:pt x="732170" y="417249"/>
                  </a:cubicBezTo>
                  <a:cubicBezTo>
                    <a:pt x="764798" y="394723"/>
                    <a:pt x="796183" y="370793"/>
                    <a:pt x="825764" y="344258"/>
                  </a:cubicBezTo>
                  <a:cubicBezTo>
                    <a:pt x="855826" y="317323"/>
                    <a:pt x="882401" y="287862"/>
                    <a:pt x="902282" y="252709"/>
                  </a:cubicBezTo>
                  <a:cubicBezTo>
                    <a:pt x="916030" y="228419"/>
                    <a:pt x="923887" y="201844"/>
                    <a:pt x="929097" y="174548"/>
                  </a:cubicBezTo>
                  <a:cubicBezTo>
                    <a:pt x="934108" y="148414"/>
                    <a:pt x="935751" y="121919"/>
                    <a:pt x="937915" y="95384"/>
                  </a:cubicBezTo>
                  <a:cubicBezTo>
                    <a:pt x="940321" y="66565"/>
                    <a:pt x="942405" y="37865"/>
                    <a:pt x="943367" y="9166"/>
                  </a:cubicBezTo>
                  <a:cubicBezTo>
                    <a:pt x="943407" y="7643"/>
                    <a:pt x="942245" y="6080"/>
                    <a:pt x="941643" y="4557"/>
                  </a:cubicBezTo>
                  <a:cubicBezTo>
                    <a:pt x="941483" y="2793"/>
                    <a:pt x="941443" y="629"/>
                    <a:pt x="943327" y="148"/>
                  </a:cubicBezTo>
                  <a:close/>
                </a:path>
              </a:pathLst>
            </a:custGeom>
            <a:solidFill>
              <a:srgbClr val="88AB3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35" name="Google Shape;535;p56"/>
            <p:cNvSpPr/>
            <p:nvPr/>
          </p:nvSpPr>
          <p:spPr>
            <a:xfrm>
              <a:off x="3079016" y="5338954"/>
              <a:ext cx="314799" cy="266564"/>
            </a:xfrm>
            <a:custGeom>
              <a:avLst/>
              <a:gdLst/>
              <a:ahLst/>
              <a:cxnLst/>
              <a:rect l="l" t="t" r="r" b="b"/>
              <a:pathLst>
                <a:path w="642730" h="544248" extrusionOk="0">
                  <a:moveTo>
                    <a:pt x="642220" y="230627"/>
                  </a:moveTo>
                  <a:cubicBezTo>
                    <a:pt x="643939" y="301744"/>
                    <a:pt x="614477" y="354448"/>
                    <a:pt x="573313" y="400686"/>
                  </a:cubicBezTo>
                  <a:cubicBezTo>
                    <a:pt x="501705" y="481214"/>
                    <a:pt x="406773" y="517468"/>
                    <a:pt x="303658" y="536864"/>
                  </a:cubicBezTo>
                  <a:cubicBezTo>
                    <a:pt x="245962" y="547748"/>
                    <a:pt x="188921" y="547830"/>
                    <a:pt x="132617" y="528762"/>
                  </a:cubicBezTo>
                  <a:cubicBezTo>
                    <a:pt x="87934" y="513622"/>
                    <a:pt x="56917" y="483915"/>
                    <a:pt x="41204" y="439886"/>
                  </a:cubicBezTo>
                  <a:cubicBezTo>
                    <a:pt x="20336" y="381291"/>
                    <a:pt x="7078" y="321303"/>
                    <a:pt x="1513" y="258861"/>
                  </a:cubicBezTo>
                  <a:cubicBezTo>
                    <a:pt x="-4871" y="186516"/>
                    <a:pt x="10106" y="117609"/>
                    <a:pt x="24755" y="48293"/>
                  </a:cubicBezTo>
                  <a:cubicBezTo>
                    <a:pt x="31547" y="15885"/>
                    <a:pt x="43823" y="10484"/>
                    <a:pt x="87279" y="6392"/>
                  </a:cubicBezTo>
                  <a:cubicBezTo>
                    <a:pt x="133190" y="2054"/>
                    <a:pt x="179428" y="-155"/>
                    <a:pt x="225093" y="8"/>
                  </a:cubicBezTo>
                  <a:cubicBezTo>
                    <a:pt x="317406" y="254"/>
                    <a:pt x="408165" y="14903"/>
                    <a:pt x="494503" y="50666"/>
                  </a:cubicBezTo>
                  <a:cubicBezTo>
                    <a:pt x="525683" y="63597"/>
                    <a:pt x="556045" y="78163"/>
                    <a:pt x="581333" y="100424"/>
                  </a:cubicBezTo>
                  <a:cubicBezTo>
                    <a:pt x="622006" y="136268"/>
                    <a:pt x="646639" y="180215"/>
                    <a:pt x="642220" y="230627"/>
                  </a:cubicBezTo>
                  <a:close/>
                </a:path>
              </a:pathLst>
            </a:custGeom>
            <a:solidFill>
              <a:srgbClr val="FEE5D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grpSp>
      <p:grpSp>
        <p:nvGrpSpPr>
          <p:cNvPr id="2" name="Group 1">
            <a:extLst>
              <a:ext uri="{FF2B5EF4-FFF2-40B4-BE49-F238E27FC236}">
                <a16:creationId xmlns:a16="http://schemas.microsoft.com/office/drawing/2014/main" id="{08EDF08D-5E24-A1D7-1725-BE4C3861333F}"/>
              </a:ext>
            </a:extLst>
          </p:cNvPr>
          <p:cNvGrpSpPr/>
          <p:nvPr/>
        </p:nvGrpSpPr>
        <p:grpSpPr>
          <a:xfrm>
            <a:off x="5393956" y="718432"/>
            <a:ext cx="6399846" cy="1003651"/>
            <a:chOff x="5289811" y="1613257"/>
            <a:chExt cx="6399846" cy="1003651"/>
          </a:xfrm>
        </p:grpSpPr>
        <p:sp>
          <p:nvSpPr>
            <p:cNvPr id="536" name="Google Shape;536;p56"/>
            <p:cNvSpPr/>
            <p:nvPr/>
          </p:nvSpPr>
          <p:spPr>
            <a:xfrm>
              <a:off x="5289811" y="1687787"/>
              <a:ext cx="512114" cy="512112"/>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1"/>
                <a:buFont typeface="Arial"/>
                <a:buNone/>
              </a:pPr>
              <a:endParaRPr sz="2701" b="0" i="0" u="none" strike="noStrike" cap="none">
                <a:solidFill>
                  <a:schemeClr val="lt1"/>
                </a:solidFill>
                <a:latin typeface="Arial"/>
                <a:ea typeface="Arial"/>
                <a:cs typeface="Arial"/>
                <a:sym typeface="Arial"/>
              </a:endParaRPr>
            </a:p>
          </p:txBody>
        </p:sp>
        <p:sp>
          <p:nvSpPr>
            <p:cNvPr id="537" name="Google Shape;537;p56"/>
            <p:cNvSpPr txBox="1"/>
            <p:nvPr/>
          </p:nvSpPr>
          <p:spPr>
            <a:xfrm>
              <a:off x="5305300" y="1774567"/>
              <a:ext cx="489205" cy="338554"/>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dirty="0">
                  <a:solidFill>
                    <a:schemeClr val="lt1"/>
                  </a:solidFill>
                  <a:latin typeface="Arial"/>
                  <a:ea typeface="Arial"/>
                  <a:cs typeface="Arial"/>
                  <a:sym typeface="Arial"/>
                </a:rPr>
                <a:t>01</a:t>
              </a:r>
              <a:endParaRPr sz="1600" b="1" i="0" u="none" strike="noStrike" cap="none" dirty="0">
                <a:solidFill>
                  <a:schemeClr val="lt1"/>
                </a:solidFill>
                <a:latin typeface="Arial"/>
                <a:ea typeface="Arial"/>
                <a:cs typeface="Arial"/>
                <a:sym typeface="Arial"/>
              </a:endParaRPr>
            </a:p>
          </p:txBody>
        </p:sp>
        <p:sp>
          <p:nvSpPr>
            <p:cNvPr id="538" name="Google Shape;538;p56"/>
            <p:cNvSpPr txBox="1"/>
            <p:nvPr/>
          </p:nvSpPr>
          <p:spPr>
            <a:xfrm>
              <a:off x="6037795" y="1613257"/>
              <a:ext cx="983640" cy="369332"/>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accent4"/>
                </a:buClr>
                <a:buSzPts val="1800"/>
                <a:buFont typeface="Arial"/>
                <a:buNone/>
              </a:pPr>
              <a:r>
                <a:rPr lang="en-US" sz="1800" b="1" i="0" u="none" strike="noStrike" cap="none" dirty="0">
                  <a:solidFill>
                    <a:schemeClr val="accent4"/>
                  </a:solidFill>
                  <a:latin typeface="Arial"/>
                  <a:ea typeface="Arial"/>
                  <a:cs typeface="Arial"/>
                  <a:sym typeface="Arial"/>
                </a:rPr>
                <a:t>STEP 1</a:t>
              </a:r>
              <a:endParaRPr sz="1800" b="1" i="0" u="none" strike="noStrike" cap="none" dirty="0">
                <a:solidFill>
                  <a:schemeClr val="accent4"/>
                </a:solidFill>
                <a:latin typeface="Arial"/>
                <a:ea typeface="Arial"/>
                <a:cs typeface="Arial"/>
                <a:sym typeface="Arial"/>
              </a:endParaRPr>
            </a:p>
          </p:txBody>
        </p:sp>
        <p:grpSp>
          <p:nvGrpSpPr>
            <p:cNvPr id="539" name="Google Shape;539;p56"/>
            <p:cNvGrpSpPr/>
            <p:nvPr/>
          </p:nvGrpSpPr>
          <p:grpSpPr>
            <a:xfrm>
              <a:off x="6037794" y="2026017"/>
              <a:ext cx="5651863" cy="590891"/>
              <a:chOff x="7395558" y="2278378"/>
              <a:chExt cx="3732743" cy="590891"/>
            </a:xfrm>
          </p:grpSpPr>
          <p:sp>
            <p:nvSpPr>
              <p:cNvPr id="540" name="Google Shape;540;p56"/>
              <p:cNvSpPr txBox="1"/>
              <p:nvPr/>
            </p:nvSpPr>
            <p:spPr>
              <a:xfrm>
                <a:off x="7395558" y="2278378"/>
                <a:ext cx="3732743" cy="313932"/>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262626"/>
                  </a:buClr>
                  <a:buSzPts val="1800"/>
                  <a:buFont typeface="Arial"/>
                  <a:buNone/>
                </a:pPr>
                <a:r>
                  <a:rPr lang="en-US" sz="1800" b="0" i="0" u="none" strike="noStrike" cap="none" dirty="0">
                    <a:solidFill>
                      <a:srgbClr val="262626"/>
                    </a:solidFill>
                    <a:latin typeface="Arial"/>
                    <a:ea typeface="Arial"/>
                    <a:cs typeface="Arial"/>
                    <a:sym typeface="Arial"/>
                  </a:rPr>
                  <a:t>Valuing natural resources</a:t>
                </a:r>
                <a:endParaRPr sz="1800" b="0" i="0" u="none" strike="noStrike" cap="none" dirty="0">
                  <a:solidFill>
                    <a:schemeClr val="dk1"/>
                  </a:solidFill>
                  <a:latin typeface="Arial"/>
                  <a:ea typeface="Arial"/>
                  <a:cs typeface="Arial"/>
                  <a:sym typeface="Arial"/>
                </a:endParaRPr>
              </a:p>
            </p:txBody>
          </p:sp>
          <p:sp>
            <p:nvSpPr>
              <p:cNvPr id="541" name="Google Shape;541;p56"/>
              <p:cNvSpPr txBox="1"/>
              <p:nvPr/>
            </p:nvSpPr>
            <p:spPr>
              <a:xfrm>
                <a:off x="8201860" y="2592310"/>
                <a:ext cx="2926441"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62626"/>
                  </a:buClr>
                  <a:buSzPts val="1200"/>
                  <a:buFont typeface="Arial"/>
                  <a:buNone/>
                </a:pPr>
                <a:r>
                  <a:rPr lang="en-US" sz="1200" b="0" i="0" u="none" strike="noStrike" cap="none">
                    <a:solidFill>
                      <a:srgbClr val="262626"/>
                    </a:solidFill>
                    <a:latin typeface="Arial"/>
                    <a:ea typeface="Arial"/>
                    <a:cs typeface="Arial"/>
                    <a:sym typeface="Arial"/>
                  </a:rPr>
                  <a:t>Water, land, energy, </a:t>
                </a:r>
                <a:endParaRPr sz="1800" b="0" i="0" u="none" strike="noStrike" cap="none">
                  <a:solidFill>
                    <a:schemeClr val="dk1"/>
                  </a:solidFill>
                  <a:latin typeface="Arial"/>
                  <a:ea typeface="Arial"/>
                  <a:cs typeface="Arial"/>
                  <a:sym typeface="Arial"/>
                </a:endParaRPr>
              </a:p>
            </p:txBody>
          </p:sp>
        </p:grpSp>
      </p:grpSp>
      <p:grpSp>
        <p:nvGrpSpPr>
          <p:cNvPr id="3" name="Group 2">
            <a:extLst>
              <a:ext uri="{FF2B5EF4-FFF2-40B4-BE49-F238E27FC236}">
                <a16:creationId xmlns:a16="http://schemas.microsoft.com/office/drawing/2014/main" id="{02ABF974-5942-6107-852A-81589F4E8716}"/>
              </a:ext>
            </a:extLst>
          </p:cNvPr>
          <p:cNvGrpSpPr/>
          <p:nvPr/>
        </p:nvGrpSpPr>
        <p:grpSpPr>
          <a:xfrm>
            <a:off x="5408198" y="1709336"/>
            <a:ext cx="6398599" cy="997845"/>
            <a:chOff x="5291058" y="2817427"/>
            <a:chExt cx="6398599" cy="997845"/>
          </a:xfrm>
        </p:grpSpPr>
        <p:sp>
          <p:nvSpPr>
            <p:cNvPr id="542" name="Google Shape;542;p56"/>
            <p:cNvSpPr/>
            <p:nvPr/>
          </p:nvSpPr>
          <p:spPr>
            <a:xfrm>
              <a:off x="5291058" y="2891957"/>
              <a:ext cx="512114" cy="512112"/>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1"/>
                <a:buFont typeface="Arial"/>
                <a:buNone/>
              </a:pPr>
              <a:endParaRPr sz="2701" b="0" i="0" u="none" strike="noStrike" cap="none">
                <a:solidFill>
                  <a:schemeClr val="lt1"/>
                </a:solidFill>
                <a:latin typeface="Arial"/>
                <a:ea typeface="Arial"/>
                <a:cs typeface="Arial"/>
                <a:sym typeface="Arial"/>
              </a:endParaRPr>
            </a:p>
          </p:txBody>
        </p:sp>
        <p:sp>
          <p:nvSpPr>
            <p:cNvPr id="543" name="Google Shape;543;p56"/>
            <p:cNvSpPr txBox="1"/>
            <p:nvPr/>
          </p:nvSpPr>
          <p:spPr>
            <a:xfrm>
              <a:off x="5305300" y="2978737"/>
              <a:ext cx="489205" cy="338554"/>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dirty="0">
                  <a:solidFill>
                    <a:schemeClr val="lt1"/>
                  </a:solidFill>
                  <a:latin typeface="Arial"/>
                  <a:ea typeface="Arial"/>
                  <a:cs typeface="Arial"/>
                  <a:sym typeface="Arial"/>
                </a:rPr>
                <a:t>02</a:t>
              </a:r>
              <a:endParaRPr sz="1600" b="1" i="0" u="none" strike="noStrike" cap="none" dirty="0">
                <a:solidFill>
                  <a:schemeClr val="lt1"/>
                </a:solidFill>
                <a:latin typeface="Arial"/>
                <a:ea typeface="Arial"/>
                <a:cs typeface="Arial"/>
                <a:sym typeface="Arial"/>
              </a:endParaRPr>
            </a:p>
          </p:txBody>
        </p:sp>
        <p:sp>
          <p:nvSpPr>
            <p:cNvPr id="544" name="Google Shape;544;p56"/>
            <p:cNvSpPr txBox="1"/>
            <p:nvPr/>
          </p:nvSpPr>
          <p:spPr>
            <a:xfrm>
              <a:off x="6037795" y="2817427"/>
              <a:ext cx="983640" cy="369332"/>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accent3"/>
                </a:buClr>
                <a:buSzPts val="1800"/>
                <a:buFont typeface="Arial"/>
                <a:buNone/>
              </a:pPr>
              <a:r>
                <a:rPr lang="en-US" sz="1800" b="1" i="0" u="none" strike="noStrike" cap="none" dirty="0">
                  <a:solidFill>
                    <a:schemeClr val="accent3"/>
                  </a:solidFill>
                  <a:latin typeface="Arial"/>
                  <a:ea typeface="Arial"/>
                  <a:cs typeface="Arial"/>
                  <a:sym typeface="Arial"/>
                </a:rPr>
                <a:t>STEP 2</a:t>
              </a:r>
              <a:endParaRPr sz="1800" b="1" i="0" u="none" strike="noStrike" cap="none" dirty="0">
                <a:solidFill>
                  <a:schemeClr val="accent3"/>
                </a:solidFill>
                <a:latin typeface="Arial"/>
                <a:ea typeface="Arial"/>
                <a:cs typeface="Arial"/>
                <a:sym typeface="Arial"/>
              </a:endParaRPr>
            </a:p>
          </p:txBody>
        </p:sp>
        <p:grpSp>
          <p:nvGrpSpPr>
            <p:cNvPr id="545" name="Google Shape;545;p56"/>
            <p:cNvGrpSpPr/>
            <p:nvPr/>
          </p:nvGrpSpPr>
          <p:grpSpPr>
            <a:xfrm>
              <a:off x="6037794" y="3227276"/>
              <a:ext cx="5651863" cy="587996"/>
              <a:chOff x="7395558" y="3484390"/>
              <a:chExt cx="3732743" cy="587996"/>
            </a:xfrm>
          </p:grpSpPr>
          <p:sp>
            <p:nvSpPr>
              <p:cNvPr id="546" name="Google Shape;546;p56"/>
              <p:cNvSpPr txBox="1"/>
              <p:nvPr/>
            </p:nvSpPr>
            <p:spPr>
              <a:xfrm>
                <a:off x="7395558" y="3484390"/>
                <a:ext cx="3732743" cy="313932"/>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262626"/>
                  </a:buClr>
                  <a:buSzPts val="1800"/>
                  <a:buFont typeface="Arial"/>
                  <a:buNone/>
                </a:pPr>
                <a:r>
                  <a:rPr lang="en-US" sz="1800" b="0" i="0" u="none" strike="noStrike" cap="none">
                    <a:solidFill>
                      <a:srgbClr val="262626"/>
                    </a:solidFill>
                    <a:latin typeface="Arial"/>
                    <a:ea typeface="Arial"/>
                    <a:cs typeface="Arial"/>
                    <a:sym typeface="Arial"/>
                  </a:rPr>
                  <a:t>Reduce, reuse, recycle </a:t>
                </a:r>
                <a:endParaRPr sz="1800" b="0" i="0" u="none" strike="noStrike" cap="none">
                  <a:solidFill>
                    <a:schemeClr val="dk1"/>
                  </a:solidFill>
                  <a:latin typeface="Arial"/>
                  <a:ea typeface="Arial"/>
                  <a:cs typeface="Arial"/>
                  <a:sym typeface="Arial"/>
                </a:endParaRPr>
              </a:p>
            </p:txBody>
          </p:sp>
          <p:sp>
            <p:nvSpPr>
              <p:cNvPr id="547" name="Google Shape;547;p56"/>
              <p:cNvSpPr txBox="1"/>
              <p:nvPr/>
            </p:nvSpPr>
            <p:spPr>
              <a:xfrm>
                <a:off x="8201860" y="3795427"/>
                <a:ext cx="2926441"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62626"/>
                  </a:buClr>
                  <a:buSzPts val="1200"/>
                  <a:buFont typeface="Arial"/>
                  <a:buNone/>
                </a:pPr>
                <a:r>
                  <a:rPr lang="en-US" sz="1200" b="0" i="0" u="none" strike="noStrike" cap="none">
                    <a:solidFill>
                      <a:srgbClr val="262626"/>
                    </a:solidFill>
                    <a:latin typeface="Arial"/>
                    <a:ea typeface="Arial"/>
                    <a:cs typeface="Arial"/>
                    <a:sym typeface="Arial"/>
                  </a:rPr>
                  <a:t>Include managerial processes in the restaurant system .</a:t>
                </a:r>
                <a:endParaRPr sz="1800" b="0" i="0" u="none" strike="noStrike" cap="none">
                  <a:solidFill>
                    <a:schemeClr val="dk1"/>
                  </a:solidFill>
                  <a:latin typeface="Arial"/>
                  <a:ea typeface="Arial"/>
                  <a:cs typeface="Arial"/>
                  <a:sym typeface="Arial"/>
                </a:endParaRPr>
              </a:p>
            </p:txBody>
          </p:sp>
        </p:grpSp>
      </p:grpSp>
      <p:grpSp>
        <p:nvGrpSpPr>
          <p:cNvPr id="4" name="Group 3">
            <a:extLst>
              <a:ext uri="{FF2B5EF4-FFF2-40B4-BE49-F238E27FC236}">
                <a16:creationId xmlns:a16="http://schemas.microsoft.com/office/drawing/2014/main" id="{11F54910-A486-E53A-225D-C416BF489CBE}"/>
              </a:ext>
            </a:extLst>
          </p:cNvPr>
          <p:cNvGrpSpPr/>
          <p:nvPr/>
        </p:nvGrpSpPr>
        <p:grpSpPr>
          <a:xfrm>
            <a:off x="5391169" y="2697730"/>
            <a:ext cx="6398599" cy="997845"/>
            <a:chOff x="5291058" y="4015791"/>
            <a:chExt cx="6398599" cy="997845"/>
          </a:xfrm>
        </p:grpSpPr>
        <p:sp>
          <p:nvSpPr>
            <p:cNvPr id="548" name="Google Shape;548;p56"/>
            <p:cNvSpPr/>
            <p:nvPr/>
          </p:nvSpPr>
          <p:spPr>
            <a:xfrm>
              <a:off x="5291058" y="4090321"/>
              <a:ext cx="512114" cy="512112"/>
            </a:xfrm>
            <a:prstGeom prst="ellipse">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1"/>
                <a:buFont typeface="Arial"/>
                <a:buNone/>
              </a:pPr>
              <a:endParaRPr sz="2701" b="0" i="0" u="none" strike="noStrike" cap="none">
                <a:solidFill>
                  <a:schemeClr val="lt1"/>
                </a:solidFill>
                <a:latin typeface="Arial"/>
                <a:ea typeface="Arial"/>
                <a:cs typeface="Arial"/>
                <a:sym typeface="Arial"/>
              </a:endParaRPr>
            </a:p>
          </p:txBody>
        </p:sp>
        <p:sp>
          <p:nvSpPr>
            <p:cNvPr id="549" name="Google Shape;549;p56"/>
            <p:cNvSpPr txBox="1"/>
            <p:nvPr/>
          </p:nvSpPr>
          <p:spPr>
            <a:xfrm>
              <a:off x="5305300" y="4177101"/>
              <a:ext cx="489205" cy="338554"/>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dirty="0">
                  <a:solidFill>
                    <a:schemeClr val="lt1"/>
                  </a:solidFill>
                  <a:latin typeface="Arial"/>
                  <a:ea typeface="Arial"/>
                  <a:cs typeface="Arial"/>
                  <a:sym typeface="Arial"/>
                </a:rPr>
                <a:t>03</a:t>
              </a:r>
              <a:endParaRPr sz="1600" b="1" i="0" u="none" strike="noStrike" cap="none" dirty="0">
                <a:solidFill>
                  <a:schemeClr val="lt1"/>
                </a:solidFill>
                <a:latin typeface="Arial"/>
                <a:ea typeface="Arial"/>
                <a:cs typeface="Arial"/>
                <a:sym typeface="Arial"/>
              </a:endParaRPr>
            </a:p>
          </p:txBody>
        </p:sp>
        <p:sp>
          <p:nvSpPr>
            <p:cNvPr id="550" name="Google Shape;550;p56"/>
            <p:cNvSpPr txBox="1"/>
            <p:nvPr/>
          </p:nvSpPr>
          <p:spPr>
            <a:xfrm>
              <a:off x="6037795" y="4015791"/>
              <a:ext cx="983640" cy="369332"/>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accent2"/>
                </a:buClr>
                <a:buSzPts val="1800"/>
                <a:buFont typeface="Arial"/>
                <a:buNone/>
              </a:pPr>
              <a:r>
                <a:rPr lang="en-US" sz="1800" b="1" i="0" u="none" strike="noStrike" cap="none" dirty="0">
                  <a:solidFill>
                    <a:schemeClr val="accent2"/>
                  </a:solidFill>
                  <a:latin typeface="Arial"/>
                  <a:ea typeface="Arial"/>
                  <a:cs typeface="Arial"/>
                  <a:sym typeface="Arial"/>
                </a:rPr>
                <a:t>STEP 3</a:t>
              </a:r>
              <a:endParaRPr sz="1800" b="1" i="0" u="none" strike="noStrike" cap="none" dirty="0">
                <a:solidFill>
                  <a:schemeClr val="accent2"/>
                </a:solidFill>
                <a:latin typeface="Arial"/>
                <a:ea typeface="Arial"/>
                <a:cs typeface="Arial"/>
                <a:sym typeface="Arial"/>
              </a:endParaRPr>
            </a:p>
          </p:txBody>
        </p:sp>
        <p:grpSp>
          <p:nvGrpSpPr>
            <p:cNvPr id="551" name="Google Shape;551;p56"/>
            <p:cNvGrpSpPr/>
            <p:nvPr/>
          </p:nvGrpSpPr>
          <p:grpSpPr>
            <a:xfrm>
              <a:off x="6037794" y="4428536"/>
              <a:ext cx="5651863" cy="585100"/>
              <a:chOff x="7395558" y="4690402"/>
              <a:chExt cx="3732743" cy="585100"/>
            </a:xfrm>
          </p:grpSpPr>
          <p:sp>
            <p:nvSpPr>
              <p:cNvPr id="552" name="Google Shape;552;p56"/>
              <p:cNvSpPr txBox="1"/>
              <p:nvPr/>
            </p:nvSpPr>
            <p:spPr>
              <a:xfrm>
                <a:off x="7395558" y="4690402"/>
                <a:ext cx="3732743" cy="313932"/>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262626"/>
                  </a:buClr>
                  <a:buSzPts val="1800"/>
                  <a:buFont typeface="Arial"/>
                  <a:buNone/>
                </a:pPr>
                <a:r>
                  <a:rPr lang="en-US" sz="1800" b="0" i="0" u="none" strike="noStrike" cap="none" dirty="0">
                    <a:solidFill>
                      <a:srgbClr val="262626"/>
                    </a:solidFill>
                    <a:latin typeface="Arial"/>
                    <a:ea typeface="Arial"/>
                    <a:cs typeface="Arial"/>
                    <a:sym typeface="Arial"/>
                  </a:rPr>
                  <a:t>No wasting food</a:t>
                </a:r>
                <a:endParaRPr sz="1800" b="0" i="0" u="none" strike="noStrike" cap="none" dirty="0">
                  <a:solidFill>
                    <a:schemeClr val="dk1"/>
                  </a:solidFill>
                  <a:latin typeface="Arial"/>
                  <a:ea typeface="Arial"/>
                  <a:cs typeface="Arial"/>
                  <a:sym typeface="Arial"/>
                </a:endParaRPr>
              </a:p>
            </p:txBody>
          </p:sp>
          <p:sp>
            <p:nvSpPr>
              <p:cNvPr id="553" name="Google Shape;553;p56"/>
              <p:cNvSpPr txBox="1"/>
              <p:nvPr/>
            </p:nvSpPr>
            <p:spPr>
              <a:xfrm>
                <a:off x="8201860" y="4998543"/>
                <a:ext cx="2926441"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62626"/>
                  </a:buClr>
                  <a:buSzPts val="1200"/>
                  <a:buFont typeface="Arial"/>
                  <a:buNone/>
                </a:pPr>
                <a:r>
                  <a:rPr lang="en-US" sz="1200" b="0" i="0" u="none" strike="noStrike" cap="none">
                    <a:solidFill>
                      <a:srgbClr val="262626"/>
                    </a:solidFill>
                    <a:latin typeface="Arial"/>
                    <a:ea typeface="Arial"/>
                    <a:cs typeface="Arial"/>
                    <a:sym typeface="Arial"/>
                  </a:rPr>
                  <a:t>Create a waste prevention plan .</a:t>
                </a:r>
                <a:endParaRPr sz="1800" b="0" i="0" u="none" strike="noStrike" cap="none">
                  <a:solidFill>
                    <a:schemeClr val="dk1"/>
                  </a:solidFill>
                  <a:latin typeface="Arial"/>
                  <a:ea typeface="Arial"/>
                  <a:cs typeface="Arial"/>
                  <a:sym typeface="Arial"/>
                </a:endParaRPr>
              </a:p>
            </p:txBody>
          </p:sp>
        </p:grpSp>
      </p:grpSp>
      <p:grpSp>
        <p:nvGrpSpPr>
          <p:cNvPr id="5" name="Group 4">
            <a:extLst>
              <a:ext uri="{FF2B5EF4-FFF2-40B4-BE49-F238E27FC236}">
                <a16:creationId xmlns:a16="http://schemas.microsoft.com/office/drawing/2014/main" id="{D3698380-B43F-411D-135E-86CCB4FA8008}"/>
              </a:ext>
            </a:extLst>
          </p:cNvPr>
          <p:cNvGrpSpPr/>
          <p:nvPr/>
        </p:nvGrpSpPr>
        <p:grpSpPr>
          <a:xfrm>
            <a:off x="5393956" y="3596854"/>
            <a:ext cx="6395812" cy="1003228"/>
            <a:chOff x="5301265" y="5214154"/>
            <a:chExt cx="6395812" cy="1003228"/>
          </a:xfrm>
        </p:grpSpPr>
        <p:sp>
          <p:nvSpPr>
            <p:cNvPr id="554" name="Google Shape;554;p56"/>
            <p:cNvSpPr/>
            <p:nvPr/>
          </p:nvSpPr>
          <p:spPr>
            <a:xfrm>
              <a:off x="5301265" y="5288684"/>
              <a:ext cx="512114" cy="512112"/>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1"/>
                <a:buFont typeface="Arial"/>
                <a:buNone/>
              </a:pPr>
              <a:endParaRPr sz="2701" b="0" i="0" u="none" strike="noStrike" cap="none">
                <a:solidFill>
                  <a:schemeClr val="lt1"/>
                </a:solidFill>
                <a:latin typeface="Arial"/>
                <a:ea typeface="Arial"/>
                <a:cs typeface="Arial"/>
                <a:sym typeface="Arial"/>
              </a:endParaRPr>
            </a:p>
          </p:txBody>
        </p:sp>
        <p:sp>
          <p:nvSpPr>
            <p:cNvPr id="555" name="Google Shape;555;p56"/>
            <p:cNvSpPr txBox="1"/>
            <p:nvPr/>
          </p:nvSpPr>
          <p:spPr>
            <a:xfrm>
              <a:off x="5312720" y="5375464"/>
              <a:ext cx="489205" cy="338554"/>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a:solidFill>
                    <a:schemeClr val="lt1"/>
                  </a:solidFill>
                  <a:latin typeface="Arial"/>
                  <a:ea typeface="Arial"/>
                  <a:cs typeface="Arial"/>
                  <a:sym typeface="Arial"/>
                </a:rPr>
                <a:t>04</a:t>
              </a:r>
              <a:endParaRPr sz="1600" b="1" i="0" u="none" strike="noStrike" cap="none">
                <a:solidFill>
                  <a:schemeClr val="lt1"/>
                </a:solidFill>
                <a:latin typeface="Arial"/>
                <a:ea typeface="Arial"/>
                <a:cs typeface="Arial"/>
                <a:sym typeface="Arial"/>
              </a:endParaRPr>
            </a:p>
          </p:txBody>
        </p:sp>
        <p:sp>
          <p:nvSpPr>
            <p:cNvPr id="556" name="Google Shape;556;p56"/>
            <p:cNvSpPr txBox="1"/>
            <p:nvPr/>
          </p:nvSpPr>
          <p:spPr>
            <a:xfrm>
              <a:off x="6045215" y="5214154"/>
              <a:ext cx="983640" cy="369332"/>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accent1"/>
                </a:buClr>
                <a:buSzPts val="1800"/>
                <a:buFont typeface="Arial"/>
                <a:buNone/>
              </a:pPr>
              <a:r>
                <a:rPr lang="en-US" sz="1800" b="1" i="0" u="none" strike="noStrike" cap="none">
                  <a:solidFill>
                    <a:schemeClr val="accent1"/>
                  </a:solidFill>
                  <a:latin typeface="Arial"/>
                  <a:ea typeface="Arial"/>
                  <a:cs typeface="Arial"/>
                  <a:sym typeface="Arial"/>
                </a:rPr>
                <a:t>STEP 4</a:t>
              </a:r>
              <a:endParaRPr sz="1800" b="1" i="0" u="none" strike="noStrike" cap="none">
                <a:solidFill>
                  <a:schemeClr val="accent1"/>
                </a:solidFill>
                <a:latin typeface="Arial"/>
                <a:ea typeface="Arial"/>
                <a:cs typeface="Arial"/>
                <a:sym typeface="Arial"/>
              </a:endParaRPr>
            </a:p>
          </p:txBody>
        </p:sp>
        <p:grpSp>
          <p:nvGrpSpPr>
            <p:cNvPr id="557" name="Google Shape;557;p56"/>
            <p:cNvGrpSpPr/>
            <p:nvPr/>
          </p:nvGrpSpPr>
          <p:grpSpPr>
            <a:xfrm>
              <a:off x="6045214" y="5626491"/>
              <a:ext cx="5651863" cy="590891"/>
              <a:chOff x="7395558" y="5896116"/>
              <a:chExt cx="3732743" cy="590891"/>
            </a:xfrm>
          </p:grpSpPr>
          <p:sp>
            <p:nvSpPr>
              <p:cNvPr id="558" name="Google Shape;558;p56"/>
              <p:cNvSpPr txBox="1"/>
              <p:nvPr/>
            </p:nvSpPr>
            <p:spPr>
              <a:xfrm>
                <a:off x="7395558" y="5896116"/>
                <a:ext cx="3732743" cy="313932"/>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262626"/>
                  </a:buClr>
                  <a:buSzPts val="1800"/>
                  <a:buFont typeface="Arial"/>
                  <a:buNone/>
                </a:pPr>
                <a:r>
                  <a:rPr lang="en-US" sz="1800" b="0" i="0" u="none" strike="noStrike" cap="none" dirty="0">
                    <a:solidFill>
                      <a:srgbClr val="262626"/>
                    </a:solidFill>
                    <a:latin typeface="Arial"/>
                    <a:ea typeface="Arial"/>
                    <a:cs typeface="Arial"/>
                    <a:sym typeface="Arial"/>
                  </a:rPr>
                  <a:t>Serving more vegetables</a:t>
                </a:r>
                <a:endParaRPr sz="1800" b="0" i="0" u="none" strike="noStrike" cap="none" dirty="0">
                  <a:solidFill>
                    <a:schemeClr val="dk1"/>
                  </a:solidFill>
                  <a:latin typeface="Arial"/>
                  <a:ea typeface="Arial"/>
                  <a:cs typeface="Arial"/>
                  <a:sym typeface="Arial"/>
                </a:endParaRPr>
              </a:p>
            </p:txBody>
          </p:sp>
          <p:sp>
            <p:nvSpPr>
              <p:cNvPr id="559" name="Google Shape;559;p56"/>
              <p:cNvSpPr txBox="1"/>
              <p:nvPr/>
            </p:nvSpPr>
            <p:spPr>
              <a:xfrm>
                <a:off x="8201860" y="6210048"/>
                <a:ext cx="2926441"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62626"/>
                  </a:buClr>
                  <a:buSzPts val="1200"/>
                  <a:buFont typeface="Arial"/>
                  <a:buNone/>
                </a:pPr>
                <a:r>
                  <a:rPr lang="en-US" sz="1200" b="0" i="0" u="none" strike="noStrike" cap="none">
                    <a:solidFill>
                      <a:srgbClr val="262626"/>
                    </a:solidFill>
                    <a:latin typeface="Arial"/>
                    <a:ea typeface="Arial"/>
                    <a:cs typeface="Arial"/>
                    <a:sym typeface="Arial"/>
                  </a:rPr>
                  <a:t>Redesign your menus.</a:t>
                </a:r>
                <a:endParaRPr sz="1800" b="0" i="0" u="none" strike="noStrike" cap="none">
                  <a:solidFill>
                    <a:schemeClr val="dk1"/>
                  </a:solidFill>
                  <a:latin typeface="Arial"/>
                  <a:ea typeface="Arial"/>
                  <a:cs typeface="Arial"/>
                  <a:sym typeface="Arial"/>
                </a:endParaRPr>
              </a:p>
            </p:txBody>
          </p:sp>
        </p:grpSp>
      </p:grpSp>
      <p:grpSp>
        <p:nvGrpSpPr>
          <p:cNvPr id="6" name="Group 5">
            <a:extLst>
              <a:ext uri="{FF2B5EF4-FFF2-40B4-BE49-F238E27FC236}">
                <a16:creationId xmlns:a16="http://schemas.microsoft.com/office/drawing/2014/main" id="{DC832095-6FF6-81E4-024F-A8004980BED3}"/>
              </a:ext>
            </a:extLst>
          </p:cNvPr>
          <p:cNvGrpSpPr/>
          <p:nvPr/>
        </p:nvGrpSpPr>
        <p:grpSpPr>
          <a:xfrm>
            <a:off x="5389922" y="4567070"/>
            <a:ext cx="6399846" cy="1188316"/>
            <a:chOff x="5289811" y="1613257"/>
            <a:chExt cx="6399846" cy="1188316"/>
          </a:xfrm>
        </p:grpSpPr>
        <p:sp>
          <p:nvSpPr>
            <p:cNvPr id="7" name="Google Shape;577;p57">
              <a:extLst>
                <a:ext uri="{FF2B5EF4-FFF2-40B4-BE49-F238E27FC236}">
                  <a16:creationId xmlns:a16="http://schemas.microsoft.com/office/drawing/2014/main" id="{A68F9B5D-B56F-CD3E-CD5E-449C337050EF}"/>
                </a:ext>
              </a:extLst>
            </p:cNvPr>
            <p:cNvSpPr/>
            <p:nvPr/>
          </p:nvSpPr>
          <p:spPr>
            <a:xfrm>
              <a:off x="5289811" y="1687787"/>
              <a:ext cx="512114" cy="512112"/>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1"/>
                <a:buFont typeface="Arial"/>
                <a:buNone/>
              </a:pPr>
              <a:endParaRPr sz="2701" b="0" i="0" u="none" strike="noStrike" cap="none">
                <a:solidFill>
                  <a:schemeClr val="lt1"/>
                </a:solidFill>
                <a:latin typeface="Arial"/>
                <a:ea typeface="Arial"/>
                <a:cs typeface="Arial"/>
                <a:sym typeface="Arial"/>
              </a:endParaRPr>
            </a:p>
          </p:txBody>
        </p:sp>
        <p:sp>
          <p:nvSpPr>
            <p:cNvPr id="8" name="Google Shape;578;p57">
              <a:extLst>
                <a:ext uri="{FF2B5EF4-FFF2-40B4-BE49-F238E27FC236}">
                  <a16:creationId xmlns:a16="http://schemas.microsoft.com/office/drawing/2014/main" id="{C5BA3107-BB05-D52D-776A-1CF8501D2002}"/>
                </a:ext>
              </a:extLst>
            </p:cNvPr>
            <p:cNvSpPr txBox="1"/>
            <p:nvPr/>
          </p:nvSpPr>
          <p:spPr>
            <a:xfrm>
              <a:off x="5305300" y="1774567"/>
              <a:ext cx="489205" cy="338554"/>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dirty="0">
                  <a:solidFill>
                    <a:schemeClr val="lt1"/>
                  </a:solidFill>
                  <a:latin typeface="Arial"/>
                  <a:ea typeface="Arial"/>
                  <a:cs typeface="Arial"/>
                  <a:sym typeface="Arial"/>
                </a:rPr>
                <a:t>05</a:t>
              </a:r>
              <a:endParaRPr sz="1600" b="1" i="0" u="none" strike="noStrike" cap="none" dirty="0">
                <a:solidFill>
                  <a:schemeClr val="lt1"/>
                </a:solidFill>
                <a:latin typeface="Arial"/>
                <a:ea typeface="Arial"/>
                <a:cs typeface="Arial"/>
                <a:sym typeface="Arial"/>
              </a:endParaRPr>
            </a:p>
          </p:txBody>
        </p:sp>
        <p:sp>
          <p:nvSpPr>
            <p:cNvPr id="9" name="Google Shape;579;p57">
              <a:extLst>
                <a:ext uri="{FF2B5EF4-FFF2-40B4-BE49-F238E27FC236}">
                  <a16:creationId xmlns:a16="http://schemas.microsoft.com/office/drawing/2014/main" id="{DE9D5B84-B7EB-3264-F6BD-CB67767F112A}"/>
                </a:ext>
              </a:extLst>
            </p:cNvPr>
            <p:cNvSpPr txBox="1"/>
            <p:nvPr/>
          </p:nvSpPr>
          <p:spPr>
            <a:xfrm>
              <a:off x="6037795" y="1613257"/>
              <a:ext cx="983640" cy="369332"/>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accent4"/>
                </a:buClr>
                <a:buSzPts val="1800"/>
                <a:buFont typeface="Arial"/>
                <a:buNone/>
              </a:pPr>
              <a:r>
                <a:rPr lang="en-US" sz="1800" b="1" i="0" u="none" strike="noStrike" cap="none">
                  <a:solidFill>
                    <a:schemeClr val="accent4"/>
                  </a:solidFill>
                  <a:latin typeface="Arial"/>
                  <a:ea typeface="Arial"/>
                  <a:cs typeface="Arial"/>
                  <a:sym typeface="Arial"/>
                </a:rPr>
                <a:t>STEP 5</a:t>
              </a:r>
              <a:endParaRPr sz="1800" b="1" i="0" u="none" strike="noStrike" cap="none">
                <a:solidFill>
                  <a:schemeClr val="accent4"/>
                </a:solidFill>
                <a:latin typeface="Arial"/>
                <a:ea typeface="Arial"/>
                <a:cs typeface="Arial"/>
                <a:sym typeface="Arial"/>
              </a:endParaRPr>
            </a:p>
          </p:txBody>
        </p:sp>
        <p:grpSp>
          <p:nvGrpSpPr>
            <p:cNvPr id="10" name="Google Shape;580;p57">
              <a:extLst>
                <a:ext uri="{FF2B5EF4-FFF2-40B4-BE49-F238E27FC236}">
                  <a16:creationId xmlns:a16="http://schemas.microsoft.com/office/drawing/2014/main" id="{3545A5CE-1D98-6C54-08C1-6D4FB41A4325}"/>
                </a:ext>
              </a:extLst>
            </p:cNvPr>
            <p:cNvGrpSpPr/>
            <p:nvPr/>
          </p:nvGrpSpPr>
          <p:grpSpPr>
            <a:xfrm>
              <a:off x="6037794" y="2026017"/>
              <a:ext cx="5651863" cy="775556"/>
              <a:chOff x="7395558" y="2278378"/>
              <a:chExt cx="3732743" cy="775556"/>
            </a:xfrm>
          </p:grpSpPr>
          <p:sp>
            <p:nvSpPr>
              <p:cNvPr id="11" name="Google Shape;581;p57">
                <a:extLst>
                  <a:ext uri="{FF2B5EF4-FFF2-40B4-BE49-F238E27FC236}">
                    <a16:creationId xmlns:a16="http://schemas.microsoft.com/office/drawing/2014/main" id="{01FA2FC4-C700-B3F9-1D2D-8BCC3D4D4912}"/>
                  </a:ext>
                </a:extLst>
              </p:cNvPr>
              <p:cNvSpPr txBox="1"/>
              <p:nvPr/>
            </p:nvSpPr>
            <p:spPr>
              <a:xfrm>
                <a:off x="7395558" y="2278378"/>
                <a:ext cx="3732743" cy="313932"/>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262626"/>
                  </a:buClr>
                  <a:buSzPts val="1800"/>
                  <a:buFont typeface="Arial"/>
                  <a:buNone/>
                </a:pPr>
                <a:r>
                  <a:rPr lang="en-US" sz="1800" b="0" i="0" u="none" strike="noStrike" cap="none" dirty="0">
                    <a:solidFill>
                      <a:srgbClr val="262626"/>
                    </a:solidFill>
                    <a:latin typeface="Arial"/>
                    <a:ea typeface="Arial"/>
                    <a:cs typeface="Arial"/>
                    <a:sym typeface="Arial"/>
                  </a:rPr>
                  <a:t>Using fish responsible </a:t>
                </a:r>
                <a:endParaRPr sz="1800" b="0" i="0" u="none" strike="noStrike" cap="none" dirty="0">
                  <a:solidFill>
                    <a:schemeClr val="dk1"/>
                  </a:solidFill>
                  <a:latin typeface="Arial"/>
                  <a:ea typeface="Arial"/>
                  <a:cs typeface="Arial"/>
                  <a:sym typeface="Arial"/>
                </a:endParaRPr>
              </a:p>
            </p:txBody>
          </p:sp>
          <p:sp>
            <p:nvSpPr>
              <p:cNvPr id="12" name="Google Shape;582;p57">
                <a:extLst>
                  <a:ext uri="{FF2B5EF4-FFF2-40B4-BE49-F238E27FC236}">
                    <a16:creationId xmlns:a16="http://schemas.microsoft.com/office/drawing/2014/main" id="{EB01A94C-65BB-DF2C-8776-43C02E8C44CB}"/>
                  </a:ext>
                </a:extLst>
              </p:cNvPr>
              <p:cNvSpPr txBox="1"/>
              <p:nvPr/>
            </p:nvSpPr>
            <p:spPr>
              <a:xfrm>
                <a:off x="8201860" y="2592310"/>
                <a:ext cx="292644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262626"/>
                    </a:solidFill>
                    <a:latin typeface="Arial"/>
                    <a:ea typeface="Arial"/>
                    <a:cs typeface="Arial"/>
                    <a:sym typeface="Arial"/>
                  </a:rPr>
                  <a:t>Choosing fish and seafood that is abundant and sourced sustainably.</a:t>
                </a:r>
                <a:endParaRPr sz="1800" b="0" i="0" u="none" strike="noStrike" cap="none">
                  <a:solidFill>
                    <a:schemeClr val="dk1"/>
                  </a:solidFill>
                  <a:latin typeface="Arial"/>
                  <a:ea typeface="Arial"/>
                  <a:cs typeface="Arial"/>
                  <a:sym typeface="Arial"/>
                </a:endParaRPr>
              </a:p>
            </p:txBody>
          </p:sp>
        </p:grpSp>
      </p:grpSp>
    </p:spTree>
    <p:extLst>
      <p:ext uri="{BB962C8B-B14F-4D97-AF65-F5344CB8AC3E}">
        <p14:creationId xmlns:p14="http://schemas.microsoft.com/office/powerpoint/2010/main" val="2526805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5" name="Google Shape;565;p57"/>
          <p:cNvSpPr txBox="1">
            <a:spLocks noGrp="1"/>
          </p:cNvSpPr>
          <p:nvPr>
            <p:ph type="body" idx="1"/>
          </p:nvPr>
        </p:nvSpPr>
        <p:spPr>
          <a:xfrm>
            <a:off x="323529" y="339509"/>
            <a:ext cx="11573197" cy="724247"/>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5400"/>
              <a:buNone/>
            </a:pPr>
            <a:r>
              <a:rPr lang="en-US">
                <a:latin typeface="+mj-lt"/>
              </a:rPr>
              <a:t>CSR steps for a HaFS</a:t>
            </a:r>
            <a:endParaRPr>
              <a:latin typeface="+mj-lt"/>
            </a:endParaRPr>
          </a:p>
        </p:txBody>
      </p:sp>
      <p:grpSp>
        <p:nvGrpSpPr>
          <p:cNvPr id="566" name="Google Shape;566;p57"/>
          <p:cNvGrpSpPr/>
          <p:nvPr/>
        </p:nvGrpSpPr>
        <p:grpSpPr>
          <a:xfrm>
            <a:off x="867651" y="1252482"/>
            <a:ext cx="3354813" cy="5149606"/>
            <a:chOff x="867651" y="1252482"/>
            <a:chExt cx="3354813" cy="5149606"/>
          </a:xfrm>
        </p:grpSpPr>
        <p:grpSp>
          <p:nvGrpSpPr>
            <p:cNvPr id="567" name="Google Shape;567;p57"/>
            <p:cNvGrpSpPr/>
            <p:nvPr/>
          </p:nvGrpSpPr>
          <p:grpSpPr>
            <a:xfrm>
              <a:off x="1473874" y="3286057"/>
              <a:ext cx="2509284" cy="2508016"/>
              <a:chOff x="2120176" y="3985924"/>
              <a:chExt cx="1660513" cy="1659674"/>
            </a:xfrm>
          </p:grpSpPr>
          <p:sp>
            <p:nvSpPr>
              <p:cNvPr id="568" name="Google Shape;568;p57"/>
              <p:cNvSpPr/>
              <p:nvPr/>
            </p:nvSpPr>
            <p:spPr>
              <a:xfrm>
                <a:off x="2120176" y="3985924"/>
                <a:ext cx="1659675" cy="1659674"/>
              </a:xfrm>
              <a:custGeom>
                <a:avLst/>
                <a:gdLst/>
                <a:ahLst/>
                <a:cxnLst/>
                <a:rect l="l" t="t" r="r" b="b"/>
                <a:pathLst>
                  <a:path w="5063163" h="5063163" extrusionOk="0">
                    <a:moveTo>
                      <a:pt x="5063164" y="2531582"/>
                    </a:moveTo>
                    <a:cubicBezTo>
                      <a:pt x="5063164" y="3929736"/>
                      <a:pt x="3929736" y="5063164"/>
                      <a:pt x="2531582" y="5063164"/>
                    </a:cubicBezTo>
                    <a:cubicBezTo>
                      <a:pt x="1133428" y="5063164"/>
                      <a:pt x="0" y="3929736"/>
                      <a:pt x="0" y="2531582"/>
                    </a:cubicBezTo>
                    <a:cubicBezTo>
                      <a:pt x="0" y="1133428"/>
                      <a:pt x="1133428" y="0"/>
                      <a:pt x="2531582" y="0"/>
                    </a:cubicBezTo>
                    <a:cubicBezTo>
                      <a:pt x="3929736" y="0"/>
                      <a:pt x="5063164" y="1133428"/>
                      <a:pt x="5063164" y="2531582"/>
                    </a:cubicBezTo>
                    <a:close/>
                  </a:path>
                </a:pathLst>
              </a:custGeom>
              <a:solidFill>
                <a:srgbClr val="D3E8F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chemeClr val="dk1"/>
                  </a:solidFill>
                  <a:latin typeface="Arial"/>
                  <a:ea typeface="Arial"/>
                  <a:cs typeface="Arial"/>
                  <a:sym typeface="Arial"/>
                </a:endParaRPr>
              </a:p>
            </p:txBody>
          </p:sp>
          <p:sp>
            <p:nvSpPr>
              <p:cNvPr id="569" name="Google Shape;569;p57"/>
              <p:cNvSpPr/>
              <p:nvPr/>
            </p:nvSpPr>
            <p:spPr>
              <a:xfrm>
                <a:off x="2465811" y="3987317"/>
                <a:ext cx="1314878" cy="1651368"/>
              </a:xfrm>
              <a:custGeom>
                <a:avLst/>
                <a:gdLst/>
                <a:ahLst/>
                <a:cxnLst/>
                <a:rect l="l" t="t" r="r" b="b"/>
                <a:pathLst>
                  <a:path w="1878869" h="2359692" extrusionOk="0">
                    <a:moveTo>
                      <a:pt x="848114" y="1699384"/>
                    </a:moveTo>
                    <a:cubicBezTo>
                      <a:pt x="855656" y="1697589"/>
                      <a:pt x="861801" y="1700582"/>
                      <a:pt x="868186" y="1703335"/>
                    </a:cubicBezTo>
                    <a:cubicBezTo>
                      <a:pt x="869183" y="1703774"/>
                      <a:pt x="870859" y="1704692"/>
                      <a:pt x="870779" y="1705131"/>
                    </a:cubicBezTo>
                    <a:cubicBezTo>
                      <a:pt x="867946" y="1723287"/>
                      <a:pt x="886302" y="1721132"/>
                      <a:pt x="893804" y="1729272"/>
                    </a:cubicBezTo>
                    <a:cubicBezTo>
                      <a:pt x="894083" y="1729592"/>
                      <a:pt x="894123" y="1729951"/>
                      <a:pt x="894722" y="1731268"/>
                    </a:cubicBezTo>
                    <a:cubicBezTo>
                      <a:pt x="865033" y="1739129"/>
                      <a:pt x="836383" y="1739448"/>
                      <a:pt x="808170" y="1726639"/>
                    </a:cubicBezTo>
                    <a:cubicBezTo>
                      <a:pt x="802424" y="1724045"/>
                      <a:pt x="800828" y="1721132"/>
                      <a:pt x="800988" y="1715067"/>
                    </a:cubicBezTo>
                    <a:cubicBezTo>
                      <a:pt x="801227" y="1708123"/>
                      <a:pt x="805337" y="1707924"/>
                      <a:pt x="810286" y="1707046"/>
                    </a:cubicBezTo>
                    <a:cubicBezTo>
                      <a:pt x="822935" y="1704771"/>
                      <a:pt x="835584" y="1702337"/>
                      <a:pt x="848114" y="1699384"/>
                    </a:cubicBezTo>
                    <a:close/>
                    <a:moveTo>
                      <a:pt x="626249" y="1653335"/>
                    </a:moveTo>
                    <a:cubicBezTo>
                      <a:pt x="654102" y="1660039"/>
                      <a:pt x="681515" y="1668059"/>
                      <a:pt x="708890" y="1676319"/>
                    </a:cubicBezTo>
                    <a:cubicBezTo>
                      <a:pt x="717908" y="1679033"/>
                      <a:pt x="727764" y="1679951"/>
                      <a:pt x="737262" y="1679911"/>
                    </a:cubicBezTo>
                    <a:cubicBezTo>
                      <a:pt x="753183" y="1679831"/>
                      <a:pt x="765912" y="1688171"/>
                      <a:pt x="779679" y="1693838"/>
                    </a:cubicBezTo>
                    <a:cubicBezTo>
                      <a:pt x="782233" y="1694875"/>
                      <a:pt x="784787" y="1696790"/>
                      <a:pt x="782752" y="1699623"/>
                    </a:cubicBezTo>
                    <a:cubicBezTo>
                      <a:pt x="779719" y="1703853"/>
                      <a:pt x="779839" y="1710877"/>
                      <a:pt x="772935" y="1711874"/>
                    </a:cubicBezTo>
                    <a:cubicBezTo>
                      <a:pt x="762401" y="1713430"/>
                      <a:pt x="751826" y="1714707"/>
                      <a:pt x="741252" y="1716264"/>
                    </a:cubicBezTo>
                    <a:cubicBezTo>
                      <a:pt x="737062" y="1716862"/>
                      <a:pt x="734428" y="1714348"/>
                      <a:pt x="731356" y="1712393"/>
                    </a:cubicBezTo>
                    <a:cubicBezTo>
                      <a:pt x="716551" y="1702936"/>
                      <a:pt x="702625" y="1692401"/>
                      <a:pt x="687022" y="1683821"/>
                    </a:cubicBezTo>
                    <a:cubicBezTo>
                      <a:pt x="659728" y="1668818"/>
                      <a:pt x="630040" y="1665585"/>
                      <a:pt x="598077" y="1660318"/>
                    </a:cubicBezTo>
                    <a:cubicBezTo>
                      <a:pt x="608132" y="1654372"/>
                      <a:pt x="615555" y="1650781"/>
                      <a:pt x="626249" y="1653335"/>
                    </a:cubicBezTo>
                    <a:close/>
                    <a:moveTo>
                      <a:pt x="976644" y="1025170"/>
                    </a:moveTo>
                    <a:cubicBezTo>
                      <a:pt x="999469" y="1046718"/>
                      <a:pt x="1024568" y="1065273"/>
                      <a:pt x="1048151" y="1085664"/>
                    </a:cubicBezTo>
                    <a:cubicBezTo>
                      <a:pt x="1049269" y="1086622"/>
                      <a:pt x="1050705" y="1087420"/>
                      <a:pt x="1051384" y="1088657"/>
                    </a:cubicBezTo>
                    <a:cubicBezTo>
                      <a:pt x="1054257" y="1094004"/>
                      <a:pt x="1060202" y="1099591"/>
                      <a:pt x="1057848" y="1105177"/>
                    </a:cubicBezTo>
                    <a:cubicBezTo>
                      <a:pt x="1056053" y="1109447"/>
                      <a:pt x="1048471" y="1106095"/>
                      <a:pt x="1043562" y="1107013"/>
                    </a:cubicBezTo>
                    <a:cubicBezTo>
                      <a:pt x="1021336" y="1111163"/>
                      <a:pt x="1004856" y="1103501"/>
                      <a:pt x="992526" y="1084387"/>
                    </a:cubicBezTo>
                    <a:cubicBezTo>
                      <a:pt x="987218" y="1076207"/>
                      <a:pt x="979916" y="1069543"/>
                      <a:pt x="976085" y="1059966"/>
                    </a:cubicBezTo>
                    <a:cubicBezTo>
                      <a:pt x="970139" y="1045242"/>
                      <a:pt x="969581" y="1041052"/>
                      <a:pt x="976644" y="1025170"/>
                    </a:cubicBezTo>
                    <a:close/>
                    <a:moveTo>
                      <a:pt x="656018" y="705342"/>
                    </a:moveTo>
                    <a:cubicBezTo>
                      <a:pt x="657854" y="704185"/>
                      <a:pt x="659171" y="704903"/>
                      <a:pt x="660168" y="706579"/>
                    </a:cubicBezTo>
                    <a:cubicBezTo>
                      <a:pt x="659450" y="707218"/>
                      <a:pt x="658771" y="707816"/>
                      <a:pt x="658053" y="708455"/>
                    </a:cubicBezTo>
                    <a:cubicBezTo>
                      <a:pt x="657375" y="707417"/>
                      <a:pt x="656696" y="706380"/>
                      <a:pt x="656018" y="705342"/>
                    </a:cubicBezTo>
                    <a:close/>
                    <a:moveTo>
                      <a:pt x="637621" y="632677"/>
                    </a:moveTo>
                    <a:cubicBezTo>
                      <a:pt x="670861" y="638903"/>
                      <a:pt x="697717" y="659293"/>
                      <a:pt x="727724" y="672581"/>
                    </a:cubicBezTo>
                    <a:cubicBezTo>
                      <a:pt x="743207" y="679444"/>
                      <a:pt x="753422" y="689740"/>
                      <a:pt x="758091" y="705821"/>
                    </a:cubicBezTo>
                    <a:cubicBezTo>
                      <a:pt x="762680" y="721663"/>
                      <a:pt x="773933" y="731958"/>
                      <a:pt x="788897" y="736387"/>
                    </a:cubicBezTo>
                    <a:cubicBezTo>
                      <a:pt x="811682" y="743131"/>
                      <a:pt x="823015" y="760010"/>
                      <a:pt x="832711" y="779443"/>
                    </a:cubicBezTo>
                    <a:cubicBezTo>
                      <a:pt x="834667" y="783354"/>
                      <a:pt x="833909" y="785548"/>
                      <a:pt x="831155" y="787943"/>
                    </a:cubicBezTo>
                    <a:cubicBezTo>
                      <a:pt x="819503" y="798118"/>
                      <a:pt x="813957" y="811327"/>
                      <a:pt x="812440" y="826370"/>
                    </a:cubicBezTo>
                    <a:cubicBezTo>
                      <a:pt x="811922" y="831558"/>
                      <a:pt x="809248" y="834071"/>
                      <a:pt x="804260" y="835229"/>
                    </a:cubicBezTo>
                    <a:cubicBezTo>
                      <a:pt x="793366" y="837743"/>
                      <a:pt x="783430" y="838461"/>
                      <a:pt x="772297" y="833314"/>
                    </a:cubicBezTo>
                    <a:cubicBezTo>
                      <a:pt x="747676" y="821981"/>
                      <a:pt x="721539" y="814758"/>
                      <a:pt x="691492" y="811286"/>
                    </a:cubicBezTo>
                    <a:cubicBezTo>
                      <a:pt x="695322" y="808294"/>
                      <a:pt x="696559" y="806897"/>
                      <a:pt x="698116" y="806179"/>
                    </a:cubicBezTo>
                    <a:cubicBezTo>
                      <a:pt x="723295" y="794846"/>
                      <a:pt x="728881" y="773777"/>
                      <a:pt x="727565" y="748718"/>
                    </a:cubicBezTo>
                    <a:cubicBezTo>
                      <a:pt x="727046" y="738821"/>
                      <a:pt x="711124" y="716236"/>
                      <a:pt x="701388" y="713363"/>
                    </a:cubicBezTo>
                    <a:cubicBezTo>
                      <a:pt x="682074" y="707737"/>
                      <a:pt x="662641" y="702589"/>
                      <a:pt x="644285" y="693890"/>
                    </a:cubicBezTo>
                    <a:cubicBezTo>
                      <a:pt x="626409" y="685430"/>
                      <a:pt x="619585" y="667314"/>
                      <a:pt x="607175" y="654145"/>
                    </a:cubicBezTo>
                    <a:cubicBezTo>
                      <a:pt x="606576" y="653507"/>
                      <a:pt x="606616" y="651991"/>
                      <a:pt x="606855" y="650993"/>
                    </a:cubicBezTo>
                    <a:cubicBezTo>
                      <a:pt x="608771" y="643252"/>
                      <a:pt x="629601" y="631161"/>
                      <a:pt x="637621" y="632677"/>
                    </a:cubicBezTo>
                    <a:close/>
                    <a:moveTo>
                      <a:pt x="1144399" y="569070"/>
                    </a:moveTo>
                    <a:cubicBezTo>
                      <a:pt x="1154216" y="568073"/>
                      <a:pt x="1161998" y="578408"/>
                      <a:pt x="1169739" y="584792"/>
                    </a:cubicBezTo>
                    <a:cubicBezTo>
                      <a:pt x="1174966" y="589062"/>
                      <a:pt x="1169140" y="594808"/>
                      <a:pt x="1168422" y="599916"/>
                    </a:cubicBezTo>
                    <a:cubicBezTo>
                      <a:pt x="1164870" y="624616"/>
                      <a:pt x="1151463" y="643770"/>
                      <a:pt x="1134344" y="661008"/>
                    </a:cubicBezTo>
                    <a:cubicBezTo>
                      <a:pt x="1129955" y="665438"/>
                      <a:pt x="1127121" y="666435"/>
                      <a:pt x="1120537" y="664320"/>
                    </a:cubicBezTo>
                    <a:cubicBezTo>
                      <a:pt x="1091567" y="655103"/>
                      <a:pt x="1090490" y="630921"/>
                      <a:pt x="1087936" y="606660"/>
                    </a:cubicBezTo>
                    <a:cubicBezTo>
                      <a:pt x="1086460" y="601392"/>
                      <a:pt x="1089333" y="599158"/>
                      <a:pt x="1094600" y="598240"/>
                    </a:cubicBezTo>
                    <a:cubicBezTo>
                      <a:pt x="1101862" y="596963"/>
                      <a:pt x="1107249" y="592933"/>
                      <a:pt x="1110681" y="586309"/>
                    </a:cubicBezTo>
                    <a:cubicBezTo>
                      <a:pt x="1117784" y="572701"/>
                      <a:pt x="1131990" y="570307"/>
                      <a:pt x="1144399" y="569070"/>
                    </a:cubicBezTo>
                    <a:close/>
                    <a:moveTo>
                      <a:pt x="2514" y="557698"/>
                    </a:moveTo>
                    <a:cubicBezTo>
                      <a:pt x="2075" y="558217"/>
                      <a:pt x="1596" y="558736"/>
                      <a:pt x="1117" y="559295"/>
                    </a:cubicBezTo>
                    <a:cubicBezTo>
                      <a:pt x="758" y="558815"/>
                      <a:pt x="359" y="558337"/>
                      <a:pt x="0" y="557858"/>
                    </a:cubicBezTo>
                    <a:cubicBezTo>
                      <a:pt x="838" y="557818"/>
                      <a:pt x="1676" y="557778"/>
                      <a:pt x="2514" y="557698"/>
                    </a:cubicBezTo>
                    <a:close/>
                    <a:moveTo>
                      <a:pt x="1302583" y="552430"/>
                    </a:moveTo>
                    <a:cubicBezTo>
                      <a:pt x="1305531" y="551034"/>
                      <a:pt x="1308564" y="550854"/>
                      <a:pt x="1311637" y="554585"/>
                    </a:cubicBezTo>
                    <a:cubicBezTo>
                      <a:pt x="1333464" y="581081"/>
                      <a:pt x="1365826" y="588424"/>
                      <a:pt x="1394916" y="601791"/>
                    </a:cubicBezTo>
                    <a:cubicBezTo>
                      <a:pt x="1405570" y="606700"/>
                      <a:pt x="1416863" y="610131"/>
                      <a:pt x="1426799" y="616715"/>
                    </a:cubicBezTo>
                    <a:cubicBezTo>
                      <a:pt x="1437613" y="623898"/>
                      <a:pt x="1441443" y="632558"/>
                      <a:pt x="1438051" y="645526"/>
                    </a:cubicBezTo>
                    <a:cubicBezTo>
                      <a:pt x="1436735" y="650554"/>
                      <a:pt x="1435538" y="655542"/>
                      <a:pt x="1436136" y="660729"/>
                    </a:cubicBezTo>
                    <a:cubicBezTo>
                      <a:pt x="1437094" y="669309"/>
                      <a:pt x="1433901" y="670625"/>
                      <a:pt x="1425961" y="668231"/>
                    </a:cubicBezTo>
                    <a:cubicBezTo>
                      <a:pt x="1405011" y="661926"/>
                      <a:pt x="1387055" y="649197"/>
                      <a:pt x="1366663" y="641735"/>
                    </a:cubicBezTo>
                    <a:cubicBezTo>
                      <a:pt x="1365985" y="641496"/>
                      <a:pt x="1365347" y="640937"/>
                      <a:pt x="1364669" y="640817"/>
                    </a:cubicBezTo>
                    <a:cubicBezTo>
                      <a:pt x="1359641" y="640019"/>
                      <a:pt x="1353136" y="632956"/>
                      <a:pt x="1350263" y="638702"/>
                    </a:cubicBezTo>
                    <a:cubicBezTo>
                      <a:pt x="1347670" y="643930"/>
                      <a:pt x="1349385" y="652429"/>
                      <a:pt x="1355411" y="657657"/>
                    </a:cubicBezTo>
                    <a:cubicBezTo>
                      <a:pt x="1361795" y="663203"/>
                      <a:pt x="1367821" y="669189"/>
                      <a:pt x="1374525" y="674336"/>
                    </a:cubicBezTo>
                    <a:cubicBezTo>
                      <a:pt x="1381428" y="679684"/>
                      <a:pt x="1383942" y="687026"/>
                      <a:pt x="1386935" y="695326"/>
                    </a:cubicBezTo>
                    <a:cubicBezTo>
                      <a:pt x="1377038" y="695605"/>
                      <a:pt x="1369617" y="693490"/>
                      <a:pt x="1361636" y="688223"/>
                    </a:cubicBezTo>
                    <a:cubicBezTo>
                      <a:pt x="1342881" y="675813"/>
                      <a:pt x="1332746" y="658974"/>
                      <a:pt x="1328915" y="637346"/>
                    </a:cubicBezTo>
                    <a:cubicBezTo>
                      <a:pt x="1325683" y="618910"/>
                      <a:pt x="1317542" y="602590"/>
                      <a:pt x="1306130" y="587785"/>
                    </a:cubicBezTo>
                    <a:cubicBezTo>
                      <a:pt x="1301182" y="581361"/>
                      <a:pt x="1296832" y="574497"/>
                      <a:pt x="1294438" y="566676"/>
                    </a:cubicBezTo>
                    <a:cubicBezTo>
                      <a:pt x="1293520" y="563763"/>
                      <a:pt x="1288213" y="560012"/>
                      <a:pt x="1294039" y="557578"/>
                    </a:cubicBezTo>
                    <a:cubicBezTo>
                      <a:pt x="1296772" y="556441"/>
                      <a:pt x="1299635" y="553827"/>
                      <a:pt x="1302583" y="552430"/>
                    </a:cubicBezTo>
                    <a:close/>
                    <a:moveTo>
                      <a:pt x="1665263" y="505903"/>
                    </a:moveTo>
                    <a:cubicBezTo>
                      <a:pt x="1675319" y="520548"/>
                      <a:pt x="1684896" y="534195"/>
                      <a:pt x="1694114" y="548041"/>
                    </a:cubicBezTo>
                    <a:cubicBezTo>
                      <a:pt x="1736252" y="611289"/>
                      <a:pt x="1769492" y="679205"/>
                      <a:pt x="1797983" y="749396"/>
                    </a:cubicBezTo>
                    <a:cubicBezTo>
                      <a:pt x="1817017" y="796322"/>
                      <a:pt x="1831941" y="844726"/>
                      <a:pt x="1844112" y="893927"/>
                    </a:cubicBezTo>
                    <a:cubicBezTo>
                      <a:pt x="1872564" y="1008929"/>
                      <a:pt x="1883298" y="1125648"/>
                      <a:pt x="1877232" y="1243883"/>
                    </a:cubicBezTo>
                    <a:cubicBezTo>
                      <a:pt x="1876275" y="1262597"/>
                      <a:pt x="1873880" y="1281232"/>
                      <a:pt x="1872803" y="1299947"/>
                    </a:cubicBezTo>
                    <a:cubicBezTo>
                      <a:pt x="1872444" y="1306611"/>
                      <a:pt x="1869650" y="1310083"/>
                      <a:pt x="1863705" y="1311839"/>
                    </a:cubicBezTo>
                    <a:cubicBezTo>
                      <a:pt x="1851773" y="1315270"/>
                      <a:pt x="1843912" y="1322852"/>
                      <a:pt x="1837727" y="1333706"/>
                    </a:cubicBezTo>
                    <a:cubicBezTo>
                      <a:pt x="1828270" y="1350266"/>
                      <a:pt x="1817097" y="1365869"/>
                      <a:pt x="1807082" y="1382109"/>
                    </a:cubicBezTo>
                    <a:cubicBezTo>
                      <a:pt x="1803889" y="1387297"/>
                      <a:pt x="1800457" y="1389132"/>
                      <a:pt x="1794472" y="1387616"/>
                    </a:cubicBezTo>
                    <a:cubicBezTo>
                      <a:pt x="1783817" y="1384862"/>
                      <a:pt x="1773044" y="1382548"/>
                      <a:pt x="1762269" y="1380234"/>
                    </a:cubicBezTo>
                    <a:cubicBezTo>
                      <a:pt x="1759237" y="1379595"/>
                      <a:pt x="1756842" y="1378238"/>
                      <a:pt x="1754808" y="1375964"/>
                    </a:cubicBezTo>
                    <a:cubicBezTo>
                      <a:pt x="1736492" y="1355573"/>
                      <a:pt x="1716979" y="1336659"/>
                      <a:pt x="1705446" y="1310522"/>
                    </a:cubicBezTo>
                    <a:cubicBezTo>
                      <a:pt x="1691002" y="1277801"/>
                      <a:pt x="1677673" y="1244840"/>
                      <a:pt x="1668974" y="1210204"/>
                    </a:cubicBezTo>
                    <a:cubicBezTo>
                      <a:pt x="1663069" y="1186740"/>
                      <a:pt x="1659797" y="1162519"/>
                      <a:pt x="1658879" y="1138537"/>
                    </a:cubicBezTo>
                    <a:cubicBezTo>
                      <a:pt x="1657442" y="1099990"/>
                      <a:pt x="1656804" y="1061243"/>
                      <a:pt x="1660475" y="1022736"/>
                    </a:cubicBezTo>
                    <a:cubicBezTo>
                      <a:pt x="1661752" y="1009209"/>
                      <a:pt x="1655567" y="998355"/>
                      <a:pt x="1650459" y="987262"/>
                    </a:cubicBezTo>
                    <a:cubicBezTo>
                      <a:pt x="1640124" y="964876"/>
                      <a:pt x="1631066" y="941971"/>
                      <a:pt x="1624482" y="918348"/>
                    </a:cubicBezTo>
                    <a:cubicBezTo>
                      <a:pt x="1620931" y="905619"/>
                      <a:pt x="1626317" y="892011"/>
                      <a:pt x="1632981" y="881836"/>
                    </a:cubicBezTo>
                    <a:cubicBezTo>
                      <a:pt x="1643795" y="865196"/>
                      <a:pt x="1646588" y="848556"/>
                      <a:pt x="1643077" y="829721"/>
                    </a:cubicBezTo>
                    <a:cubicBezTo>
                      <a:pt x="1641680" y="822180"/>
                      <a:pt x="1642199" y="814359"/>
                      <a:pt x="1645272" y="806937"/>
                    </a:cubicBezTo>
                    <a:cubicBezTo>
                      <a:pt x="1650260" y="794846"/>
                      <a:pt x="1648305" y="782236"/>
                      <a:pt x="1647387" y="769906"/>
                    </a:cubicBezTo>
                    <a:cubicBezTo>
                      <a:pt x="1645551" y="745605"/>
                      <a:pt x="1647227" y="721463"/>
                      <a:pt x="1649222" y="697242"/>
                    </a:cubicBezTo>
                    <a:cubicBezTo>
                      <a:pt x="1649701" y="691416"/>
                      <a:pt x="1650858" y="689141"/>
                      <a:pt x="1657522" y="689062"/>
                    </a:cubicBezTo>
                    <a:cubicBezTo>
                      <a:pt x="1666820" y="688981"/>
                      <a:pt x="1675479" y="690937"/>
                      <a:pt x="1683819" y="694169"/>
                    </a:cubicBezTo>
                    <a:cubicBezTo>
                      <a:pt x="1689765" y="696484"/>
                      <a:pt x="1691640" y="693970"/>
                      <a:pt x="1691480" y="689261"/>
                    </a:cubicBezTo>
                    <a:cubicBezTo>
                      <a:pt x="1691002" y="673499"/>
                      <a:pt x="1692398" y="657138"/>
                      <a:pt x="1688368" y="642254"/>
                    </a:cubicBezTo>
                    <a:cubicBezTo>
                      <a:pt x="1685534" y="631800"/>
                      <a:pt x="1675240" y="623340"/>
                      <a:pt x="1668017" y="614162"/>
                    </a:cubicBezTo>
                    <a:cubicBezTo>
                      <a:pt x="1661073" y="605503"/>
                      <a:pt x="1655168" y="596325"/>
                      <a:pt x="1649821" y="586669"/>
                    </a:cubicBezTo>
                    <a:cubicBezTo>
                      <a:pt x="1664266" y="583237"/>
                      <a:pt x="1673484" y="567914"/>
                      <a:pt x="1669653" y="553708"/>
                    </a:cubicBezTo>
                    <a:cubicBezTo>
                      <a:pt x="1665583" y="538585"/>
                      <a:pt x="1659637" y="523740"/>
                      <a:pt x="1665263" y="505903"/>
                    </a:cubicBezTo>
                    <a:close/>
                    <a:moveTo>
                      <a:pt x="252470" y="456128"/>
                    </a:moveTo>
                    <a:cubicBezTo>
                      <a:pt x="262456" y="456642"/>
                      <a:pt x="272422" y="459415"/>
                      <a:pt x="282119" y="464403"/>
                    </a:cubicBezTo>
                    <a:cubicBezTo>
                      <a:pt x="285631" y="466198"/>
                      <a:pt x="285989" y="469351"/>
                      <a:pt x="286748" y="472583"/>
                    </a:cubicBezTo>
                    <a:cubicBezTo>
                      <a:pt x="291297" y="492256"/>
                      <a:pt x="297003" y="511769"/>
                      <a:pt x="295048" y="532359"/>
                    </a:cubicBezTo>
                    <a:cubicBezTo>
                      <a:pt x="294409" y="538943"/>
                      <a:pt x="295925" y="544649"/>
                      <a:pt x="300555" y="549558"/>
                    </a:cubicBezTo>
                    <a:cubicBezTo>
                      <a:pt x="310929" y="560651"/>
                      <a:pt x="316157" y="575296"/>
                      <a:pt x="327888" y="585989"/>
                    </a:cubicBezTo>
                    <a:cubicBezTo>
                      <a:pt x="343052" y="599836"/>
                      <a:pt x="358894" y="612885"/>
                      <a:pt x="374695" y="625854"/>
                    </a:cubicBezTo>
                    <a:cubicBezTo>
                      <a:pt x="402987" y="649117"/>
                      <a:pt x="432636" y="670745"/>
                      <a:pt x="461367" y="693530"/>
                    </a:cubicBezTo>
                    <a:cubicBezTo>
                      <a:pt x="468988" y="699556"/>
                      <a:pt x="470904" y="697401"/>
                      <a:pt x="471742" y="689101"/>
                    </a:cubicBezTo>
                    <a:cubicBezTo>
                      <a:pt x="472380" y="682557"/>
                      <a:pt x="473497" y="676013"/>
                      <a:pt x="474973" y="669628"/>
                    </a:cubicBezTo>
                    <a:cubicBezTo>
                      <a:pt x="475811" y="665996"/>
                      <a:pt x="474295" y="663962"/>
                      <a:pt x="471941" y="662086"/>
                    </a:cubicBezTo>
                    <a:cubicBezTo>
                      <a:pt x="467950" y="658814"/>
                      <a:pt x="464160" y="655143"/>
                      <a:pt x="459730" y="652669"/>
                    </a:cubicBezTo>
                    <a:cubicBezTo>
                      <a:pt x="446682" y="645327"/>
                      <a:pt x="440856" y="634154"/>
                      <a:pt x="440218" y="619509"/>
                    </a:cubicBezTo>
                    <a:cubicBezTo>
                      <a:pt x="439738" y="608655"/>
                      <a:pt x="430002" y="604505"/>
                      <a:pt x="423139" y="599158"/>
                    </a:cubicBezTo>
                    <a:cubicBezTo>
                      <a:pt x="414878" y="592694"/>
                      <a:pt x="416595" y="589781"/>
                      <a:pt x="422979" y="582718"/>
                    </a:cubicBezTo>
                    <a:cubicBezTo>
                      <a:pt x="434631" y="569829"/>
                      <a:pt x="449675" y="574857"/>
                      <a:pt x="463162" y="572223"/>
                    </a:cubicBezTo>
                    <a:cubicBezTo>
                      <a:pt x="466833" y="571505"/>
                      <a:pt x="468430" y="575695"/>
                      <a:pt x="470066" y="578527"/>
                    </a:cubicBezTo>
                    <a:cubicBezTo>
                      <a:pt x="479123" y="594369"/>
                      <a:pt x="489459" y="608815"/>
                      <a:pt x="507934" y="614880"/>
                    </a:cubicBezTo>
                    <a:cubicBezTo>
                      <a:pt x="511685" y="616117"/>
                      <a:pt x="512842" y="619509"/>
                      <a:pt x="514399" y="623060"/>
                    </a:cubicBezTo>
                    <a:cubicBezTo>
                      <a:pt x="522938" y="642573"/>
                      <a:pt x="526849" y="662884"/>
                      <a:pt x="524375" y="683914"/>
                    </a:cubicBezTo>
                    <a:cubicBezTo>
                      <a:pt x="522818" y="697082"/>
                      <a:pt x="529961" y="703307"/>
                      <a:pt x="539498" y="709053"/>
                    </a:cubicBezTo>
                    <a:cubicBezTo>
                      <a:pt x="542092" y="710609"/>
                      <a:pt x="544167" y="711128"/>
                      <a:pt x="546362" y="708973"/>
                    </a:cubicBezTo>
                    <a:cubicBezTo>
                      <a:pt x="554183" y="701192"/>
                      <a:pt x="565396" y="696164"/>
                      <a:pt x="565675" y="682517"/>
                    </a:cubicBezTo>
                    <a:cubicBezTo>
                      <a:pt x="565795" y="676013"/>
                      <a:pt x="568588" y="669548"/>
                      <a:pt x="569107" y="663004"/>
                    </a:cubicBezTo>
                    <a:cubicBezTo>
                      <a:pt x="569745" y="655183"/>
                      <a:pt x="573775" y="653906"/>
                      <a:pt x="580719" y="653786"/>
                    </a:cubicBezTo>
                    <a:cubicBezTo>
                      <a:pt x="589178" y="653627"/>
                      <a:pt x="588380" y="659652"/>
                      <a:pt x="588420" y="664201"/>
                    </a:cubicBezTo>
                    <a:cubicBezTo>
                      <a:pt x="588580" y="677928"/>
                      <a:pt x="591492" y="691216"/>
                      <a:pt x="593967" y="704584"/>
                    </a:cubicBezTo>
                    <a:cubicBezTo>
                      <a:pt x="594845" y="709292"/>
                      <a:pt x="596800" y="711766"/>
                      <a:pt x="601828" y="713602"/>
                    </a:cubicBezTo>
                    <a:cubicBezTo>
                      <a:pt x="617270" y="719308"/>
                      <a:pt x="632274" y="723737"/>
                      <a:pt x="647836" y="714200"/>
                    </a:cubicBezTo>
                    <a:cubicBezTo>
                      <a:pt x="654740" y="709971"/>
                      <a:pt x="658371" y="715078"/>
                      <a:pt x="662322" y="719548"/>
                    </a:cubicBezTo>
                    <a:cubicBezTo>
                      <a:pt x="673654" y="732317"/>
                      <a:pt x="673335" y="732037"/>
                      <a:pt x="663679" y="745644"/>
                    </a:cubicBezTo>
                    <a:cubicBezTo>
                      <a:pt x="653343" y="760249"/>
                      <a:pt x="637262" y="767671"/>
                      <a:pt x="624054" y="778645"/>
                    </a:cubicBezTo>
                    <a:cubicBezTo>
                      <a:pt x="593568" y="803983"/>
                      <a:pt x="566393" y="832036"/>
                      <a:pt x="546960" y="866952"/>
                    </a:cubicBezTo>
                    <a:cubicBezTo>
                      <a:pt x="545085" y="870344"/>
                      <a:pt x="544845" y="873895"/>
                      <a:pt x="544566" y="877566"/>
                    </a:cubicBezTo>
                    <a:cubicBezTo>
                      <a:pt x="543488" y="890774"/>
                      <a:pt x="542411" y="903982"/>
                      <a:pt x="541054" y="917150"/>
                    </a:cubicBezTo>
                    <a:cubicBezTo>
                      <a:pt x="539857" y="929002"/>
                      <a:pt x="556298" y="951189"/>
                      <a:pt x="567790" y="954341"/>
                    </a:cubicBezTo>
                    <a:cubicBezTo>
                      <a:pt x="586504" y="959449"/>
                      <a:pt x="605658" y="962561"/>
                      <a:pt x="623735" y="970701"/>
                    </a:cubicBezTo>
                    <a:cubicBezTo>
                      <a:pt x="633671" y="975170"/>
                      <a:pt x="637342" y="981156"/>
                      <a:pt x="637222" y="990414"/>
                    </a:cubicBezTo>
                    <a:cubicBezTo>
                      <a:pt x="636704" y="1024452"/>
                      <a:pt x="660127" y="1043526"/>
                      <a:pt x="682353" y="1063278"/>
                    </a:cubicBezTo>
                    <a:cubicBezTo>
                      <a:pt x="687621" y="1067947"/>
                      <a:pt x="687940" y="1063079"/>
                      <a:pt x="688578" y="1059168"/>
                    </a:cubicBezTo>
                    <a:cubicBezTo>
                      <a:pt x="692449" y="1035984"/>
                      <a:pt x="697197" y="1012879"/>
                      <a:pt x="700031" y="989536"/>
                    </a:cubicBezTo>
                    <a:cubicBezTo>
                      <a:pt x="701268" y="979361"/>
                      <a:pt x="705777" y="971459"/>
                      <a:pt x="711084" y="963678"/>
                    </a:cubicBezTo>
                    <a:cubicBezTo>
                      <a:pt x="714316" y="958890"/>
                      <a:pt x="715194" y="955339"/>
                      <a:pt x="710445" y="951428"/>
                    </a:cubicBezTo>
                    <a:cubicBezTo>
                      <a:pt x="699233" y="942210"/>
                      <a:pt x="696559" y="930040"/>
                      <a:pt x="696719" y="916033"/>
                    </a:cubicBezTo>
                    <a:cubicBezTo>
                      <a:pt x="696919" y="898037"/>
                      <a:pt x="695362" y="880000"/>
                      <a:pt x="694923" y="862003"/>
                    </a:cubicBezTo>
                    <a:cubicBezTo>
                      <a:pt x="694604" y="848835"/>
                      <a:pt x="708251" y="839139"/>
                      <a:pt x="720462" y="844087"/>
                    </a:cubicBezTo>
                    <a:cubicBezTo>
                      <a:pt x="738458" y="851429"/>
                      <a:pt x="756335" y="859090"/>
                      <a:pt x="774012" y="867191"/>
                    </a:cubicBezTo>
                    <a:cubicBezTo>
                      <a:pt x="783430" y="871501"/>
                      <a:pt x="787340" y="881476"/>
                      <a:pt x="793525" y="889019"/>
                    </a:cubicBezTo>
                    <a:cubicBezTo>
                      <a:pt x="797955" y="894406"/>
                      <a:pt x="802344" y="897917"/>
                      <a:pt x="809686" y="898835"/>
                    </a:cubicBezTo>
                    <a:cubicBezTo>
                      <a:pt x="820940" y="900231"/>
                      <a:pt x="831993" y="903064"/>
                      <a:pt x="843485" y="903264"/>
                    </a:cubicBezTo>
                    <a:cubicBezTo>
                      <a:pt x="853541" y="903463"/>
                      <a:pt x="862120" y="907015"/>
                      <a:pt x="870500" y="913480"/>
                    </a:cubicBezTo>
                    <a:cubicBezTo>
                      <a:pt x="899949" y="936105"/>
                      <a:pt x="930196" y="957533"/>
                      <a:pt x="952502" y="988179"/>
                    </a:cubicBezTo>
                    <a:cubicBezTo>
                      <a:pt x="960563" y="999273"/>
                      <a:pt x="962718" y="1012361"/>
                      <a:pt x="968025" y="1024292"/>
                    </a:cubicBezTo>
                    <a:cubicBezTo>
                      <a:pt x="970299" y="1029400"/>
                      <a:pt x="957490" y="1049910"/>
                      <a:pt x="951863" y="1052424"/>
                    </a:cubicBezTo>
                    <a:cubicBezTo>
                      <a:pt x="936780" y="1059168"/>
                      <a:pt x="921537" y="1064276"/>
                      <a:pt x="904817" y="1066670"/>
                    </a:cubicBezTo>
                    <a:cubicBezTo>
                      <a:pt x="885504" y="1069423"/>
                      <a:pt x="869023" y="1081075"/>
                      <a:pt x="853142" y="1092129"/>
                    </a:cubicBezTo>
                    <a:cubicBezTo>
                      <a:pt x="845720" y="1097276"/>
                      <a:pt x="840413" y="1105377"/>
                      <a:pt x="833709" y="1111641"/>
                    </a:cubicBezTo>
                    <a:cubicBezTo>
                      <a:pt x="828242" y="1116789"/>
                      <a:pt x="829040" y="1122495"/>
                      <a:pt x="832112" y="1127643"/>
                    </a:cubicBezTo>
                    <a:cubicBezTo>
                      <a:pt x="836063" y="1134187"/>
                      <a:pt x="840572" y="1128082"/>
                      <a:pt x="844323" y="1126605"/>
                    </a:cubicBezTo>
                    <a:cubicBezTo>
                      <a:pt x="854977" y="1122455"/>
                      <a:pt x="865592" y="1117388"/>
                      <a:pt x="873014" y="1108609"/>
                    </a:cubicBezTo>
                    <a:cubicBezTo>
                      <a:pt x="881393" y="1098792"/>
                      <a:pt x="890372" y="1102105"/>
                      <a:pt x="899909" y="1104698"/>
                    </a:cubicBezTo>
                    <a:cubicBezTo>
                      <a:pt x="907012" y="1106614"/>
                      <a:pt x="905176" y="1112719"/>
                      <a:pt x="905735" y="1117428"/>
                    </a:cubicBezTo>
                    <a:cubicBezTo>
                      <a:pt x="907531" y="1132352"/>
                      <a:pt x="914235" y="1137739"/>
                      <a:pt x="929438" y="1135903"/>
                    </a:cubicBezTo>
                    <a:cubicBezTo>
                      <a:pt x="934546" y="1135304"/>
                      <a:pt x="939693" y="1134905"/>
                      <a:pt x="944761" y="1134027"/>
                    </a:cubicBezTo>
                    <a:cubicBezTo>
                      <a:pt x="959445" y="1131434"/>
                      <a:pt x="962159" y="1133429"/>
                      <a:pt x="965910" y="1147914"/>
                    </a:cubicBezTo>
                    <a:cubicBezTo>
                      <a:pt x="967027" y="1152303"/>
                      <a:pt x="964513" y="1152982"/>
                      <a:pt x="962079" y="1154378"/>
                    </a:cubicBezTo>
                    <a:cubicBezTo>
                      <a:pt x="949948" y="1161322"/>
                      <a:pt x="937977" y="1168504"/>
                      <a:pt x="925607" y="1175009"/>
                    </a:cubicBezTo>
                    <a:cubicBezTo>
                      <a:pt x="915072" y="1180515"/>
                      <a:pt x="905016" y="1186421"/>
                      <a:pt x="898273" y="1196597"/>
                    </a:cubicBezTo>
                    <a:cubicBezTo>
                      <a:pt x="894562" y="1202223"/>
                      <a:pt x="890851" y="1201385"/>
                      <a:pt x="885424" y="1198472"/>
                    </a:cubicBezTo>
                    <a:cubicBezTo>
                      <a:pt x="870061" y="1190172"/>
                      <a:pt x="854419" y="1195120"/>
                      <a:pt x="844722" y="1210284"/>
                    </a:cubicBezTo>
                    <a:cubicBezTo>
                      <a:pt x="835425" y="1224809"/>
                      <a:pt x="825249" y="1238855"/>
                      <a:pt x="820022" y="1255574"/>
                    </a:cubicBezTo>
                    <a:cubicBezTo>
                      <a:pt x="818984" y="1258926"/>
                      <a:pt x="817188" y="1261600"/>
                      <a:pt x="813637" y="1262557"/>
                    </a:cubicBezTo>
                    <a:cubicBezTo>
                      <a:pt x="792408" y="1268304"/>
                      <a:pt x="786462" y="1288176"/>
                      <a:pt x="777324" y="1304097"/>
                    </a:cubicBezTo>
                    <a:cubicBezTo>
                      <a:pt x="769743" y="1317265"/>
                      <a:pt x="765672" y="1332589"/>
                      <a:pt x="760964" y="1347233"/>
                    </a:cubicBezTo>
                    <a:cubicBezTo>
                      <a:pt x="757013" y="1359563"/>
                      <a:pt x="758490" y="1372692"/>
                      <a:pt x="757692" y="1385461"/>
                    </a:cubicBezTo>
                    <a:cubicBezTo>
                      <a:pt x="757253" y="1392763"/>
                      <a:pt x="754739" y="1397552"/>
                      <a:pt x="749432" y="1402260"/>
                    </a:cubicBezTo>
                    <a:cubicBezTo>
                      <a:pt x="731236" y="1418461"/>
                      <a:pt x="710845" y="1431709"/>
                      <a:pt x="691731" y="1446633"/>
                    </a:cubicBezTo>
                    <a:cubicBezTo>
                      <a:pt x="677446" y="1457767"/>
                      <a:pt x="669704" y="1473568"/>
                      <a:pt x="664078" y="1490328"/>
                    </a:cubicBezTo>
                    <a:cubicBezTo>
                      <a:pt x="661883" y="1496872"/>
                      <a:pt x="661484" y="1504015"/>
                      <a:pt x="659848" y="1510759"/>
                    </a:cubicBezTo>
                    <a:cubicBezTo>
                      <a:pt x="657533" y="1520376"/>
                      <a:pt x="660207" y="1529114"/>
                      <a:pt x="665115" y="1536975"/>
                    </a:cubicBezTo>
                    <a:cubicBezTo>
                      <a:pt x="673534" y="1550503"/>
                      <a:pt x="676089" y="1565667"/>
                      <a:pt x="678882" y="1580830"/>
                    </a:cubicBezTo>
                    <a:cubicBezTo>
                      <a:pt x="679520" y="1584222"/>
                      <a:pt x="681954" y="1589808"/>
                      <a:pt x="675171" y="1590088"/>
                    </a:cubicBezTo>
                    <a:cubicBezTo>
                      <a:pt x="669185" y="1590287"/>
                      <a:pt x="663399" y="1599465"/>
                      <a:pt x="657054" y="1589928"/>
                    </a:cubicBezTo>
                    <a:cubicBezTo>
                      <a:pt x="645083" y="1571852"/>
                      <a:pt x="632314" y="1554334"/>
                      <a:pt x="620343" y="1536218"/>
                    </a:cubicBezTo>
                    <a:cubicBezTo>
                      <a:pt x="615275" y="1528556"/>
                      <a:pt x="608931" y="1523887"/>
                      <a:pt x="600391" y="1520176"/>
                    </a:cubicBezTo>
                    <a:cubicBezTo>
                      <a:pt x="583711" y="1512953"/>
                      <a:pt x="566912" y="1508006"/>
                      <a:pt x="548676" y="1506689"/>
                    </a:cubicBezTo>
                    <a:cubicBezTo>
                      <a:pt x="538740" y="1505971"/>
                      <a:pt x="529961" y="1506609"/>
                      <a:pt x="521421" y="1512036"/>
                    </a:cubicBezTo>
                    <a:cubicBezTo>
                      <a:pt x="506298" y="1521652"/>
                      <a:pt x="491573" y="1522850"/>
                      <a:pt x="475133" y="1512874"/>
                    </a:cubicBezTo>
                    <a:cubicBezTo>
                      <a:pt x="462883" y="1505452"/>
                      <a:pt x="447759" y="1504374"/>
                      <a:pt x="433513" y="1506130"/>
                    </a:cubicBezTo>
                    <a:cubicBezTo>
                      <a:pt x="419707" y="1507846"/>
                      <a:pt x="406219" y="1511956"/>
                      <a:pt x="392532" y="1514709"/>
                    </a:cubicBezTo>
                    <a:cubicBezTo>
                      <a:pt x="388542" y="1515508"/>
                      <a:pt x="385908" y="1517702"/>
                      <a:pt x="383674" y="1520735"/>
                    </a:cubicBezTo>
                    <a:cubicBezTo>
                      <a:pt x="373379" y="1534621"/>
                      <a:pt x="363363" y="1548707"/>
                      <a:pt x="352868" y="1562434"/>
                    </a:cubicBezTo>
                    <a:cubicBezTo>
                      <a:pt x="348718" y="1567861"/>
                      <a:pt x="348878" y="1574086"/>
                      <a:pt x="347481" y="1580112"/>
                    </a:cubicBezTo>
                    <a:cubicBezTo>
                      <a:pt x="341895" y="1603854"/>
                      <a:pt x="344449" y="1627557"/>
                      <a:pt x="347242" y="1651340"/>
                    </a:cubicBezTo>
                    <a:cubicBezTo>
                      <a:pt x="347920" y="1656966"/>
                      <a:pt x="350554" y="1660717"/>
                      <a:pt x="354903" y="1664029"/>
                    </a:cubicBezTo>
                    <a:cubicBezTo>
                      <a:pt x="363083" y="1670294"/>
                      <a:pt x="371583" y="1676279"/>
                      <a:pt x="378845" y="1683542"/>
                    </a:cubicBezTo>
                    <a:cubicBezTo>
                      <a:pt x="391974" y="1696710"/>
                      <a:pt x="409133" y="1701100"/>
                      <a:pt x="425772" y="1706686"/>
                    </a:cubicBezTo>
                    <a:cubicBezTo>
                      <a:pt x="433594" y="1709320"/>
                      <a:pt x="456737" y="1700581"/>
                      <a:pt x="459371" y="1693079"/>
                    </a:cubicBezTo>
                    <a:cubicBezTo>
                      <a:pt x="465875" y="1674364"/>
                      <a:pt x="482516" y="1671012"/>
                      <a:pt x="497878" y="1665625"/>
                    </a:cubicBezTo>
                    <a:cubicBezTo>
                      <a:pt x="506178" y="1662712"/>
                      <a:pt x="511206" y="1670334"/>
                      <a:pt x="517710" y="1673087"/>
                    </a:cubicBezTo>
                    <a:cubicBezTo>
                      <a:pt x="525452" y="1676360"/>
                      <a:pt x="526609" y="1681627"/>
                      <a:pt x="525292" y="1689727"/>
                    </a:cubicBezTo>
                    <a:cubicBezTo>
                      <a:pt x="522300" y="1708203"/>
                      <a:pt x="519346" y="1726399"/>
                      <a:pt x="509131" y="1742759"/>
                    </a:cubicBezTo>
                    <a:cubicBezTo>
                      <a:pt x="503784" y="1751299"/>
                      <a:pt x="508692" y="1760157"/>
                      <a:pt x="511725" y="1768099"/>
                    </a:cubicBezTo>
                    <a:cubicBezTo>
                      <a:pt x="514239" y="1774682"/>
                      <a:pt x="521661" y="1771849"/>
                      <a:pt x="526489" y="1771251"/>
                    </a:cubicBezTo>
                    <a:cubicBezTo>
                      <a:pt x="549913" y="1768218"/>
                      <a:pt x="571780" y="1774882"/>
                      <a:pt x="593288" y="1782065"/>
                    </a:cubicBezTo>
                    <a:cubicBezTo>
                      <a:pt x="602546" y="1785137"/>
                      <a:pt x="610447" y="1792360"/>
                      <a:pt x="618707" y="1798106"/>
                    </a:cubicBezTo>
                    <a:cubicBezTo>
                      <a:pt x="622298" y="1800620"/>
                      <a:pt x="620622" y="1805448"/>
                      <a:pt x="620063" y="1808322"/>
                    </a:cubicBezTo>
                    <a:cubicBezTo>
                      <a:pt x="617231" y="1822847"/>
                      <a:pt x="616751" y="1837810"/>
                      <a:pt x="611125" y="1851817"/>
                    </a:cubicBezTo>
                    <a:cubicBezTo>
                      <a:pt x="607135" y="1861713"/>
                      <a:pt x="612642" y="1877275"/>
                      <a:pt x="621420" y="1883699"/>
                    </a:cubicBezTo>
                    <a:cubicBezTo>
                      <a:pt x="621700" y="1883899"/>
                      <a:pt x="622099" y="1884019"/>
                      <a:pt x="622338" y="1884298"/>
                    </a:cubicBezTo>
                    <a:cubicBezTo>
                      <a:pt x="645762" y="1910276"/>
                      <a:pt x="678323" y="1909078"/>
                      <a:pt x="709049" y="1914784"/>
                    </a:cubicBezTo>
                    <a:cubicBezTo>
                      <a:pt x="725170" y="1917778"/>
                      <a:pt x="735226" y="1914505"/>
                      <a:pt x="745960" y="1902574"/>
                    </a:cubicBezTo>
                    <a:cubicBezTo>
                      <a:pt x="764236" y="1882303"/>
                      <a:pt x="787220" y="1868097"/>
                      <a:pt x="812919" y="1858400"/>
                    </a:cubicBezTo>
                    <a:cubicBezTo>
                      <a:pt x="818066" y="1856445"/>
                      <a:pt x="822177" y="1859238"/>
                      <a:pt x="826366" y="1860356"/>
                    </a:cubicBezTo>
                    <a:cubicBezTo>
                      <a:pt x="835664" y="1862830"/>
                      <a:pt x="844722" y="1866461"/>
                      <a:pt x="853581" y="1870292"/>
                    </a:cubicBezTo>
                    <a:cubicBezTo>
                      <a:pt x="866550" y="1875918"/>
                      <a:pt x="878880" y="1875439"/>
                      <a:pt x="890970" y="1868097"/>
                    </a:cubicBezTo>
                    <a:cubicBezTo>
                      <a:pt x="899749" y="1862790"/>
                      <a:pt x="909247" y="1861353"/>
                      <a:pt x="919462" y="1861353"/>
                    </a:cubicBezTo>
                    <a:cubicBezTo>
                      <a:pt x="957011" y="1861274"/>
                      <a:pt x="994561" y="1861114"/>
                      <a:pt x="1030753" y="1848864"/>
                    </a:cubicBezTo>
                    <a:cubicBezTo>
                      <a:pt x="1034704" y="1847547"/>
                      <a:pt x="1038495" y="1847946"/>
                      <a:pt x="1042485" y="1849701"/>
                    </a:cubicBezTo>
                    <a:cubicBezTo>
                      <a:pt x="1062357" y="1858321"/>
                      <a:pt x="1082149" y="1867219"/>
                      <a:pt x="1102381" y="1874921"/>
                    </a:cubicBezTo>
                    <a:cubicBezTo>
                      <a:pt x="1116467" y="1880308"/>
                      <a:pt x="1131870" y="1880786"/>
                      <a:pt x="1146554" y="1884019"/>
                    </a:cubicBezTo>
                    <a:cubicBezTo>
                      <a:pt x="1176881" y="1890643"/>
                      <a:pt x="1207447" y="1886493"/>
                      <a:pt x="1237894" y="1886214"/>
                    </a:cubicBezTo>
                    <a:cubicBezTo>
                      <a:pt x="1246912" y="1886134"/>
                      <a:pt x="1252937" y="1888608"/>
                      <a:pt x="1258484" y="1895710"/>
                    </a:cubicBezTo>
                    <a:cubicBezTo>
                      <a:pt x="1269737" y="1910196"/>
                      <a:pt x="1281908" y="1923963"/>
                      <a:pt x="1293559" y="1938128"/>
                    </a:cubicBezTo>
                    <a:cubicBezTo>
                      <a:pt x="1299306" y="1945112"/>
                      <a:pt x="1306009" y="1946428"/>
                      <a:pt x="1314948" y="1945351"/>
                    </a:cubicBezTo>
                    <a:cubicBezTo>
                      <a:pt x="1357326" y="1940203"/>
                      <a:pt x="1399105" y="1931903"/>
                      <a:pt x="1440366" y="1921129"/>
                    </a:cubicBezTo>
                    <a:cubicBezTo>
                      <a:pt x="1452337" y="1918017"/>
                      <a:pt x="1463869" y="1912590"/>
                      <a:pt x="1475002" y="1907083"/>
                    </a:cubicBezTo>
                    <a:cubicBezTo>
                      <a:pt x="1486055" y="1901616"/>
                      <a:pt x="1495473" y="1903532"/>
                      <a:pt x="1504850" y="1910235"/>
                    </a:cubicBezTo>
                    <a:cubicBezTo>
                      <a:pt x="1527116" y="1926197"/>
                      <a:pt x="1527196" y="1926237"/>
                      <a:pt x="1511674" y="1948543"/>
                    </a:cubicBezTo>
                    <a:cubicBezTo>
                      <a:pt x="1501378" y="1963348"/>
                      <a:pt x="1490246" y="1977593"/>
                      <a:pt x="1480589" y="1992797"/>
                    </a:cubicBezTo>
                    <a:cubicBezTo>
                      <a:pt x="1462592" y="2021208"/>
                      <a:pt x="1447748" y="2050936"/>
                      <a:pt x="1448346" y="2085852"/>
                    </a:cubicBezTo>
                    <a:cubicBezTo>
                      <a:pt x="1448426" y="2090401"/>
                      <a:pt x="1447947" y="2094511"/>
                      <a:pt x="1443718" y="2097504"/>
                    </a:cubicBezTo>
                    <a:cubicBezTo>
                      <a:pt x="1403854" y="2125836"/>
                      <a:pt x="1366224" y="2157519"/>
                      <a:pt x="1324485" y="2183018"/>
                    </a:cubicBezTo>
                    <a:cubicBezTo>
                      <a:pt x="1283105" y="2208277"/>
                      <a:pt x="1240408" y="2231620"/>
                      <a:pt x="1197072" y="2253368"/>
                    </a:cubicBezTo>
                    <a:cubicBezTo>
                      <a:pt x="1165987" y="2269010"/>
                      <a:pt x="1133346" y="2281820"/>
                      <a:pt x="1100665" y="2293910"/>
                    </a:cubicBezTo>
                    <a:cubicBezTo>
                      <a:pt x="1041448" y="2315817"/>
                      <a:pt x="981113" y="2334293"/>
                      <a:pt x="918863" y="2345825"/>
                    </a:cubicBezTo>
                    <a:cubicBezTo>
                      <a:pt x="898672" y="2349576"/>
                      <a:pt x="878720" y="2354644"/>
                      <a:pt x="858289" y="2357237"/>
                    </a:cubicBezTo>
                    <a:cubicBezTo>
                      <a:pt x="853820" y="2357796"/>
                      <a:pt x="847595" y="2362345"/>
                      <a:pt x="845241" y="2357437"/>
                    </a:cubicBezTo>
                    <a:cubicBezTo>
                      <a:pt x="842089" y="2350933"/>
                      <a:pt x="837779" y="2343511"/>
                      <a:pt x="841889" y="2335410"/>
                    </a:cubicBezTo>
                    <a:cubicBezTo>
                      <a:pt x="842886" y="2333455"/>
                      <a:pt x="843565" y="2331260"/>
                      <a:pt x="844802" y="2329464"/>
                    </a:cubicBezTo>
                    <a:cubicBezTo>
                      <a:pt x="855017" y="2314980"/>
                      <a:pt x="851985" y="2298659"/>
                      <a:pt x="851426" y="2282657"/>
                    </a:cubicBezTo>
                    <a:cubicBezTo>
                      <a:pt x="851226" y="2276432"/>
                      <a:pt x="847356" y="2274956"/>
                      <a:pt x="842607" y="2275595"/>
                    </a:cubicBezTo>
                    <a:cubicBezTo>
                      <a:pt x="825329" y="2277989"/>
                      <a:pt x="814874" y="2268691"/>
                      <a:pt x="805217" y="2256042"/>
                    </a:cubicBezTo>
                    <a:cubicBezTo>
                      <a:pt x="784308" y="2228787"/>
                      <a:pt x="758649" y="2205962"/>
                      <a:pt x="733830" y="2182459"/>
                    </a:cubicBezTo>
                    <a:cubicBezTo>
                      <a:pt x="722616" y="2171845"/>
                      <a:pt x="707812" y="2166019"/>
                      <a:pt x="694843" y="2157639"/>
                    </a:cubicBezTo>
                    <a:cubicBezTo>
                      <a:pt x="690853" y="2155045"/>
                      <a:pt x="686823" y="2152292"/>
                      <a:pt x="682513" y="2150376"/>
                    </a:cubicBezTo>
                    <a:cubicBezTo>
                      <a:pt x="649752" y="2135932"/>
                      <a:pt x="643727" y="2108078"/>
                      <a:pt x="650031" y="2077752"/>
                    </a:cubicBezTo>
                    <a:cubicBezTo>
                      <a:pt x="653942" y="2058917"/>
                      <a:pt x="661763" y="2040242"/>
                      <a:pt x="685785" y="2033857"/>
                    </a:cubicBezTo>
                    <a:cubicBezTo>
                      <a:pt x="713199" y="2026555"/>
                      <a:pt x="720342" y="2013706"/>
                      <a:pt x="721339" y="1985294"/>
                    </a:cubicBezTo>
                    <a:cubicBezTo>
                      <a:pt x="721938" y="1968136"/>
                      <a:pt x="719464" y="1950618"/>
                      <a:pt x="725968" y="1934018"/>
                    </a:cubicBezTo>
                    <a:cubicBezTo>
                      <a:pt x="727724" y="1929549"/>
                      <a:pt x="725729" y="1927673"/>
                      <a:pt x="721618" y="1927514"/>
                    </a:cubicBezTo>
                    <a:cubicBezTo>
                      <a:pt x="705498" y="1926876"/>
                      <a:pt x="689337" y="1921409"/>
                      <a:pt x="673335" y="1925678"/>
                    </a:cubicBezTo>
                    <a:cubicBezTo>
                      <a:pt x="646161" y="1932901"/>
                      <a:pt x="623415" y="1919214"/>
                      <a:pt x="598914" y="1912351"/>
                    </a:cubicBezTo>
                    <a:cubicBezTo>
                      <a:pt x="573216" y="1905128"/>
                      <a:pt x="556577" y="1890683"/>
                      <a:pt x="548716" y="1864825"/>
                    </a:cubicBezTo>
                    <a:cubicBezTo>
                      <a:pt x="539299" y="1833820"/>
                      <a:pt x="513082" y="1817579"/>
                      <a:pt x="488501" y="1800341"/>
                    </a:cubicBezTo>
                    <a:cubicBezTo>
                      <a:pt x="455899" y="1777476"/>
                      <a:pt x="418230" y="1765584"/>
                      <a:pt x="381399" y="1752177"/>
                    </a:cubicBezTo>
                    <a:cubicBezTo>
                      <a:pt x="355901" y="1742879"/>
                      <a:pt x="329684" y="1735736"/>
                      <a:pt x="304665" y="1725042"/>
                    </a:cubicBezTo>
                    <a:cubicBezTo>
                      <a:pt x="299198" y="1722728"/>
                      <a:pt x="294249" y="1719814"/>
                      <a:pt x="289900" y="1715665"/>
                    </a:cubicBezTo>
                    <a:cubicBezTo>
                      <a:pt x="282159" y="1708322"/>
                      <a:pt x="273739" y="1701659"/>
                      <a:pt x="266277" y="1694077"/>
                    </a:cubicBezTo>
                    <a:cubicBezTo>
                      <a:pt x="245926" y="1673407"/>
                      <a:pt x="222463" y="1657685"/>
                      <a:pt x="196006" y="1645594"/>
                    </a:cubicBezTo>
                    <a:cubicBezTo>
                      <a:pt x="182918" y="1639608"/>
                      <a:pt x="177770" y="1624924"/>
                      <a:pt x="171585" y="1612833"/>
                    </a:cubicBezTo>
                    <a:cubicBezTo>
                      <a:pt x="169510" y="1608802"/>
                      <a:pt x="174538" y="1600862"/>
                      <a:pt x="176972" y="1594996"/>
                    </a:cubicBezTo>
                    <a:cubicBezTo>
                      <a:pt x="179127" y="1589768"/>
                      <a:pt x="178808" y="1584980"/>
                      <a:pt x="177731" y="1579513"/>
                    </a:cubicBezTo>
                    <a:cubicBezTo>
                      <a:pt x="172782" y="1553536"/>
                      <a:pt x="162128" y="1529873"/>
                      <a:pt x="149199" y="1507168"/>
                    </a:cubicBezTo>
                    <a:cubicBezTo>
                      <a:pt x="135193" y="1482587"/>
                      <a:pt x="127452" y="1455891"/>
                      <a:pt x="121586" y="1428517"/>
                    </a:cubicBezTo>
                    <a:cubicBezTo>
                      <a:pt x="118274" y="1413034"/>
                      <a:pt x="112967" y="1398150"/>
                      <a:pt x="108178" y="1383067"/>
                    </a:cubicBezTo>
                    <a:cubicBezTo>
                      <a:pt x="105505" y="1374687"/>
                      <a:pt x="99319" y="1377799"/>
                      <a:pt x="94571" y="1379076"/>
                    </a:cubicBezTo>
                    <a:cubicBezTo>
                      <a:pt x="89623" y="1380433"/>
                      <a:pt x="81602" y="1379954"/>
                      <a:pt x="83917" y="1389452"/>
                    </a:cubicBezTo>
                    <a:cubicBezTo>
                      <a:pt x="92257" y="1423609"/>
                      <a:pt x="94890" y="1459203"/>
                      <a:pt x="108857" y="1492004"/>
                    </a:cubicBezTo>
                    <a:cubicBezTo>
                      <a:pt x="112448" y="1500424"/>
                      <a:pt x="120987" y="1505372"/>
                      <a:pt x="125337" y="1515188"/>
                    </a:cubicBezTo>
                    <a:cubicBezTo>
                      <a:pt x="118074" y="1513791"/>
                      <a:pt x="113964" y="1510121"/>
                      <a:pt x="109375" y="1506489"/>
                    </a:cubicBezTo>
                    <a:cubicBezTo>
                      <a:pt x="88665" y="1490089"/>
                      <a:pt x="80086" y="1466825"/>
                      <a:pt x="72265" y="1442963"/>
                    </a:cubicBezTo>
                    <a:cubicBezTo>
                      <a:pt x="54069" y="1387456"/>
                      <a:pt x="39185" y="1330992"/>
                      <a:pt x="22146" y="1275167"/>
                    </a:cubicBezTo>
                    <a:cubicBezTo>
                      <a:pt x="19472" y="1266468"/>
                      <a:pt x="21587" y="1257530"/>
                      <a:pt x="22465" y="1248831"/>
                    </a:cubicBezTo>
                    <a:cubicBezTo>
                      <a:pt x="26894" y="1205695"/>
                      <a:pt x="29528" y="1162399"/>
                      <a:pt x="37908" y="1119662"/>
                    </a:cubicBezTo>
                    <a:cubicBezTo>
                      <a:pt x="43255" y="1092487"/>
                      <a:pt x="56264" y="1068625"/>
                      <a:pt x="68195" y="1044404"/>
                    </a:cubicBezTo>
                    <a:cubicBezTo>
                      <a:pt x="79887" y="1020661"/>
                      <a:pt x="94771" y="998634"/>
                      <a:pt x="113166" y="979241"/>
                    </a:cubicBezTo>
                    <a:cubicBezTo>
                      <a:pt x="117037" y="975131"/>
                      <a:pt x="117755" y="971140"/>
                      <a:pt x="116438" y="965354"/>
                    </a:cubicBezTo>
                    <a:cubicBezTo>
                      <a:pt x="105305" y="915435"/>
                      <a:pt x="109495" y="866273"/>
                      <a:pt x="124938" y="817830"/>
                    </a:cubicBezTo>
                    <a:cubicBezTo>
                      <a:pt x="134834" y="786825"/>
                      <a:pt x="144132" y="755421"/>
                      <a:pt x="148561" y="723299"/>
                    </a:cubicBezTo>
                    <a:cubicBezTo>
                      <a:pt x="151993" y="698279"/>
                      <a:pt x="148401" y="672900"/>
                      <a:pt x="138106" y="648878"/>
                    </a:cubicBezTo>
                    <a:cubicBezTo>
                      <a:pt x="133836" y="638902"/>
                      <a:pt x="128290" y="632358"/>
                      <a:pt x="118833" y="626652"/>
                    </a:cubicBezTo>
                    <a:cubicBezTo>
                      <a:pt x="88985" y="608535"/>
                      <a:pt x="54667" y="601353"/>
                      <a:pt x="23582" y="586389"/>
                    </a:cubicBezTo>
                    <a:cubicBezTo>
                      <a:pt x="12888" y="581241"/>
                      <a:pt x="6184" y="575056"/>
                      <a:pt x="5107" y="563284"/>
                    </a:cubicBezTo>
                    <a:cubicBezTo>
                      <a:pt x="5586" y="562726"/>
                      <a:pt x="6065" y="562207"/>
                      <a:pt x="6504" y="561648"/>
                    </a:cubicBezTo>
                    <a:cubicBezTo>
                      <a:pt x="16719" y="571225"/>
                      <a:pt x="28530" y="576772"/>
                      <a:pt x="42696" y="577929"/>
                    </a:cubicBezTo>
                    <a:cubicBezTo>
                      <a:pt x="48642" y="578408"/>
                      <a:pt x="52034" y="578248"/>
                      <a:pt x="54069" y="571465"/>
                    </a:cubicBezTo>
                    <a:cubicBezTo>
                      <a:pt x="57580" y="559534"/>
                      <a:pt x="61171" y="547483"/>
                      <a:pt x="67077" y="536389"/>
                    </a:cubicBezTo>
                    <a:cubicBezTo>
                      <a:pt x="72504" y="526174"/>
                      <a:pt x="76535" y="515719"/>
                      <a:pt x="87189" y="508297"/>
                    </a:cubicBezTo>
                    <a:cubicBezTo>
                      <a:pt x="99280" y="499877"/>
                      <a:pt x="110333" y="499199"/>
                      <a:pt x="124100" y="501952"/>
                    </a:cubicBezTo>
                    <a:cubicBezTo>
                      <a:pt x="151673" y="507459"/>
                      <a:pt x="146646" y="512926"/>
                      <a:pt x="161051" y="482878"/>
                    </a:cubicBezTo>
                    <a:cubicBezTo>
                      <a:pt x="161210" y="482559"/>
                      <a:pt x="161410" y="482240"/>
                      <a:pt x="161530" y="481881"/>
                    </a:cubicBezTo>
                    <a:cubicBezTo>
                      <a:pt x="168513" y="464443"/>
                      <a:pt x="175695" y="460253"/>
                      <a:pt x="194730" y="464961"/>
                    </a:cubicBezTo>
                    <a:cubicBezTo>
                      <a:pt x="204985" y="467516"/>
                      <a:pt x="212966" y="465480"/>
                      <a:pt x="222702" y="461410"/>
                    </a:cubicBezTo>
                    <a:cubicBezTo>
                      <a:pt x="232479" y="457360"/>
                      <a:pt x="242484" y="455614"/>
                      <a:pt x="252470" y="456128"/>
                    </a:cubicBezTo>
                    <a:close/>
                    <a:moveTo>
                      <a:pt x="804500" y="439343"/>
                    </a:moveTo>
                    <a:cubicBezTo>
                      <a:pt x="804859" y="439263"/>
                      <a:pt x="805218" y="439383"/>
                      <a:pt x="805617" y="439343"/>
                    </a:cubicBezTo>
                    <a:cubicBezTo>
                      <a:pt x="836103" y="436190"/>
                      <a:pt x="863637" y="442615"/>
                      <a:pt x="887420" y="463045"/>
                    </a:cubicBezTo>
                    <a:cubicBezTo>
                      <a:pt x="896198" y="470587"/>
                      <a:pt x="907371" y="474498"/>
                      <a:pt x="918505" y="476493"/>
                    </a:cubicBezTo>
                    <a:cubicBezTo>
                      <a:pt x="953461" y="482758"/>
                      <a:pt x="979398" y="504466"/>
                      <a:pt x="1005575" y="525814"/>
                    </a:cubicBezTo>
                    <a:cubicBezTo>
                      <a:pt x="1012957" y="531839"/>
                      <a:pt x="1018583" y="540139"/>
                      <a:pt x="1026285" y="545606"/>
                    </a:cubicBezTo>
                    <a:cubicBezTo>
                      <a:pt x="1043842" y="558016"/>
                      <a:pt x="1049070" y="574457"/>
                      <a:pt x="1046755" y="595087"/>
                    </a:cubicBezTo>
                    <a:cubicBezTo>
                      <a:pt x="1045957" y="602070"/>
                      <a:pt x="1045279" y="607936"/>
                      <a:pt x="1039293" y="612166"/>
                    </a:cubicBezTo>
                    <a:cubicBezTo>
                      <a:pt x="1023093" y="623538"/>
                      <a:pt x="1016868" y="638343"/>
                      <a:pt x="1016868" y="658773"/>
                    </a:cubicBezTo>
                    <a:cubicBezTo>
                      <a:pt x="1016868" y="688821"/>
                      <a:pt x="1015710" y="719068"/>
                      <a:pt x="1011161" y="748995"/>
                    </a:cubicBezTo>
                    <a:cubicBezTo>
                      <a:pt x="1009884" y="757495"/>
                      <a:pt x="1024848" y="780639"/>
                      <a:pt x="1033826" y="784270"/>
                    </a:cubicBezTo>
                    <a:cubicBezTo>
                      <a:pt x="1045359" y="788939"/>
                      <a:pt x="1057090" y="793129"/>
                      <a:pt x="1071177" y="798436"/>
                    </a:cubicBezTo>
                    <a:cubicBezTo>
                      <a:pt x="1056093" y="803703"/>
                      <a:pt x="1043084" y="808372"/>
                      <a:pt x="1029956" y="812761"/>
                    </a:cubicBezTo>
                    <a:cubicBezTo>
                      <a:pt x="1021257" y="815675"/>
                      <a:pt x="1011800" y="817031"/>
                      <a:pt x="1003779" y="821181"/>
                    </a:cubicBezTo>
                    <a:cubicBezTo>
                      <a:pt x="989493" y="828563"/>
                      <a:pt x="977922" y="823855"/>
                      <a:pt x="966270" y="815874"/>
                    </a:cubicBezTo>
                    <a:cubicBezTo>
                      <a:pt x="959286" y="811126"/>
                      <a:pt x="952383" y="806097"/>
                      <a:pt x="944881" y="802267"/>
                    </a:cubicBezTo>
                    <a:cubicBezTo>
                      <a:pt x="932271" y="795882"/>
                      <a:pt x="923852" y="787104"/>
                      <a:pt x="922695" y="772259"/>
                    </a:cubicBezTo>
                    <a:cubicBezTo>
                      <a:pt x="921936" y="762523"/>
                      <a:pt x="912559" y="760967"/>
                      <a:pt x="906015" y="758293"/>
                    </a:cubicBezTo>
                    <a:cubicBezTo>
                      <a:pt x="895560" y="754023"/>
                      <a:pt x="892088" y="746960"/>
                      <a:pt x="891171" y="736426"/>
                    </a:cubicBezTo>
                    <a:cubicBezTo>
                      <a:pt x="889694" y="719986"/>
                      <a:pt x="886821" y="703665"/>
                      <a:pt x="884786" y="687225"/>
                    </a:cubicBezTo>
                    <a:cubicBezTo>
                      <a:pt x="884187" y="682436"/>
                      <a:pt x="881474" y="679324"/>
                      <a:pt x="878241" y="676171"/>
                    </a:cubicBezTo>
                    <a:cubicBezTo>
                      <a:pt x="853581" y="651790"/>
                      <a:pt x="826607" y="630202"/>
                      <a:pt x="798833" y="609612"/>
                    </a:cubicBezTo>
                    <a:cubicBezTo>
                      <a:pt x="795920" y="607417"/>
                      <a:pt x="792768" y="605063"/>
                      <a:pt x="789336" y="604105"/>
                    </a:cubicBezTo>
                    <a:cubicBezTo>
                      <a:pt x="766192" y="597561"/>
                      <a:pt x="751108" y="580163"/>
                      <a:pt x="735147" y="564042"/>
                    </a:cubicBezTo>
                    <a:cubicBezTo>
                      <a:pt x="726926" y="555702"/>
                      <a:pt x="728123" y="543611"/>
                      <a:pt x="723694" y="533715"/>
                    </a:cubicBezTo>
                    <a:cubicBezTo>
                      <a:pt x="722497" y="531081"/>
                      <a:pt x="722058" y="528089"/>
                      <a:pt x="721300" y="525255"/>
                    </a:cubicBezTo>
                    <a:cubicBezTo>
                      <a:pt x="720103" y="520786"/>
                      <a:pt x="717389" y="519549"/>
                      <a:pt x="714357" y="523220"/>
                    </a:cubicBezTo>
                    <a:cubicBezTo>
                      <a:pt x="707413" y="531600"/>
                      <a:pt x="698515" y="538583"/>
                      <a:pt x="695363" y="549836"/>
                    </a:cubicBezTo>
                    <a:cubicBezTo>
                      <a:pt x="690933" y="565239"/>
                      <a:pt x="686105" y="580602"/>
                      <a:pt x="681316" y="596603"/>
                    </a:cubicBezTo>
                    <a:cubicBezTo>
                      <a:pt x="662522" y="586268"/>
                      <a:pt x="644166" y="576572"/>
                      <a:pt x="633552" y="556859"/>
                    </a:cubicBezTo>
                    <a:cubicBezTo>
                      <a:pt x="630599" y="551392"/>
                      <a:pt x="629402" y="547322"/>
                      <a:pt x="632474" y="541776"/>
                    </a:cubicBezTo>
                    <a:cubicBezTo>
                      <a:pt x="634949" y="537306"/>
                      <a:pt x="636305" y="532239"/>
                      <a:pt x="638420" y="527570"/>
                    </a:cubicBezTo>
                    <a:cubicBezTo>
                      <a:pt x="644206" y="514841"/>
                      <a:pt x="650710" y="502391"/>
                      <a:pt x="642490" y="488065"/>
                    </a:cubicBezTo>
                    <a:cubicBezTo>
                      <a:pt x="640854" y="485232"/>
                      <a:pt x="640016" y="480843"/>
                      <a:pt x="645084" y="478887"/>
                    </a:cubicBezTo>
                    <a:cubicBezTo>
                      <a:pt x="662322" y="472183"/>
                      <a:pt x="678204" y="461569"/>
                      <a:pt x="698315" y="463804"/>
                    </a:cubicBezTo>
                    <a:cubicBezTo>
                      <a:pt x="705737" y="464642"/>
                      <a:pt x="709369" y="466158"/>
                      <a:pt x="708850" y="473740"/>
                    </a:cubicBezTo>
                    <a:cubicBezTo>
                      <a:pt x="708331" y="481282"/>
                      <a:pt x="711962" y="482558"/>
                      <a:pt x="718946" y="482439"/>
                    </a:cubicBezTo>
                    <a:cubicBezTo>
                      <a:pt x="730877" y="482239"/>
                      <a:pt x="740254" y="478927"/>
                      <a:pt x="746719" y="468273"/>
                    </a:cubicBezTo>
                    <a:cubicBezTo>
                      <a:pt x="759847" y="446645"/>
                      <a:pt x="783151" y="444889"/>
                      <a:pt x="804500" y="439343"/>
                    </a:cubicBezTo>
                    <a:close/>
                    <a:moveTo>
                      <a:pt x="691048" y="24"/>
                    </a:moveTo>
                    <a:cubicBezTo>
                      <a:pt x="733839" y="313"/>
                      <a:pt x="776566" y="3176"/>
                      <a:pt x="819144" y="8264"/>
                    </a:cubicBezTo>
                    <a:cubicBezTo>
                      <a:pt x="896677" y="17522"/>
                      <a:pt x="973252" y="32725"/>
                      <a:pt x="1048231" y="56667"/>
                    </a:cubicBezTo>
                    <a:cubicBezTo>
                      <a:pt x="1100944" y="73506"/>
                      <a:pt x="1152340" y="92979"/>
                      <a:pt x="1201861" y="116682"/>
                    </a:cubicBezTo>
                    <a:cubicBezTo>
                      <a:pt x="1255492" y="142380"/>
                      <a:pt x="1307327" y="171710"/>
                      <a:pt x="1357126" y="204750"/>
                    </a:cubicBezTo>
                    <a:cubicBezTo>
                      <a:pt x="1436415" y="257423"/>
                      <a:pt x="1507564" y="319114"/>
                      <a:pt x="1571769" y="389065"/>
                    </a:cubicBezTo>
                    <a:cubicBezTo>
                      <a:pt x="1578712" y="396607"/>
                      <a:pt x="1577994" y="406703"/>
                      <a:pt x="1582542" y="415082"/>
                    </a:cubicBezTo>
                    <a:cubicBezTo>
                      <a:pt x="1593117" y="434516"/>
                      <a:pt x="1594714" y="455465"/>
                      <a:pt x="1593955" y="477731"/>
                    </a:cubicBezTo>
                    <a:cubicBezTo>
                      <a:pt x="1593197" y="499798"/>
                      <a:pt x="1599342" y="521067"/>
                      <a:pt x="1623683" y="531442"/>
                    </a:cubicBezTo>
                    <a:cubicBezTo>
                      <a:pt x="1634298" y="535951"/>
                      <a:pt x="1637809" y="548481"/>
                      <a:pt x="1633939" y="558696"/>
                    </a:cubicBezTo>
                    <a:cubicBezTo>
                      <a:pt x="1633061" y="561090"/>
                      <a:pt x="1631265" y="562207"/>
                      <a:pt x="1629151" y="562806"/>
                    </a:cubicBezTo>
                    <a:cubicBezTo>
                      <a:pt x="1617938" y="565879"/>
                      <a:pt x="1607483" y="571465"/>
                      <a:pt x="1594953" y="569270"/>
                    </a:cubicBezTo>
                    <a:cubicBezTo>
                      <a:pt x="1583221" y="567195"/>
                      <a:pt x="1573963" y="575256"/>
                      <a:pt x="1564706" y="580643"/>
                    </a:cubicBezTo>
                    <a:cubicBezTo>
                      <a:pt x="1558840" y="584075"/>
                      <a:pt x="1565344" y="586469"/>
                      <a:pt x="1568098" y="587706"/>
                    </a:cubicBezTo>
                    <a:cubicBezTo>
                      <a:pt x="1580109" y="593173"/>
                      <a:pt x="1592399" y="598121"/>
                      <a:pt x="1604370" y="603707"/>
                    </a:cubicBezTo>
                    <a:cubicBezTo>
                      <a:pt x="1607722" y="605264"/>
                      <a:pt x="1614146" y="605543"/>
                      <a:pt x="1610954" y="612486"/>
                    </a:cubicBezTo>
                    <a:cubicBezTo>
                      <a:pt x="1608560" y="617674"/>
                      <a:pt x="1609597" y="625255"/>
                      <a:pt x="1600021" y="624816"/>
                    </a:cubicBezTo>
                    <a:cubicBezTo>
                      <a:pt x="1589007" y="624298"/>
                      <a:pt x="1577954" y="625096"/>
                      <a:pt x="1566900" y="625176"/>
                    </a:cubicBezTo>
                    <a:cubicBezTo>
                      <a:pt x="1561314" y="625215"/>
                      <a:pt x="1559039" y="626532"/>
                      <a:pt x="1560675" y="633037"/>
                    </a:cubicBezTo>
                    <a:cubicBezTo>
                      <a:pt x="1563549" y="644728"/>
                      <a:pt x="1564746" y="656779"/>
                      <a:pt x="1569574" y="668112"/>
                    </a:cubicBezTo>
                    <a:cubicBezTo>
                      <a:pt x="1573564" y="677449"/>
                      <a:pt x="1578353" y="686907"/>
                      <a:pt x="1576836" y="697721"/>
                    </a:cubicBezTo>
                    <a:cubicBezTo>
                      <a:pt x="1574163" y="717074"/>
                      <a:pt x="1581066" y="733434"/>
                      <a:pt x="1592000" y="748917"/>
                    </a:cubicBezTo>
                    <a:cubicBezTo>
                      <a:pt x="1597706" y="756977"/>
                      <a:pt x="1602814" y="765676"/>
                      <a:pt x="1606725" y="774735"/>
                    </a:cubicBezTo>
                    <a:cubicBezTo>
                      <a:pt x="1612271" y="787544"/>
                      <a:pt x="1619573" y="798637"/>
                      <a:pt x="1631185" y="806498"/>
                    </a:cubicBezTo>
                    <a:cubicBezTo>
                      <a:pt x="1637490" y="810768"/>
                      <a:pt x="1639166" y="816633"/>
                      <a:pt x="1635056" y="822579"/>
                    </a:cubicBezTo>
                    <a:cubicBezTo>
                      <a:pt x="1626118" y="835508"/>
                      <a:pt x="1623365" y="850711"/>
                      <a:pt x="1621369" y="865236"/>
                    </a:cubicBezTo>
                    <a:cubicBezTo>
                      <a:pt x="1618855" y="883552"/>
                      <a:pt x="1605168" y="890335"/>
                      <a:pt x="1593477" y="899872"/>
                    </a:cubicBezTo>
                    <a:cubicBezTo>
                      <a:pt x="1590763" y="902067"/>
                      <a:pt x="1588568" y="900312"/>
                      <a:pt x="1586493" y="899035"/>
                    </a:cubicBezTo>
                    <a:cubicBezTo>
                      <a:pt x="1575520" y="892331"/>
                      <a:pt x="1564626" y="885427"/>
                      <a:pt x="1553652" y="878724"/>
                    </a:cubicBezTo>
                    <a:cubicBezTo>
                      <a:pt x="1550221" y="876648"/>
                      <a:pt x="1547707" y="873895"/>
                      <a:pt x="1548226" y="869865"/>
                    </a:cubicBezTo>
                    <a:cubicBezTo>
                      <a:pt x="1550500" y="853105"/>
                      <a:pt x="1540205" y="843688"/>
                      <a:pt x="1528713" y="834391"/>
                    </a:cubicBezTo>
                    <a:cubicBezTo>
                      <a:pt x="1517300" y="825212"/>
                      <a:pt x="1515465" y="798677"/>
                      <a:pt x="1527037" y="789778"/>
                    </a:cubicBezTo>
                    <a:cubicBezTo>
                      <a:pt x="1544914" y="776051"/>
                      <a:pt x="1542439" y="758454"/>
                      <a:pt x="1540604" y="740138"/>
                    </a:cubicBezTo>
                    <a:cubicBezTo>
                      <a:pt x="1540085" y="735190"/>
                      <a:pt x="1537292" y="732995"/>
                      <a:pt x="1532942" y="732277"/>
                    </a:cubicBezTo>
                    <a:cubicBezTo>
                      <a:pt x="1515624" y="729524"/>
                      <a:pt x="1499383" y="721344"/>
                      <a:pt x="1481187" y="722900"/>
                    </a:cubicBezTo>
                    <a:cubicBezTo>
                      <a:pt x="1474443" y="723498"/>
                      <a:pt x="1463709" y="708854"/>
                      <a:pt x="1463669" y="699317"/>
                    </a:cubicBezTo>
                    <a:cubicBezTo>
                      <a:pt x="1463589" y="689780"/>
                      <a:pt x="1463589" y="680083"/>
                      <a:pt x="1465066" y="670666"/>
                    </a:cubicBezTo>
                    <a:cubicBezTo>
                      <a:pt x="1467500" y="655103"/>
                      <a:pt x="1465665" y="640898"/>
                      <a:pt x="1456487" y="627689"/>
                    </a:cubicBezTo>
                    <a:cubicBezTo>
                      <a:pt x="1452297" y="621704"/>
                      <a:pt x="1448666" y="615120"/>
                      <a:pt x="1445912" y="608376"/>
                    </a:cubicBezTo>
                    <a:cubicBezTo>
                      <a:pt x="1439967" y="593811"/>
                      <a:pt x="1430470" y="582798"/>
                      <a:pt x="1416463" y="575655"/>
                    </a:cubicBezTo>
                    <a:cubicBezTo>
                      <a:pt x="1407844" y="571266"/>
                      <a:pt x="1403734" y="564562"/>
                      <a:pt x="1400901" y="554745"/>
                    </a:cubicBezTo>
                    <a:cubicBezTo>
                      <a:pt x="1394836" y="533756"/>
                      <a:pt x="1391763" y="512368"/>
                      <a:pt x="1389089" y="490899"/>
                    </a:cubicBezTo>
                    <a:cubicBezTo>
                      <a:pt x="1388172" y="483637"/>
                      <a:pt x="1385897" y="477532"/>
                      <a:pt x="1381827" y="471666"/>
                    </a:cubicBezTo>
                    <a:cubicBezTo>
                      <a:pt x="1372170" y="457779"/>
                      <a:pt x="1362952" y="443574"/>
                      <a:pt x="1353136" y="429807"/>
                    </a:cubicBezTo>
                    <a:cubicBezTo>
                      <a:pt x="1345235" y="418754"/>
                      <a:pt x="1345275" y="405466"/>
                      <a:pt x="1342282" y="393175"/>
                    </a:cubicBezTo>
                    <a:cubicBezTo>
                      <a:pt x="1340048" y="383997"/>
                      <a:pt x="1336416" y="378610"/>
                      <a:pt x="1326879" y="375897"/>
                    </a:cubicBezTo>
                    <a:cubicBezTo>
                      <a:pt x="1303296" y="369193"/>
                      <a:pt x="1282706" y="355945"/>
                      <a:pt x="1262315" y="342897"/>
                    </a:cubicBezTo>
                    <a:cubicBezTo>
                      <a:pt x="1251980" y="336273"/>
                      <a:pt x="1248947" y="343934"/>
                      <a:pt x="1243600" y="348922"/>
                    </a:cubicBezTo>
                    <a:cubicBezTo>
                      <a:pt x="1236537" y="355506"/>
                      <a:pt x="1243560" y="359178"/>
                      <a:pt x="1247032" y="362010"/>
                    </a:cubicBezTo>
                    <a:cubicBezTo>
                      <a:pt x="1256210" y="369512"/>
                      <a:pt x="1254135" y="374859"/>
                      <a:pt x="1245196" y="380007"/>
                    </a:cubicBezTo>
                    <a:cubicBezTo>
                      <a:pt x="1244877" y="380207"/>
                      <a:pt x="1244598" y="380446"/>
                      <a:pt x="1244359" y="380725"/>
                    </a:cubicBezTo>
                    <a:cubicBezTo>
                      <a:pt x="1239729" y="385274"/>
                      <a:pt x="1229554" y="387948"/>
                      <a:pt x="1230672" y="393375"/>
                    </a:cubicBezTo>
                    <a:cubicBezTo>
                      <a:pt x="1231988" y="399680"/>
                      <a:pt x="1242244" y="399201"/>
                      <a:pt x="1248668" y="400917"/>
                    </a:cubicBezTo>
                    <a:cubicBezTo>
                      <a:pt x="1254215" y="402353"/>
                      <a:pt x="1258724" y="404867"/>
                      <a:pt x="1263433" y="407780"/>
                    </a:cubicBezTo>
                    <a:cubicBezTo>
                      <a:pt x="1293041" y="426216"/>
                      <a:pt x="1311716" y="458737"/>
                      <a:pt x="1347949" y="469990"/>
                    </a:cubicBezTo>
                    <a:cubicBezTo>
                      <a:pt x="1340806" y="476694"/>
                      <a:pt x="1333863" y="478569"/>
                      <a:pt x="1327598" y="480844"/>
                    </a:cubicBezTo>
                    <a:cubicBezTo>
                      <a:pt x="1318101" y="484236"/>
                      <a:pt x="1311716" y="489982"/>
                      <a:pt x="1309003" y="499439"/>
                    </a:cubicBezTo>
                    <a:cubicBezTo>
                      <a:pt x="1306529" y="508058"/>
                      <a:pt x="1301660" y="508736"/>
                      <a:pt x="1293400" y="507739"/>
                    </a:cubicBezTo>
                    <a:cubicBezTo>
                      <a:pt x="1272531" y="505305"/>
                      <a:pt x="1255651" y="494012"/>
                      <a:pt x="1237654" y="485113"/>
                    </a:cubicBezTo>
                    <a:cubicBezTo>
                      <a:pt x="1234143" y="483358"/>
                      <a:pt x="1232068" y="480245"/>
                      <a:pt x="1230392" y="477013"/>
                    </a:cubicBezTo>
                    <a:cubicBezTo>
                      <a:pt x="1197152" y="413686"/>
                      <a:pt x="1184463" y="418155"/>
                      <a:pt x="1131670" y="389864"/>
                    </a:cubicBezTo>
                    <a:cubicBezTo>
                      <a:pt x="1118063" y="382561"/>
                      <a:pt x="1104017" y="376136"/>
                      <a:pt x="1090410" y="368874"/>
                    </a:cubicBezTo>
                    <a:cubicBezTo>
                      <a:pt x="1078757" y="362649"/>
                      <a:pt x="1075207" y="349281"/>
                      <a:pt x="1066547" y="340462"/>
                    </a:cubicBezTo>
                    <a:cubicBezTo>
                      <a:pt x="1058048" y="331843"/>
                      <a:pt x="1061440" y="328252"/>
                      <a:pt x="1070019" y="322147"/>
                    </a:cubicBezTo>
                    <a:cubicBezTo>
                      <a:pt x="1089173" y="308460"/>
                      <a:pt x="1111878" y="309537"/>
                      <a:pt x="1132907" y="303911"/>
                    </a:cubicBezTo>
                    <a:cubicBezTo>
                      <a:pt x="1138015" y="302554"/>
                      <a:pt x="1146914" y="306185"/>
                      <a:pt x="1147512" y="296528"/>
                    </a:cubicBezTo>
                    <a:cubicBezTo>
                      <a:pt x="1148190" y="285675"/>
                      <a:pt x="1140449" y="271589"/>
                      <a:pt x="1133506" y="269394"/>
                    </a:cubicBezTo>
                    <a:cubicBezTo>
                      <a:pt x="1129316" y="268037"/>
                      <a:pt x="1125046" y="266880"/>
                      <a:pt x="1120936" y="265284"/>
                    </a:cubicBezTo>
                    <a:cubicBezTo>
                      <a:pt x="1116307" y="263528"/>
                      <a:pt x="1112556" y="264446"/>
                      <a:pt x="1111160" y="269155"/>
                    </a:cubicBezTo>
                    <a:cubicBezTo>
                      <a:pt x="1108765" y="277295"/>
                      <a:pt x="1103019" y="278612"/>
                      <a:pt x="1095837" y="277973"/>
                    </a:cubicBezTo>
                    <a:cubicBezTo>
                      <a:pt x="1094759" y="277893"/>
                      <a:pt x="1093642" y="278013"/>
                      <a:pt x="1092525" y="278013"/>
                    </a:cubicBezTo>
                    <a:cubicBezTo>
                      <a:pt x="1086300" y="277973"/>
                      <a:pt x="1078039" y="280367"/>
                      <a:pt x="1074368" y="277295"/>
                    </a:cubicBezTo>
                    <a:cubicBezTo>
                      <a:pt x="1069500" y="273225"/>
                      <a:pt x="1075645" y="266122"/>
                      <a:pt x="1076883" y="260296"/>
                    </a:cubicBezTo>
                    <a:cubicBezTo>
                      <a:pt x="1077880" y="255388"/>
                      <a:pt x="1076324" y="252355"/>
                      <a:pt x="1071615" y="251118"/>
                    </a:cubicBezTo>
                    <a:cubicBezTo>
                      <a:pt x="1056132" y="247088"/>
                      <a:pt x="1045358" y="237431"/>
                      <a:pt x="1037657" y="223664"/>
                    </a:cubicBezTo>
                    <a:cubicBezTo>
                      <a:pt x="1033866" y="216881"/>
                      <a:pt x="1026564" y="214087"/>
                      <a:pt x="1020418" y="210257"/>
                    </a:cubicBezTo>
                    <a:cubicBezTo>
                      <a:pt x="988456" y="190544"/>
                      <a:pt x="957650" y="169156"/>
                      <a:pt x="926685" y="147967"/>
                    </a:cubicBezTo>
                    <a:cubicBezTo>
                      <a:pt x="913596" y="138988"/>
                      <a:pt x="905935" y="140146"/>
                      <a:pt x="895280" y="152596"/>
                    </a:cubicBezTo>
                    <a:cubicBezTo>
                      <a:pt x="890372" y="158342"/>
                      <a:pt x="886382" y="164287"/>
                      <a:pt x="878202" y="167280"/>
                    </a:cubicBezTo>
                    <a:cubicBezTo>
                      <a:pt x="864914" y="172188"/>
                      <a:pt x="853820" y="172947"/>
                      <a:pt x="839734" y="167121"/>
                    </a:cubicBezTo>
                    <a:cubicBezTo>
                      <a:pt x="824970" y="161055"/>
                      <a:pt x="808091" y="157663"/>
                      <a:pt x="791251" y="159419"/>
                    </a:cubicBezTo>
                    <a:cubicBezTo>
                      <a:pt x="782472" y="160337"/>
                      <a:pt x="773654" y="161095"/>
                      <a:pt x="764835" y="161454"/>
                    </a:cubicBezTo>
                    <a:cubicBezTo>
                      <a:pt x="758370" y="161734"/>
                      <a:pt x="752505" y="163130"/>
                      <a:pt x="747237" y="166921"/>
                    </a:cubicBezTo>
                    <a:cubicBezTo>
                      <a:pt x="727046" y="181486"/>
                      <a:pt x="703263" y="183082"/>
                      <a:pt x="679960" y="183242"/>
                    </a:cubicBezTo>
                    <a:cubicBezTo>
                      <a:pt x="660646" y="183361"/>
                      <a:pt x="641452" y="179092"/>
                      <a:pt x="622817" y="172508"/>
                    </a:cubicBezTo>
                    <a:cubicBezTo>
                      <a:pt x="613200" y="169116"/>
                      <a:pt x="607414" y="164567"/>
                      <a:pt x="607295" y="154630"/>
                    </a:cubicBezTo>
                    <a:cubicBezTo>
                      <a:pt x="607175" y="145094"/>
                      <a:pt x="601987" y="142979"/>
                      <a:pt x="593807" y="143218"/>
                    </a:cubicBezTo>
                    <a:cubicBezTo>
                      <a:pt x="588300" y="143378"/>
                      <a:pt x="582754" y="142939"/>
                      <a:pt x="577287" y="142181"/>
                    </a:cubicBezTo>
                    <a:cubicBezTo>
                      <a:pt x="563001" y="140146"/>
                      <a:pt x="550312" y="142181"/>
                      <a:pt x="541174" y="154750"/>
                    </a:cubicBezTo>
                    <a:cubicBezTo>
                      <a:pt x="538540" y="158382"/>
                      <a:pt x="534670" y="158821"/>
                      <a:pt x="530440" y="159140"/>
                    </a:cubicBezTo>
                    <a:cubicBezTo>
                      <a:pt x="503665" y="161015"/>
                      <a:pt x="476929" y="163170"/>
                      <a:pt x="450912" y="170512"/>
                    </a:cubicBezTo>
                    <a:cubicBezTo>
                      <a:pt x="444367" y="172348"/>
                      <a:pt x="441015" y="174184"/>
                      <a:pt x="441175" y="181925"/>
                    </a:cubicBezTo>
                    <a:cubicBezTo>
                      <a:pt x="441574" y="201318"/>
                      <a:pt x="432596" y="210775"/>
                      <a:pt x="412524" y="213409"/>
                    </a:cubicBezTo>
                    <a:cubicBezTo>
                      <a:pt x="401232" y="214885"/>
                      <a:pt x="389899" y="216122"/>
                      <a:pt x="378527" y="217240"/>
                    </a:cubicBezTo>
                    <a:cubicBezTo>
                      <a:pt x="374017" y="217679"/>
                      <a:pt x="370027" y="219035"/>
                      <a:pt x="366316" y="221709"/>
                    </a:cubicBezTo>
                    <a:cubicBezTo>
                      <a:pt x="350993" y="232643"/>
                      <a:pt x="350634" y="232682"/>
                      <a:pt x="355422" y="250719"/>
                    </a:cubicBezTo>
                    <a:cubicBezTo>
                      <a:pt x="356859" y="256066"/>
                      <a:pt x="355502" y="258181"/>
                      <a:pt x="351432" y="261293"/>
                    </a:cubicBezTo>
                    <a:cubicBezTo>
                      <a:pt x="340778" y="269354"/>
                      <a:pt x="328287" y="269873"/>
                      <a:pt x="315997" y="271509"/>
                    </a:cubicBezTo>
                    <a:cubicBezTo>
                      <a:pt x="310531" y="272227"/>
                      <a:pt x="305063" y="272866"/>
                      <a:pt x="299637" y="273743"/>
                    </a:cubicBezTo>
                    <a:cubicBezTo>
                      <a:pt x="276772" y="277454"/>
                      <a:pt x="275654" y="277415"/>
                      <a:pt x="274378" y="300678"/>
                    </a:cubicBezTo>
                    <a:cubicBezTo>
                      <a:pt x="273500" y="316760"/>
                      <a:pt x="269190" y="327613"/>
                      <a:pt x="254705" y="337270"/>
                    </a:cubicBezTo>
                    <a:cubicBezTo>
                      <a:pt x="240020" y="347047"/>
                      <a:pt x="228927" y="362290"/>
                      <a:pt x="216517" y="375338"/>
                    </a:cubicBezTo>
                    <a:cubicBezTo>
                      <a:pt x="207379" y="384955"/>
                      <a:pt x="197364" y="393574"/>
                      <a:pt x="187786" y="402752"/>
                    </a:cubicBezTo>
                    <a:cubicBezTo>
                      <a:pt x="174578" y="415402"/>
                      <a:pt x="159335" y="421467"/>
                      <a:pt x="140101" y="421667"/>
                    </a:cubicBezTo>
                    <a:cubicBezTo>
                      <a:pt x="146725" y="411331"/>
                      <a:pt x="152551" y="401236"/>
                      <a:pt x="159375" y="391898"/>
                    </a:cubicBezTo>
                    <a:cubicBezTo>
                      <a:pt x="165360" y="383678"/>
                      <a:pt x="161211" y="376376"/>
                      <a:pt x="158537" y="369073"/>
                    </a:cubicBezTo>
                    <a:cubicBezTo>
                      <a:pt x="156063" y="362290"/>
                      <a:pt x="149439" y="364844"/>
                      <a:pt x="145010" y="365522"/>
                    </a:cubicBezTo>
                    <a:cubicBezTo>
                      <a:pt x="131283" y="367677"/>
                      <a:pt x="121426" y="363607"/>
                      <a:pt x="115880" y="350518"/>
                    </a:cubicBezTo>
                    <a:cubicBezTo>
                      <a:pt x="115601" y="349840"/>
                      <a:pt x="115042" y="349321"/>
                      <a:pt x="114643" y="348683"/>
                    </a:cubicBezTo>
                    <a:cubicBezTo>
                      <a:pt x="95728" y="321428"/>
                      <a:pt x="95409" y="321109"/>
                      <a:pt x="119232" y="298125"/>
                    </a:cubicBezTo>
                    <a:cubicBezTo>
                      <a:pt x="130963" y="286832"/>
                      <a:pt x="142615" y="274342"/>
                      <a:pt x="161091" y="274462"/>
                    </a:cubicBezTo>
                    <a:cubicBezTo>
                      <a:pt x="162448" y="274462"/>
                      <a:pt x="164603" y="273903"/>
                      <a:pt x="165042" y="272986"/>
                    </a:cubicBezTo>
                    <a:cubicBezTo>
                      <a:pt x="172504" y="256864"/>
                      <a:pt x="188305" y="244135"/>
                      <a:pt x="183876" y="223185"/>
                    </a:cubicBezTo>
                    <a:cubicBezTo>
                      <a:pt x="178648" y="198605"/>
                      <a:pt x="179128" y="198645"/>
                      <a:pt x="201833" y="188190"/>
                    </a:cubicBezTo>
                    <a:cubicBezTo>
                      <a:pt x="214522" y="182364"/>
                      <a:pt x="226932" y="175939"/>
                      <a:pt x="239542" y="170034"/>
                    </a:cubicBezTo>
                    <a:cubicBezTo>
                      <a:pt x="245088" y="167440"/>
                      <a:pt x="248201" y="163888"/>
                      <a:pt x="247881" y="157304"/>
                    </a:cubicBezTo>
                    <a:cubicBezTo>
                      <a:pt x="247602" y="151798"/>
                      <a:pt x="248719" y="146251"/>
                      <a:pt x="248400" y="140784"/>
                    </a:cubicBezTo>
                    <a:cubicBezTo>
                      <a:pt x="247842" y="130808"/>
                      <a:pt x="253667" y="119515"/>
                      <a:pt x="241656" y="111734"/>
                    </a:cubicBezTo>
                    <a:cubicBezTo>
                      <a:pt x="232878" y="106108"/>
                      <a:pt x="227331" y="95613"/>
                      <a:pt x="215081" y="93379"/>
                    </a:cubicBezTo>
                    <a:cubicBezTo>
                      <a:pt x="227531" y="88869"/>
                      <a:pt x="240061" y="84480"/>
                      <a:pt x="252470" y="79771"/>
                    </a:cubicBezTo>
                    <a:cubicBezTo>
                      <a:pt x="305702" y="59460"/>
                      <a:pt x="360251" y="43379"/>
                      <a:pt x="415717" y="30450"/>
                    </a:cubicBezTo>
                    <a:cubicBezTo>
                      <a:pt x="464080" y="19158"/>
                      <a:pt x="513321" y="13212"/>
                      <a:pt x="562563" y="7226"/>
                    </a:cubicBezTo>
                    <a:cubicBezTo>
                      <a:pt x="605399" y="2019"/>
                      <a:pt x="648256" y="-266"/>
                      <a:pt x="691048" y="24"/>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chemeClr val="dk1"/>
                  </a:solidFill>
                  <a:latin typeface="Arial"/>
                  <a:ea typeface="Arial"/>
                  <a:cs typeface="Arial"/>
                  <a:sym typeface="Arial"/>
                </a:endParaRPr>
              </a:p>
            </p:txBody>
          </p:sp>
        </p:grpSp>
        <p:sp>
          <p:nvSpPr>
            <p:cNvPr id="570" name="Google Shape;570;p57"/>
            <p:cNvSpPr/>
            <p:nvPr/>
          </p:nvSpPr>
          <p:spPr>
            <a:xfrm>
              <a:off x="2386715" y="1252482"/>
              <a:ext cx="1296206" cy="1954156"/>
            </a:xfrm>
            <a:custGeom>
              <a:avLst/>
              <a:gdLst/>
              <a:ahLst/>
              <a:cxnLst/>
              <a:rect l="l" t="t" r="r" b="b"/>
              <a:pathLst>
                <a:path w="2646483" h="3989829" extrusionOk="0">
                  <a:moveTo>
                    <a:pt x="2545595" y="709670"/>
                  </a:moveTo>
                  <a:cubicBezTo>
                    <a:pt x="2541258" y="691993"/>
                    <a:pt x="2536839" y="674316"/>
                    <a:pt x="2528410" y="658030"/>
                  </a:cubicBezTo>
                  <a:cubicBezTo>
                    <a:pt x="2525545" y="652465"/>
                    <a:pt x="2521944" y="639944"/>
                    <a:pt x="2514251" y="655330"/>
                  </a:cubicBezTo>
                  <a:cubicBezTo>
                    <a:pt x="2507132" y="666869"/>
                    <a:pt x="2505331" y="680126"/>
                    <a:pt x="2502222" y="692893"/>
                  </a:cubicBezTo>
                  <a:cubicBezTo>
                    <a:pt x="2487900" y="751489"/>
                    <a:pt x="2469486" y="808366"/>
                    <a:pt x="2440679" y="861806"/>
                  </a:cubicBezTo>
                  <a:cubicBezTo>
                    <a:pt x="2392150" y="951991"/>
                    <a:pt x="2319560" y="1020326"/>
                    <a:pt x="2241487" y="1083832"/>
                  </a:cubicBezTo>
                  <a:cubicBezTo>
                    <a:pt x="2115947" y="1185883"/>
                    <a:pt x="1981324" y="1275823"/>
                    <a:pt x="1851775" y="1372555"/>
                  </a:cubicBezTo>
                  <a:cubicBezTo>
                    <a:pt x="1715679" y="1474116"/>
                    <a:pt x="1585475" y="1582142"/>
                    <a:pt x="1474749" y="1711773"/>
                  </a:cubicBezTo>
                  <a:cubicBezTo>
                    <a:pt x="1321713" y="1890833"/>
                    <a:pt x="1220725" y="2097392"/>
                    <a:pt x="1153209" y="2321545"/>
                  </a:cubicBezTo>
                  <a:cubicBezTo>
                    <a:pt x="1148298" y="2337995"/>
                    <a:pt x="1143470" y="2354444"/>
                    <a:pt x="1138560" y="2370894"/>
                  </a:cubicBezTo>
                  <a:cubicBezTo>
                    <a:pt x="1137741" y="2370648"/>
                    <a:pt x="1137005" y="2370403"/>
                    <a:pt x="1136186" y="2370157"/>
                  </a:cubicBezTo>
                  <a:cubicBezTo>
                    <a:pt x="1128985" y="2368357"/>
                    <a:pt x="1138560" y="2176775"/>
                    <a:pt x="1138805" y="2159098"/>
                  </a:cubicBezTo>
                  <a:cubicBezTo>
                    <a:pt x="1139624" y="2082497"/>
                    <a:pt x="1141833" y="1444491"/>
                    <a:pt x="1152963" y="1352178"/>
                  </a:cubicBezTo>
                  <a:cubicBezTo>
                    <a:pt x="1158364" y="1307576"/>
                    <a:pt x="1167121" y="1265593"/>
                    <a:pt x="1198956" y="1231631"/>
                  </a:cubicBezTo>
                  <a:cubicBezTo>
                    <a:pt x="1209677" y="1223529"/>
                    <a:pt x="1218924" y="1214036"/>
                    <a:pt x="1227026" y="1203315"/>
                  </a:cubicBezTo>
                  <a:cubicBezTo>
                    <a:pt x="1266963" y="1171153"/>
                    <a:pt x="1311074" y="1146356"/>
                    <a:pt x="1358867" y="1127942"/>
                  </a:cubicBezTo>
                  <a:cubicBezTo>
                    <a:pt x="1444960" y="1094798"/>
                    <a:pt x="1533591" y="1068692"/>
                    <a:pt x="1617965" y="1030801"/>
                  </a:cubicBezTo>
                  <a:cubicBezTo>
                    <a:pt x="1865033" y="919829"/>
                    <a:pt x="1985825" y="727265"/>
                    <a:pt x="1989836" y="458674"/>
                  </a:cubicBezTo>
                  <a:cubicBezTo>
                    <a:pt x="1991636" y="337636"/>
                    <a:pt x="1973795" y="218725"/>
                    <a:pt x="1949326" y="100634"/>
                  </a:cubicBezTo>
                  <a:cubicBezTo>
                    <a:pt x="1942942" y="69863"/>
                    <a:pt x="1936559" y="39010"/>
                    <a:pt x="1926248" y="9221"/>
                  </a:cubicBezTo>
                  <a:cubicBezTo>
                    <a:pt x="1924857" y="5211"/>
                    <a:pt x="1924529" y="-1500"/>
                    <a:pt x="1917573" y="301"/>
                  </a:cubicBezTo>
                  <a:cubicBezTo>
                    <a:pt x="1913808" y="1283"/>
                    <a:pt x="1913890" y="5702"/>
                    <a:pt x="1914136" y="9303"/>
                  </a:cubicBezTo>
                  <a:cubicBezTo>
                    <a:pt x="1913153" y="11185"/>
                    <a:pt x="1911762" y="12985"/>
                    <a:pt x="1911353" y="14949"/>
                  </a:cubicBezTo>
                  <a:cubicBezTo>
                    <a:pt x="1892694" y="114137"/>
                    <a:pt x="1835899" y="187954"/>
                    <a:pt x="1757007" y="247041"/>
                  </a:cubicBezTo>
                  <a:cubicBezTo>
                    <a:pt x="1670096" y="312020"/>
                    <a:pt x="1582284" y="375854"/>
                    <a:pt x="1496027" y="441651"/>
                  </a:cubicBezTo>
                  <a:cubicBezTo>
                    <a:pt x="1368196" y="539202"/>
                    <a:pt x="1266145" y="657867"/>
                    <a:pt x="1200511" y="806484"/>
                  </a:cubicBezTo>
                  <a:cubicBezTo>
                    <a:pt x="1126366" y="974251"/>
                    <a:pt x="1101651" y="1151430"/>
                    <a:pt x="1098623" y="1332455"/>
                  </a:cubicBezTo>
                  <a:cubicBezTo>
                    <a:pt x="1096004" y="1490729"/>
                    <a:pt x="1095595" y="1861863"/>
                    <a:pt x="1095595" y="1872256"/>
                  </a:cubicBezTo>
                  <a:cubicBezTo>
                    <a:pt x="1090930" y="1870374"/>
                    <a:pt x="1090194" y="1868574"/>
                    <a:pt x="1089784" y="1866691"/>
                  </a:cubicBezTo>
                  <a:cubicBezTo>
                    <a:pt x="1059423" y="1727895"/>
                    <a:pt x="1008356" y="1597936"/>
                    <a:pt x="926682" y="1480827"/>
                  </a:cubicBezTo>
                  <a:cubicBezTo>
                    <a:pt x="853110" y="1375420"/>
                    <a:pt x="757196" y="1293091"/>
                    <a:pt x="655308" y="1216818"/>
                  </a:cubicBezTo>
                  <a:cubicBezTo>
                    <a:pt x="567905" y="1151348"/>
                    <a:pt x="476247" y="1091525"/>
                    <a:pt x="393591" y="1019835"/>
                  </a:cubicBezTo>
                  <a:cubicBezTo>
                    <a:pt x="341297" y="974415"/>
                    <a:pt x="300705" y="920975"/>
                    <a:pt x="280000" y="854032"/>
                  </a:cubicBezTo>
                  <a:cubicBezTo>
                    <a:pt x="273862" y="834145"/>
                    <a:pt x="267970" y="814095"/>
                    <a:pt x="261996" y="794126"/>
                  </a:cubicBezTo>
                  <a:cubicBezTo>
                    <a:pt x="261423" y="788971"/>
                    <a:pt x="258641" y="784879"/>
                    <a:pt x="254958" y="790935"/>
                  </a:cubicBezTo>
                  <a:cubicBezTo>
                    <a:pt x="250375" y="798627"/>
                    <a:pt x="247347" y="807466"/>
                    <a:pt x="245219" y="816223"/>
                  </a:cubicBezTo>
                  <a:cubicBezTo>
                    <a:pt x="205201" y="979243"/>
                    <a:pt x="176230" y="1143901"/>
                    <a:pt x="185478" y="1312568"/>
                  </a:cubicBezTo>
                  <a:cubicBezTo>
                    <a:pt x="198408" y="1546379"/>
                    <a:pt x="299969" y="1726994"/>
                    <a:pt x="508327" y="1842549"/>
                  </a:cubicBezTo>
                  <a:cubicBezTo>
                    <a:pt x="596385" y="1891324"/>
                    <a:pt x="690989" y="1923569"/>
                    <a:pt x="785512" y="1956140"/>
                  </a:cubicBezTo>
                  <a:cubicBezTo>
                    <a:pt x="854501" y="1979955"/>
                    <a:pt x="922835" y="2005243"/>
                    <a:pt x="979467" y="2053363"/>
                  </a:cubicBezTo>
                  <a:cubicBezTo>
                    <a:pt x="1016540" y="2084871"/>
                    <a:pt x="1049520" y="2119979"/>
                    <a:pt x="1058850" y="2169982"/>
                  </a:cubicBezTo>
                  <a:cubicBezTo>
                    <a:pt x="1081028" y="2288647"/>
                    <a:pt x="1079964" y="2646850"/>
                    <a:pt x="1076118" y="2704710"/>
                  </a:cubicBezTo>
                  <a:cubicBezTo>
                    <a:pt x="1073990" y="2736381"/>
                    <a:pt x="1070634" y="2768052"/>
                    <a:pt x="1067443" y="2799641"/>
                  </a:cubicBezTo>
                  <a:cubicBezTo>
                    <a:pt x="1065560" y="2818300"/>
                    <a:pt x="1060323" y="2852427"/>
                    <a:pt x="1056722" y="2891791"/>
                  </a:cubicBezTo>
                  <a:cubicBezTo>
                    <a:pt x="1053448" y="2879678"/>
                    <a:pt x="1053694" y="2876405"/>
                    <a:pt x="1051894" y="2869776"/>
                  </a:cubicBezTo>
                  <a:cubicBezTo>
                    <a:pt x="1010565" y="2717804"/>
                    <a:pt x="947305" y="2576306"/>
                    <a:pt x="850982" y="2450767"/>
                  </a:cubicBezTo>
                  <a:cubicBezTo>
                    <a:pt x="767999" y="2342496"/>
                    <a:pt x="664965" y="2255420"/>
                    <a:pt x="556448" y="2174319"/>
                  </a:cubicBezTo>
                  <a:cubicBezTo>
                    <a:pt x="458325" y="2101075"/>
                    <a:pt x="356273" y="2033231"/>
                    <a:pt x="262160" y="1954503"/>
                  </a:cubicBezTo>
                  <a:cubicBezTo>
                    <a:pt x="192598" y="1896317"/>
                    <a:pt x="137439" y="1828228"/>
                    <a:pt x="111824" y="1739434"/>
                  </a:cubicBezTo>
                  <a:cubicBezTo>
                    <a:pt x="105850" y="1718729"/>
                    <a:pt x="99712" y="1698024"/>
                    <a:pt x="93656" y="1677401"/>
                  </a:cubicBezTo>
                  <a:cubicBezTo>
                    <a:pt x="93165" y="1670281"/>
                    <a:pt x="90382" y="1665452"/>
                    <a:pt x="84163" y="1672736"/>
                  </a:cubicBezTo>
                  <a:cubicBezTo>
                    <a:pt x="80234" y="1677237"/>
                    <a:pt x="78434" y="1683866"/>
                    <a:pt x="76715" y="1689840"/>
                  </a:cubicBezTo>
                  <a:cubicBezTo>
                    <a:pt x="63458" y="1734114"/>
                    <a:pt x="53555" y="1779207"/>
                    <a:pt x="44880" y="1824545"/>
                  </a:cubicBezTo>
                  <a:cubicBezTo>
                    <a:pt x="13455" y="1988548"/>
                    <a:pt x="-10524" y="2153287"/>
                    <a:pt x="4698" y="2320973"/>
                  </a:cubicBezTo>
                  <a:cubicBezTo>
                    <a:pt x="28840" y="2587191"/>
                    <a:pt x="153888" y="2788429"/>
                    <a:pt x="391136" y="2916997"/>
                  </a:cubicBezTo>
                  <a:cubicBezTo>
                    <a:pt x="490650" y="2970928"/>
                    <a:pt x="597040" y="3007591"/>
                    <a:pt x="703510" y="3044336"/>
                  </a:cubicBezTo>
                  <a:cubicBezTo>
                    <a:pt x="772991" y="3068315"/>
                    <a:pt x="842389" y="3092538"/>
                    <a:pt x="903685" y="3134685"/>
                  </a:cubicBezTo>
                  <a:cubicBezTo>
                    <a:pt x="952133" y="3167993"/>
                    <a:pt x="995916" y="3206293"/>
                    <a:pt x="1020877" y="3261124"/>
                  </a:cubicBezTo>
                  <a:cubicBezTo>
                    <a:pt x="1039454" y="3301798"/>
                    <a:pt x="1041582" y="3347299"/>
                    <a:pt x="1044692" y="3389773"/>
                  </a:cubicBezTo>
                  <a:cubicBezTo>
                    <a:pt x="1045101" y="3421772"/>
                    <a:pt x="1052630" y="3985879"/>
                    <a:pt x="1052221" y="3988661"/>
                  </a:cubicBezTo>
                  <a:cubicBezTo>
                    <a:pt x="1095431" y="3991853"/>
                    <a:pt x="1119328" y="3987352"/>
                    <a:pt x="1129394" y="3988661"/>
                  </a:cubicBezTo>
                  <a:cubicBezTo>
                    <a:pt x="1135286" y="3891520"/>
                    <a:pt x="1139705" y="3576936"/>
                    <a:pt x="1139705" y="3495753"/>
                  </a:cubicBezTo>
                  <a:cubicBezTo>
                    <a:pt x="1142161" y="3343698"/>
                    <a:pt x="1135041" y="3187798"/>
                    <a:pt x="1157219" y="3037216"/>
                  </a:cubicBezTo>
                  <a:cubicBezTo>
                    <a:pt x="1165975" y="2977884"/>
                    <a:pt x="1179806" y="2921661"/>
                    <a:pt x="1218270" y="2873623"/>
                  </a:cubicBezTo>
                  <a:cubicBezTo>
                    <a:pt x="1254442" y="2828366"/>
                    <a:pt x="1296343" y="2789575"/>
                    <a:pt x="1343563" y="2756267"/>
                  </a:cubicBezTo>
                  <a:cubicBezTo>
                    <a:pt x="1430475" y="2694971"/>
                    <a:pt x="1529007" y="2658962"/>
                    <a:pt x="1628276" y="2624672"/>
                  </a:cubicBezTo>
                  <a:cubicBezTo>
                    <a:pt x="1769774" y="2575815"/>
                    <a:pt x="1911926" y="2528595"/>
                    <a:pt x="2045649" y="2460015"/>
                  </a:cubicBezTo>
                  <a:cubicBezTo>
                    <a:pt x="2188537" y="2386688"/>
                    <a:pt x="2317514" y="2295357"/>
                    <a:pt x="2418420" y="2168591"/>
                  </a:cubicBezTo>
                  <a:cubicBezTo>
                    <a:pt x="2567037" y="1981919"/>
                    <a:pt x="2633407" y="1764967"/>
                    <a:pt x="2644292" y="1530257"/>
                  </a:cubicBezTo>
                  <a:cubicBezTo>
                    <a:pt x="2657222" y="1251681"/>
                    <a:pt x="2611475" y="979243"/>
                    <a:pt x="2545595" y="709670"/>
                  </a:cubicBezTo>
                  <a:close/>
                </a:path>
              </a:pathLst>
            </a:custGeom>
            <a:solidFill>
              <a:srgbClr val="95C23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71" name="Google Shape;571;p57"/>
            <p:cNvSpPr/>
            <p:nvPr/>
          </p:nvSpPr>
          <p:spPr>
            <a:xfrm>
              <a:off x="2022347" y="3176737"/>
              <a:ext cx="1497782" cy="405310"/>
            </a:xfrm>
            <a:custGeom>
              <a:avLst/>
              <a:gdLst/>
              <a:ahLst/>
              <a:cxnLst/>
              <a:rect l="l" t="t" r="r" b="b"/>
              <a:pathLst>
                <a:path w="1497782" h="405310" extrusionOk="0">
                  <a:moveTo>
                    <a:pt x="627072" y="719"/>
                  </a:moveTo>
                  <a:cubicBezTo>
                    <a:pt x="652871" y="3515"/>
                    <a:pt x="677932" y="14438"/>
                    <a:pt x="701802" y="33056"/>
                  </a:cubicBezTo>
                  <a:cubicBezTo>
                    <a:pt x="711502" y="40632"/>
                    <a:pt x="718637" y="44039"/>
                    <a:pt x="731423" y="38347"/>
                  </a:cubicBezTo>
                  <a:cubicBezTo>
                    <a:pt x="757036" y="26924"/>
                    <a:pt x="784493" y="25560"/>
                    <a:pt x="811949" y="32214"/>
                  </a:cubicBezTo>
                  <a:cubicBezTo>
                    <a:pt x="817842" y="33658"/>
                    <a:pt x="823012" y="33337"/>
                    <a:pt x="828744" y="31252"/>
                  </a:cubicBezTo>
                  <a:cubicBezTo>
                    <a:pt x="844016" y="25681"/>
                    <a:pt x="859968" y="23556"/>
                    <a:pt x="876202" y="23677"/>
                  </a:cubicBezTo>
                  <a:lnTo>
                    <a:pt x="899851" y="25921"/>
                  </a:lnTo>
                  <a:cubicBezTo>
                    <a:pt x="906745" y="23035"/>
                    <a:pt x="911996" y="26643"/>
                    <a:pt x="917247" y="30250"/>
                  </a:cubicBezTo>
                  <a:cubicBezTo>
                    <a:pt x="938691" y="38227"/>
                    <a:pt x="958332" y="49209"/>
                    <a:pt x="974205" y="65964"/>
                  </a:cubicBezTo>
                  <a:cubicBezTo>
                    <a:pt x="977291" y="69251"/>
                    <a:pt x="979937" y="68209"/>
                    <a:pt x="983303" y="67207"/>
                  </a:cubicBezTo>
                  <a:cubicBezTo>
                    <a:pt x="1001621" y="61796"/>
                    <a:pt x="1019258" y="55102"/>
                    <a:pt x="1036814" y="47326"/>
                  </a:cubicBezTo>
                  <a:cubicBezTo>
                    <a:pt x="1113733" y="13255"/>
                    <a:pt x="1201755" y="53699"/>
                    <a:pt x="1227288" y="133864"/>
                  </a:cubicBezTo>
                  <a:cubicBezTo>
                    <a:pt x="1229292" y="140118"/>
                    <a:pt x="1232338" y="142402"/>
                    <a:pt x="1238390" y="143284"/>
                  </a:cubicBezTo>
                  <a:cubicBezTo>
                    <a:pt x="1258753" y="146290"/>
                    <a:pt x="1277231" y="154227"/>
                    <a:pt x="1294106" y="165810"/>
                  </a:cubicBezTo>
                  <a:cubicBezTo>
                    <a:pt x="1298194" y="168616"/>
                    <a:pt x="1302202" y="170260"/>
                    <a:pt x="1307293" y="170380"/>
                  </a:cubicBezTo>
                  <a:cubicBezTo>
                    <a:pt x="1322164" y="170741"/>
                    <a:pt x="1336313" y="175110"/>
                    <a:pt x="1350623" y="178517"/>
                  </a:cubicBezTo>
                  <a:cubicBezTo>
                    <a:pt x="1355393" y="176753"/>
                    <a:pt x="1359481" y="179438"/>
                    <a:pt x="1363168" y="181402"/>
                  </a:cubicBezTo>
                  <a:cubicBezTo>
                    <a:pt x="1377357" y="188978"/>
                    <a:pt x="1392148" y="195151"/>
                    <a:pt x="1406578" y="202125"/>
                  </a:cubicBezTo>
                  <a:cubicBezTo>
                    <a:pt x="1421409" y="209301"/>
                    <a:pt x="1434396" y="219521"/>
                    <a:pt x="1445779" y="231546"/>
                  </a:cubicBezTo>
                  <a:cubicBezTo>
                    <a:pt x="1462133" y="252549"/>
                    <a:pt x="1479408" y="272912"/>
                    <a:pt x="1488828" y="298484"/>
                  </a:cubicBezTo>
                  <a:cubicBezTo>
                    <a:pt x="1500813" y="330952"/>
                    <a:pt x="1500452" y="363418"/>
                    <a:pt x="1489630" y="395846"/>
                  </a:cubicBezTo>
                  <a:cubicBezTo>
                    <a:pt x="1488187" y="400135"/>
                    <a:pt x="1487185" y="405506"/>
                    <a:pt x="1480651" y="405305"/>
                  </a:cubicBezTo>
                  <a:cubicBezTo>
                    <a:pt x="1399663" y="398082"/>
                    <a:pt x="1138252" y="340944"/>
                    <a:pt x="1003700" y="321076"/>
                  </a:cubicBezTo>
                  <a:cubicBezTo>
                    <a:pt x="869148" y="301208"/>
                    <a:pt x="762649" y="286210"/>
                    <a:pt x="673338" y="286100"/>
                  </a:cubicBezTo>
                  <a:cubicBezTo>
                    <a:pt x="584027" y="285990"/>
                    <a:pt x="534655" y="312400"/>
                    <a:pt x="467834" y="320416"/>
                  </a:cubicBezTo>
                  <a:cubicBezTo>
                    <a:pt x="401013" y="328432"/>
                    <a:pt x="334381" y="334983"/>
                    <a:pt x="272411" y="334196"/>
                  </a:cubicBezTo>
                  <a:cubicBezTo>
                    <a:pt x="210441" y="333409"/>
                    <a:pt x="155331" y="316595"/>
                    <a:pt x="96012" y="315693"/>
                  </a:cubicBezTo>
                  <a:cubicBezTo>
                    <a:pt x="65535" y="315263"/>
                    <a:pt x="35053" y="316039"/>
                    <a:pt x="6295" y="328330"/>
                  </a:cubicBezTo>
                  <a:cubicBezTo>
                    <a:pt x="-50" y="326759"/>
                    <a:pt x="435" y="321316"/>
                    <a:pt x="204" y="316797"/>
                  </a:cubicBezTo>
                  <a:cubicBezTo>
                    <a:pt x="-1459" y="282652"/>
                    <a:pt x="6961" y="251294"/>
                    <a:pt x="27269" y="223270"/>
                  </a:cubicBezTo>
                  <a:cubicBezTo>
                    <a:pt x="43244" y="201191"/>
                    <a:pt x="65377" y="186251"/>
                    <a:pt x="86795" y="170444"/>
                  </a:cubicBezTo>
                  <a:cubicBezTo>
                    <a:pt x="101002" y="161940"/>
                    <a:pt x="116267" y="155606"/>
                    <a:pt x="132484" y="152702"/>
                  </a:cubicBezTo>
                  <a:cubicBezTo>
                    <a:pt x="148261" y="149884"/>
                    <a:pt x="164170" y="147935"/>
                    <a:pt x="179877" y="144472"/>
                  </a:cubicBezTo>
                  <a:cubicBezTo>
                    <a:pt x="183958" y="143577"/>
                    <a:pt x="188620" y="142095"/>
                    <a:pt x="192736" y="145082"/>
                  </a:cubicBezTo>
                  <a:cubicBezTo>
                    <a:pt x="207434" y="145666"/>
                    <a:pt x="222238" y="145280"/>
                    <a:pt x="236654" y="148948"/>
                  </a:cubicBezTo>
                  <a:cubicBezTo>
                    <a:pt x="241587" y="150207"/>
                    <a:pt x="245891" y="149707"/>
                    <a:pt x="250585" y="148110"/>
                  </a:cubicBezTo>
                  <a:cubicBezTo>
                    <a:pt x="269961" y="141514"/>
                    <a:pt x="289896" y="138862"/>
                    <a:pt x="310313" y="141466"/>
                  </a:cubicBezTo>
                  <a:cubicBezTo>
                    <a:pt x="316379" y="142251"/>
                    <a:pt x="319929" y="140875"/>
                    <a:pt x="323547" y="135395"/>
                  </a:cubicBezTo>
                  <a:lnTo>
                    <a:pt x="351089" y="108190"/>
                  </a:lnTo>
                  <a:lnTo>
                    <a:pt x="350556" y="108091"/>
                  </a:lnTo>
                  <a:cubicBezTo>
                    <a:pt x="352159" y="102239"/>
                    <a:pt x="357731" y="99313"/>
                    <a:pt x="360416" y="94303"/>
                  </a:cubicBezTo>
                  <a:cubicBezTo>
                    <a:pt x="386550" y="68008"/>
                    <a:pt x="417775" y="52937"/>
                    <a:pt x="454932" y="49651"/>
                  </a:cubicBezTo>
                  <a:cubicBezTo>
                    <a:pt x="463910" y="48849"/>
                    <a:pt x="472448" y="43157"/>
                    <a:pt x="481426" y="42315"/>
                  </a:cubicBezTo>
                  <a:cubicBezTo>
                    <a:pt x="506158" y="40031"/>
                    <a:pt x="526319" y="28326"/>
                    <a:pt x="547924" y="17143"/>
                  </a:cubicBezTo>
                  <a:cubicBezTo>
                    <a:pt x="574739" y="3255"/>
                    <a:pt x="601274" y="-2077"/>
                    <a:pt x="627072" y="719"/>
                  </a:cubicBezTo>
                  <a:close/>
                </a:path>
              </a:pathLst>
            </a:custGeom>
            <a:solidFill>
              <a:srgbClr val="79462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72" name="Google Shape;572;p57"/>
            <p:cNvSpPr/>
            <p:nvPr/>
          </p:nvSpPr>
          <p:spPr>
            <a:xfrm>
              <a:off x="2386811" y="3203002"/>
              <a:ext cx="1121721" cy="371705"/>
            </a:xfrm>
            <a:custGeom>
              <a:avLst/>
              <a:gdLst/>
              <a:ahLst/>
              <a:cxnLst/>
              <a:rect l="l" t="t" r="r" b="b"/>
              <a:pathLst>
                <a:path w="2290235" h="758916" extrusionOk="0">
                  <a:moveTo>
                    <a:pt x="0" y="172467"/>
                  </a:moveTo>
                  <a:cubicBezTo>
                    <a:pt x="33308" y="134003"/>
                    <a:pt x="78564" y="114690"/>
                    <a:pt x="125948" y="107488"/>
                  </a:cubicBezTo>
                  <a:cubicBezTo>
                    <a:pt x="170304" y="100777"/>
                    <a:pt x="211551" y="79172"/>
                    <a:pt x="255825" y="79418"/>
                  </a:cubicBezTo>
                  <a:cubicBezTo>
                    <a:pt x="292815" y="79581"/>
                    <a:pt x="315321" y="56421"/>
                    <a:pt x="342818" y="40790"/>
                  </a:cubicBezTo>
                  <a:cubicBezTo>
                    <a:pt x="431121" y="-9458"/>
                    <a:pt x="521061" y="-13223"/>
                    <a:pt x="613292" y="29169"/>
                  </a:cubicBezTo>
                  <a:cubicBezTo>
                    <a:pt x="638907" y="40954"/>
                    <a:pt x="661985" y="56421"/>
                    <a:pt x="682936" y="75162"/>
                  </a:cubicBezTo>
                  <a:cubicBezTo>
                    <a:pt x="693084" y="84164"/>
                    <a:pt x="702331" y="88747"/>
                    <a:pt x="718044" y="81791"/>
                  </a:cubicBezTo>
                  <a:cubicBezTo>
                    <a:pt x="777213" y="55357"/>
                    <a:pt x="839246" y="51838"/>
                    <a:pt x="902261" y="66323"/>
                  </a:cubicBezTo>
                  <a:cubicBezTo>
                    <a:pt x="911017" y="68369"/>
                    <a:pt x="918710" y="66078"/>
                    <a:pt x="926812" y="63541"/>
                  </a:cubicBezTo>
                  <a:cubicBezTo>
                    <a:pt x="1039175" y="27860"/>
                    <a:pt x="1138526" y="51183"/>
                    <a:pt x="1225029" y="130321"/>
                  </a:cubicBezTo>
                  <a:cubicBezTo>
                    <a:pt x="1233867" y="138422"/>
                    <a:pt x="1240905" y="136949"/>
                    <a:pt x="1251217" y="135149"/>
                  </a:cubicBezTo>
                  <a:cubicBezTo>
                    <a:pt x="1302938" y="126392"/>
                    <a:pt x="1345248" y="93248"/>
                    <a:pt x="1395251" y="80972"/>
                  </a:cubicBezTo>
                  <a:cubicBezTo>
                    <a:pt x="1491656" y="57485"/>
                    <a:pt x="1578895" y="75653"/>
                    <a:pt x="1655822" y="139896"/>
                  </a:cubicBezTo>
                  <a:cubicBezTo>
                    <a:pt x="1700015" y="176804"/>
                    <a:pt x="1730049" y="222470"/>
                    <a:pt x="1745844" y="277710"/>
                  </a:cubicBezTo>
                  <a:cubicBezTo>
                    <a:pt x="1747890" y="284749"/>
                    <a:pt x="1751327" y="289577"/>
                    <a:pt x="1760165" y="290477"/>
                  </a:cubicBezTo>
                  <a:cubicBezTo>
                    <a:pt x="1796910" y="294242"/>
                    <a:pt x="1831855" y="306108"/>
                    <a:pt x="1861890" y="326486"/>
                  </a:cubicBezTo>
                  <a:cubicBezTo>
                    <a:pt x="1890124" y="345717"/>
                    <a:pt x="1921468" y="347354"/>
                    <a:pt x="1952484" y="353165"/>
                  </a:cubicBezTo>
                  <a:cubicBezTo>
                    <a:pt x="1984319" y="359139"/>
                    <a:pt x="2013862" y="370841"/>
                    <a:pt x="2042342" y="386064"/>
                  </a:cubicBezTo>
                  <a:cubicBezTo>
                    <a:pt x="2076141" y="404068"/>
                    <a:pt x="2114604" y="413479"/>
                    <a:pt x="2144148" y="439094"/>
                  </a:cubicBezTo>
                  <a:cubicBezTo>
                    <a:pt x="2217311" y="502682"/>
                    <a:pt x="2275825" y="575027"/>
                    <a:pt x="2288264" y="676342"/>
                  </a:cubicBezTo>
                  <a:cubicBezTo>
                    <a:pt x="2291538" y="703185"/>
                    <a:pt x="2291047" y="728472"/>
                    <a:pt x="2284418" y="758916"/>
                  </a:cubicBezTo>
                  <a:cubicBezTo>
                    <a:pt x="2275661" y="743940"/>
                    <a:pt x="2279590" y="731091"/>
                    <a:pt x="2277625" y="719634"/>
                  </a:cubicBezTo>
                  <a:cubicBezTo>
                    <a:pt x="2267068" y="656701"/>
                    <a:pt x="2232696" y="606289"/>
                    <a:pt x="2195051" y="557268"/>
                  </a:cubicBezTo>
                  <a:cubicBezTo>
                    <a:pt x="2157733" y="508738"/>
                    <a:pt x="2110104" y="475921"/>
                    <a:pt x="2051753" y="456935"/>
                  </a:cubicBezTo>
                  <a:cubicBezTo>
                    <a:pt x="2033749" y="451042"/>
                    <a:pt x="2018527" y="436967"/>
                    <a:pt x="2000032" y="429929"/>
                  </a:cubicBezTo>
                  <a:cubicBezTo>
                    <a:pt x="1967133" y="417407"/>
                    <a:pt x="1933661" y="408569"/>
                    <a:pt x="1898471" y="408323"/>
                  </a:cubicBezTo>
                  <a:cubicBezTo>
                    <a:pt x="1887505" y="408241"/>
                    <a:pt x="1880140" y="402431"/>
                    <a:pt x="1871874" y="397521"/>
                  </a:cubicBezTo>
                  <a:cubicBezTo>
                    <a:pt x="1836929" y="376652"/>
                    <a:pt x="1801248" y="357911"/>
                    <a:pt x="1759920" y="352837"/>
                  </a:cubicBezTo>
                  <a:cubicBezTo>
                    <a:pt x="1748463" y="351446"/>
                    <a:pt x="1740525" y="346290"/>
                    <a:pt x="1735942" y="333278"/>
                  </a:cubicBezTo>
                  <a:cubicBezTo>
                    <a:pt x="1698623" y="227544"/>
                    <a:pt x="1626443" y="160764"/>
                    <a:pt x="1515389" y="137195"/>
                  </a:cubicBezTo>
                  <a:cubicBezTo>
                    <a:pt x="1440998" y="121400"/>
                    <a:pt x="1373237" y="138668"/>
                    <a:pt x="1308421" y="174677"/>
                  </a:cubicBezTo>
                  <a:cubicBezTo>
                    <a:pt x="1283788" y="188343"/>
                    <a:pt x="1254736" y="188753"/>
                    <a:pt x="1228875" y="199146"/>
                  </a:cubicBezTo>
                  <a:cubicBezTo>
                    <a:pt x="1222164" y="201847"/>
                    <a:pt x="1218973" y="195136"/>
                    <a:pt x="1215290" y="191371"/>
                  </a:cubicBezTo>
                  <a:cubicBezTo>
                    <a:pt x="1149410" y="125410"/>
                    <a:pt x="1068719" y="102578"/>
                    <a:pt x="977797" y="109779"/>
                  </a:cubicBezTo>
                  <a:cubicBezTo>
                    <a:pt x="968222" y="110516"/>
                    <a:pt x="958320" y="112726"/>
                    <a:pt x="949399" y="116326"/>
                  </a:cubicBezTo>
                  <a:cubicBezTo>
                    <a:pt x="917810" y="129175"/>
                    <a:pt x="886793" y="125165"/>
                    <a:pt x="853977" y="119682"/>
                  </a:cubicBezTo>
                  <a:cubicBezTo>
                    <a:pt x="804137" y="111253"/>
                    <a:pt x="755280" y="122791"/>
                    <a:pt x="708960" y="142433"/>
                  </a:cubicBezTo>
                  <a:cubicBezTo>
                    <a:pt x="696193" y="147834"/>
                    <a:pt x="687846" y="146770"/>
                    <a:pt x="677043" y="137768"/>
                  </a:cubicBezTo>
                  <a:cubicBezTo>
                    <a:pt x="634733" y="102332"/>
                    <a:pt x="588086" y="74835"/>
                    <a:pt x="532436" y="66405"/>
                  </a:cubicBezTo>
                  <a:cubicBezTo>
                    <a:pt x="452644" y="54375"/>
                    <a:pt x="377926" y="66896"/>
                    <a:pt x="311720" y="115590"/>
                  </a:cubicBezTo>
                  <a:cubicBezTo>
                    <a:pt x="297562" y="125983"/>
                    <a:pt x="284222" y="136213"/>
                    <a:pt x="265563" y="136704"/>
                  </a:cubicBezTo>
                  <a:cubicBezTo>
                    <a:pt x="227427" y="137522"/>
                    <a:pt x="192728" y="154299"/>
                    <a:pt x="155983" y="161501"/>
                  </a:cubicBezTo>
                  <a:cubicBezTo>
                    <a:pt x="132823" y="166002"/>
                    <a:pt x="109171" y="167802"/>
                    <a:pt x="86584" y="175495"/>
                  </a:cubicBezTo>
                  <a:cubicBezTo>
                    <a:pt x="78073" y="178441"/>
                    <a:pt x="68744" y="179751"/>
                    <a:pt x="63424" y="188343"/>
                  </a:cubicBezTo>
                  <a:cubicBezTo>
                    <a:pt x="42310" y="183106"/>
                    <a:pt x="21114" y="177786"/>
                    <a:pt x="0" y="172467"/>
                  </a:cubicBezTo>
                  <a:close/>
                </a:path>
              </a:pathLst>
            </a:custGeom>
            <a:solidFill>
              <a:srgbClr val="A15B2C"/>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73" name="Google Shape;573;p57"/>
            <p:cNvSpPr/>
            <p:nvPr/>
          </p:nvSpPr>
          <p:spPr>
            <a:xfrm>
              <a:off x="867651" y="4722930"/>
              <a:ext cx="3354813" cy="1679158"/>
            </a:xfrm>
            <a:custGeom>
              <a:avLst/>
              <a:gdLst/>
              <a:ahLst/>
              <a:cxnLst/>
              <a:rect l="l" t="t" r="r" b="b"/>
              <a:pathLst>
                <a:path w="6849572" h="3428362" extrusionOk="0">
                  <a:moveTo>
                    <a:pt x="6847555" y="124465"/>
                  </a:moveTo>
                  <a:cubicBezTo>
                    <a:pt x="6843135" y="108425"/>
                    <a:pt x="6842072" y="91730"/>
                    <a:pt x="6835443" y="76181"/>
                  </a:cubicBezTo>
                  <a:cubicBezTo>
                    <a:pt x="6816865" y="32643"/>
                    <a:pt x="6779465" y="14557"/>
                    <a:pt x="6737647" y="1954"/>
                  </a:cubicBezTo>
                  <a:cubicBezTo>
                    <a:pt x="6716696" y="-583"/>
                    <a:pt x="6695828" y="-747"/>
                    <a:pt x="6674959" y="2036"/>
                  </a:cubicBezTo>
                  <a:cubicBezTo>
                    <a:pt x="6641896" y="9483"/>
                    <a:pt x="6610634" y="21268"/>
                    <a:pt x="6581582" y="38863"/>
                  </a:cubicBezTo>
                  <a:cubicBezTo>
                    <a:pt x="6567015" y="47701"/>
                    <a:pt x="6563332" y="41973"/>
                    <a:pt x="6565951" y="27406"/>
                  </a:cubicBezTo>
                  <a:cubicBezTo>
                    <a:pt x="6566360" y="27406"/>
                    <a:pt x="6566606" y="26751"/>
                    <a:pt x="6566687" y="25442"/>
                  </a:cubicBezTo>
                  <a:cubicBezTo>
                    <a:pt x="6566769" y="24214"/>
                    <a:pt x="6566115" y="23232"/>
                    <a:pt x="6564723" y="22414"/>
                  </a:cubicBezTo>
                  <a:cubicBezTo>
                    <a:pt x="6555230" y="25032"/>
                    <a:pt x="6554658" y="33461"/>
                    <a:pt x="6553594" y="40745"/>
                  </a:cubicBezTo>
                  <a:cubicBezTo>
                    <a:pt x="6552203" y="49665"/>
                    <a:pt x="6548356" y="56212"/>
                    <a:pt x="6541154" y="61614"/>
                  </a:cubicBezTo>
                  <a:cubicBezTo>
                    <a:pt x="6461199" y="121437"/>
                    <a:pt x="6399084" y="198037"/>
                    <a:pt x="6338933" y="276356"/>
                  </a:cubicBezTo>
                  <a:cubicBezTo>
                    <a:pt x="6234590" y="412125"/>
                    <a:pt x="6146860" y="558696"/>
                    <a:pt x="6059212" y="705349"/>
                  </a:cubicBezTo>
                  <a:cubicBezTo>
                    <a:pt x="5947504" y="892185"/>
                    <a:pt x="5840787" y="1082130"/>
                    <a:pt x="5716066" y="1260945"/>
                  </a:cubicBezTo>
                  <a:cubicBezTo>
                    <a:pt x="5655098" y="1348266"/>
                    <a:pt x="5589055" y="1431659"/>
                    <a:pt x="5513682" y="1507195"/>
                  </a:cubicBezTo>
                  <a:cubicBezTo>
                    <a:pt x="5457705" y="1563254"/>
                    <a:pt x="5397145" y="1614075"/>
                    <a:pt x="5331920" y="1659086"/>
                  </a:cubicBezTo>
                  <a:cubicBezTo>
                    <a:pt x="5249837" y="1715718"/>
                    <a:pt x="5163417" y="1764329"/>
                    <a:pt x="5071103" y="1802302"/>
                  </a:cubicBezTo>
                  <a:cubicBezTo>
                    <a:pt x="5065047" y="1805166"/>
                    <a:pt x="5059810" y="1809340"/>
                    <a:pt x="5055064" y="1814005"/>
                  </a:cubicBezTo>
                  <a:cubicBezTo>
                    <a:pt x="5032885" y="1837574"/>
                    <a:pt x="5008252" y="1858443"/>
                    <a:pt x="4980100" y="1874483"/>
                  </a:cubicBezTo>
                  <a:cubicBezTo>
                    <a:pt x="4869783" y="1937580"/>
                    <a:pt x="4750381" y="1970724"/>
                    <a:pt x="4623943" y="1976043"/>
                  </a:cubicBezTo>
                  <a:cubicBezTo>
                    <a:pt x="4548488" y="1979235"/>
                    <a:pt x="4473034" y="1976453"/>
                    <a:pt x="4397497" y="1969251"/>
                  </a:cubicBezTo>
                  <a:cubicBezTo>
                    <a:pt x="4250598" y="1955256"/>
                    <a:pt x="4106892" y="1925549"/>
                    <a:pt x="3964576" y="1887822"/>
                  </a:cubicBezTo>
                  <a:cubicBezTo>
                    <a:pt x="3804174" y="1845348"/>
                    <a:pt x="3644181" y="1800992"/>
                    <a:pt x="3480342" y="1773004"/>
                  </a:cubicBezTo>
                  <a:cubicBezTo>
                    <a:pt x="3446789" y="1767275"/>
                    <a:pt x="3413481" y="1759992"/>
                    <a:pt x="3381318" y="1755573"/>
                  </a:cubicBezTo>
                  <a:cubicBezTo>
                    <a:pt x="3384346" y="1755573"/>
                    <a:pt x="3387374" y="1755573"/>
                    <a:pt x="3390402" y="1755736"/>
                  </a:cubicBezTo>
                  <a:cubicBezTo>
                    <a:pt x="3397195" y="1753936"/>
                    <a:pt x="3404069" y="1753036"/>
                    <a:pt x="3411107" y="1752790"/>
                  </a:cubicBezTo>
                  <a:cubicBezTo>
                    <a:pt x="3415936" y="1752627"/>
                    <a:pt x="3420109" y="1752545"/>
                    <a:pt x="3423710" y="1752381"/>
                  </a:cubicBezTo>
                  <a:cubicBezTo>
                    <a:pt x="3433695" y="1755491"/>
                    <a:pt x="3444661" y="1750335"/>
                    <a:pt x="3454399" y="1755327"/>
                  </a:cubicBezTo>
                  <a:cubicBezTo>
                    <a:pt x="3498183" y="1753936"/>
                    <a:pt x="3541147" y="1764575"/>
                    <a:pt x="3584849" y="1763838"/>
                  </a:cubicBezTo>
                  <a:cubicBezTo>
                    <a:pt x="3589023" y="1761383"/>
                    <a:pt x="3593196" y="1759992"/>
                    <a:pt x="3597288" y="1763920"/>
                  </a:cubicBezTo>
                  <a:cubicBezTo>
                    <a:pt x="3607682" y="1772022"/>
                    <a:pt x="3619793" y="1766375"/>
                    <a:pt x="3631005" y="1768094"/>
                  </a:cubicBezTo>
                  <a:cubicBezTo>
                    <a:pt x="3642463" y="1771858"/>
                    <a:pt x="3654493" y="1771040"/>
                    <a:pt x="3666114" y="1772922"/>
                  </a:cubicBezTo>
                  <a:cubicBezTo>
                    <a:pt x="3759490" y="1787980"/>
                    <a:pt x="3853031" y="1801893"/>
                    <a:pt x="3945917" y="1819652"/>
                  </a:cubicBezTo>
                  <a:cubicBezTo>
                    <a:pt x="4079803" y="1845266"/>
                    <a:pt x="4213117" y="1873337"/>
                    <a:pt x="4348477" y="1891096"/>
                  </a:cubicBezTo>
                  <a:cubicBezTo>
                    <a:pt x="4430150" y="1901735"/>
                    <a:pt x="4511907" y="1908445"/>
                    <a:pt x="4593990" y="1910737"/>
                  </a:cubicBezTo>
                  <a:cubicBezTo>
                    <a:pt x="4649803" y="1912292"/>
                    <a:pt x="4705289" y="1906072"/>
                    <a:pt x="4760611" y="1898625"/>
                  </a:cubicBezTo>
                  <a:cubicBezTo>
                    <a:pt x="4832056" y="1888968"/>
                    <a:pt x="4901863" y="1873419"/>
                    <a:pt x="4968152" y="1844284"/>
                  </a:cubicBezTo>
                  <a:cubicBezTo>
                    <a:pt x="4988939" y="1836674"/>
                    <a:pt x="5009480" y="1828736"/>
                    <a:pt x="5028057" y="1816378"/>
                  </a:cubicBezTo>
                  <a:cubicBezTo>
                    <a:pt x="5046961" y="1803857"/>
                    <a:pt x="5066357" y="1792154"/>
                    <a:pt x="5085589" y="1780124"/>
                  </a:cubicBezTo>
                  <a:cubicBezTo>
                    <a:pt x="5092791" y="1772513"/>
                    <a:pt x="5099583" y="1764575"/>
                    <a:pt x="5107194" y="1757373"/>
                  </a:cubicBezTo>
                  <a:cubicBezTo>
                    <a:pt x="5180275" y="1688302"/>
                    <a:pt x="5214401" y="1601308"/>
                    <a:pt x="5224467" y="1503185"/>
                  </a:cubicBezTo>
                  <a:cubicBezTo>
                    <a:pt x="5224386" y="1493446"/>
                    <a:pt x="5224958" y="1483626"/>
                    <a:pt x="5224140" y="1473887"/>
                  </a:cubicBezTo>
                  <a:cubicBezTo>
                    <a:pt x="5219230" y="1418319"/>
                    <a:pt x="5214810" y="1362834"/>
                    <a:pt x="5138128" y="1310621"/>
                  </a:cubicBezTo>
                  <a:cubicBezTo>
                    <a:pt x="5094673" y="1280996"/>
                    <a:pt x="5044588" y="1266101"/>
                    <a:pt x="4994503" y="1252680"/>
                  </a:cubicBezTo>
                  <a:cubicBezTo>
                    <a:pt x="4835575" y="1210124"/>
                    <a:pt x="4672554" y="1192938"/>
                    <a:pt x="4509370" y="1178044"/>
                  </a:cubicBezTo>
                  <a:cubicBezTo>
                    <a:pt x="4412474" y="1169205"/>
                    <a:pt x="4315578" y="1160858"/>
                    <a:pt x="4219418" y="1145800"/>
                  </a:cubicBezTo>
                  <a:cubicBezTo>
                    <a:pt x="4058525" y="1120676"/>
                    <a:pt x="3901479" y="1079430"/>
                    <a:pt x="3745578" y="1033109"/>
                  </a:cubicBezTo>
                  <a:cubicBezTo>
                    <a:pt x="3714234" y="1023780"/>
                    <a:pt x="3476905" y="941205"/>
                    <a:pt x="3470276" y="938669"/>
                  </a:cubicBezTo>
                  <a:cubicBezTo>
                    <a:pt x="3427475" y="922301"/>
                    <a:pt x="3317567" y="878763"/>
                    <a:pt x="3312575" y="876553"/>
                  </a:cubicBezTo>
                  <a:cubicBezTo>
                    <a:pt x="3279594" y="861905"/>
                    <a:pt x="3175660" y="820004"/>
                    <a:pt x="3169768" y="817549"/>
                  </a:cubicBezTo>
                  <a:cubicBezTo>
                    <a:pt x="3095950" y="787269"/>
                    <a:pt x="2709022" y="619010"/>
                    <a:pt x="2636841" y="587748"/>
                  </a:cubicBezTo>
                  <a:cubicBezTo>
                    <a:pt x="2581355" y="563688"/>
                    <a:pt x="2526033" y="539219"/>
                    <a:pt x="2470710" y="514995"/>
                  </a:cubicBezTo>
                  <a:cubicBezTo>
                    <a:pt x="2467355" y="514094"/>
                    <a:pt x="2463918" y="513522"/>
                    <a:pt x="2460726" y="512212"/>
                  </a:cubicBezTo>
                  <a:cubicBezTo>
                    <a:pt x="2323812" y="457381"/>
                    <a:pt x="2184769" y="409015"/>
                    <a:pt x="2041308" y="373906"/>
                  </a:cubicBezTo>
                  <a:cubicBezTo>
                    <a:pt x="1956606" y="353201"/>
                    <a:pt x="1871331" y="336261"/>
                    <a:pt x="1784747" y="325459"/>
                  </a:cubicBezTo>
                  <a:cubicBezTo>
                    <a:pt x="1734171" y="319157"/>
                    <a:pt x="1683431" y="316211"/>
                    <a:pt x="1632692" y="312119"/>
                  </a:cubicBezTo>
                  <a:cubicBezTo>
                    <a:pt x="1540134" y="304672"/>
                    <a:pt x="1448557" y="312119"/>
                    <a:pt x="1357145" y="323985"/>
                  </a:cubicBezTo>
                  <a:cubicBezTo>
                    <a:pt x="1297567" y="331760"/>
                    <a:pt x="1240035" y="349192"/>
                    <a:pt x="1181930" y="363922"/>
                  </a:cubicBezTo>
                  <a:cubicBezTo>
                    <a:pt x="1028730" y="402877"/>
                    <a:pt x="885677" y="464501"/>
                    <a:pt x="754901" y="553622"/>
                  </a:cubicBezTo>
                  <a:cubicBezTo>
                    <a:pt x="612912" y="650354"/>
                    <a:pt x="489256" y="767055"/>
                    <a:pt x="380657" y="900041"/>
                  </a:cubicBezTo>
                  <a:cubicBezTo>
                    <a:pt x="250535" y="1059461"/>
                    <a:pt x="160432" y="1239422"/>
                    <a:pt x="104209" y="1436815"/>
                  </a:cubicBezTo>
                  <a:cubicBezTo>
                    <a:pt x="53797" y="1613912"/>
                    <a:pt x="30064" y="1795591"/>
                    <a:pt x="15906" y="1978580"/>
                  </a:cubicBezTo>
                  <a:cubicBezTo>
                    <a:pt x="10178" y="2052316"/>
                    <a:pt x="4695" y="2126297"/>
                    <a:pt x="6495" y="2200524"/>
                  </a:cubicBezTo>
                  <a:cubicBezTo>
                    <a:pt x="6659" y="2206662"/>
                    <a:pt x="7804" y="2213291"/>
                    <a:pt x="2812" y="2218529"/>
                  </a:cubicBezTo>
                  <a:cubicBezTo>
                    <a:pt x="2649" y="2232441"/>
                    <a:pt x="2485" y="2246271"/>
                    <a:pt x="2321" y="2260184"/>
                  </a:cubicBezTo>
                  <a:cubicBezTo>
                    <a:pt x="-1607" y="2291282"/>
                    <a:pt x="603" y="2322544"/>
                    <a:pt x="766" y="2353724"/>
                  </a:cubicBezTo>
                  <a:cubicBezTo>
                    <a:pt x="930" y="2399554"/>
                    <a:pt x="-1607" y="2445383"/>
                    <a:pt x="2239" y="2491130"/>
                  </a:cubicBezTo>
                  <a:cubicBezTo>
                    <a:pt x="2403" y="2506434"/>
                    <a:pt x="2567" y="2521737"/>
                    <a:pt x="2730" y="2537123"/>
                  </a:cubicBezTo>
                  <a:cubicBezTo>
                    <a:pt x="6577" y="2545061"/>
                    <a:pt x="4367" y="2553490"/>
                    <a:pt x="4613" y="2561756"/>
                  </a:cubicBezTo>
                  <a:cubicBezTo>
                    <a:pt x="5840" y="2597110"/>
                    <a:pt x="2567" y="2632463"/>
                    <a:pt x="6413" y="2667735"/>
                  </a:cubicBezTo>
                  <a:cubicBezTo>
                    <a:pt x="6577" y="2676083"/>
                    <a:pt x="6741" y="2684349"/>
                    <a:pt x="6986" y="2692696"/>
                  </a:cubicBezTo>
                  <a:cubicBezTo>
                    <a:pt x="10751" y="2699898"/>
                    <a:pt x="8541" y="2707672"/>
                    <a:pt x="8868" y="2715120"/>
                  </a:cubicBezTo>
                  <a:cubicBezTo>
                    <a:pt x="10014" y="2737134"/>
                    <a:pt x="6986" y="2759312"/>
                    <a:pt x="10587" y="2781245"/>
                  </a:cubicBezTo>
                  <a:cubicBezTo>
                    <a:pt x="10751" y="2788119"/>
                    <a:pt x="10996" y="2795075"/>
                    <a:pt x="11160" y="2801950"/>
                  </a:cubicBezTo>
                  <a:cubicBezTo>
                    <a:pt x="16643" y="2825683"/>
                    <a:pt x="9687" y="2850070"/>
                    <a:pt x="14842" y="2873803"/>
                  </a:cubicBezTo>
                  <a:cubicBezTo>
                    <a:pt x="15006" y="2879286"/>
                    <a:pt x="15170" y="2884769"/>
                    <a:pt x="15333" y="2890252"/>
                  </a:cubicBezTo>
                  <a:cubicBezTo>
                    <a:pt x="20735" y="2909730"/>
                    <a:pt x="13942" y="2929944"/>
                    <a:pt x="19016" y="2949421"/>
                  </a:cubicBezTo>
                  <a:cubicBezTo>
                    <a:pt x="19180" y="2954904"/>
                    <a:pt x="19344" y="2960469"/>
                    <a:pt x="19507" y="2965952"/>
                  </a:cubicBezTo>
                  <a:cubicBezTo>
                    <a:pt x="24827" y="2983957"/>
                    <a:pt x="18361" y="3002779"/>
                    <a:pt x="23108" y="3020865"/>
                  </a:cubicBezTo>
                  <a:cubicBezTo>
                    <a:pt x="23354" y="3027740"/>
                    <a:pt x="23517" y="3034614"/>
                    <a:pt x="23763" y="3041489"/>
                  </a:cubicBezTo>
                  <a:cubicBezTo>
                    <a:pt x="29000" y="3056710"/>
                    <a:pt x="22535" y="3072914"/>
                    <a:pt x="27445" y="3088136"/>
                  </a:cubicBezTo>
                  <a:cubicBezTo>
                    <a:pt x="27609" y="3092228"/>
                    <a:pt x="27773" y="3096320"/>
                    <a:pt x="27936" y="3100493"/>
                  </a:cubicBezTo>
                  <a:cubicBezTo>
                    <a:pt x="33338" y="3117107"/>
                    <a:pt x="26709" y="3134538"/>
                    <a:pt x="31537" y="3151151"/>
                  </a:cubicBezTo>
                  <a:cubicBezTo>
                    <a:pt x="31701" y="3155243"/>
                    <a:pt x="31947" y="3159417"/>
                    <a:pt x="32110" y="3163508"/>
                  </a:cubicBezTo>
                  <a:cubicBezTo>
                    <a:pt x="37511" y="3178730"/>
                    <a:pt x="30801" y="3194852"/>
                    <a:pt x="35957" y="3210074"/>
                  </a:cubicBezTo>
                  <a:cubicBezTo>
                    <a:pt x="36120" y="3214166"/>
                    <a:pt x="36202" y="3218258"/>
                    <a:pt x="36366" y="3222268"/>
                  </a:cubicBezTo>
                  <a:cubicBezTo>
                    <a:pt x="41603" y="3236017"/>
                    <a:pt x="35220" y="3250829"/>
                    <a:pt x="39967" y="3264660"/>
                  </a:cubicBezTo>
                  <a:cubicBezTo>
                    <a:pt x="40130" y="3268752"/>
                    <a:pt x="40376" y="3272844"/>
                    <a:pt x="40539" y="3276935"/>
                  </a:cubicBezTo>
                  <a:cubicBezTo>
                    <a:pt x="45532" y="3287902"/>
                    <a:pt x="39721" y="3299932"/>
                    <a:pt x="43977" y="3310898"/>
                  </a:cubicBezTo>
                  <a:cubicBezTo>
                    <a:pt x="44222" y="3315072"/>
                    <a:pt x="44386" y="3319246"/>
                    <a:pt x="44631" y="3323420"/>
                  </a:cubicBezTo>
                  <a:cubicBezTo>
                    <a:pt x="49869" y="3334222"/>
                    <a:pt x="43813" y="3346252"/>
                    <a:pt x="48232" y="3357137"/>
                  </a:cubicBezTo>
                  <a:cubicBezTo>
                    <a:pt x="48478" y="3361229"/>
                    <a:pt x="48723" y="3365402"/>
                    <a:pt x="48887" y="3369494"/>
                  </a:cubicBezTo>
                  <a:cubicBezTo>
                    <a:pt x="52651" y="3375632"/>
                    <a:pt x="50033" y="3382424"/>
                    <a:pt x="50933" y="3388808"/>
                  </a:cubicBezTo>
                  <a:cubicBezTo>
                    <a:pt x="54206" y="3394946"/>
                    <a:pt x="60262" y="3400593"/>
                    <a:pt x="53634" y="3408121"/>
                  </a:cubicBezTo>
                  <a:cubicBezTo>
                    <a:pt x="55598" y="3415732"/>
                    <a:pt x="54043" y="3426208"/>
                    <a:pt x="64272" y="3428090"/>
                  </a:cubicBezTo>
                  <a:cubicBezTo>
                    <a:pt x="75402" y="3430136"/>
                    <a:pt x="79331" y="3420233"/>
                    <a:pt x="83913" y="3412377"/>
                  </a:cubicBezTo>
                  <a:cubicBezTo>
                    <a:pt x="116158" y="3356155"/>
                    <a:pt x="148402" y="3299932"/>
                    <a:pt x="180809" y="3243791"/>
                  </a:cubicBezTo>
                  <a:cubicBezTo>
                    <a:pt x="231876" y="3155570"/>
                    <a:pt x="290881" y="3072832"/>
                    <a:pt x="357742" y="2995987"/>
                  </a:cubicBezTo>
                  <a:cubicBezTo>
                    <a:pt x="402180" y="2944920"/>
                    <a:pt x="449646" y="2896636"/>
                    <a:pt x="500631" y="2851707"/>
                  </a:cubicBezTo>
                  <a:cubicBezTo>
                    <a:pt x="546624" y="2811197"/>
                    <a:pt x="593271" y="2771506"/>
                    <a:pt x="642129" y="2734515"/>
                  </a:cubicBezTo>
                  <a:cubicBezTo>
                    <a:pt x="726503" y="2670600"/>
                    <a:pt x="814888" y="2612905"/>
                    <a:pt x="907528" y="2561428"/>
                  </a:cubicBezTo>
                  <a:cubicBezTo>
                    <a:pt x="1007206" y="2506106"/>
                    <a:pt x="1111140" y="2461014"/>
                    <a:pt x="1219166" y="2425496"/>
                  </a:cubicBezTo>
                  <a:cubicBezTo>
                    <a:pt x="1310252" y="2395544"/>
                    <a:pt x="1403547" y="2374102"/>
                    <a:pt x="1498560" y="2360599"/>
                  </a:cubicBezTo>
                  <a:cubicBezTo>
                    <a:pt x="1505189" y="2356098"/>
                    <a:pt x="1513536" y="2361335"/>
                    <a:pt x="1520165" y="2356752"/>
                  </a:cubicBezTo>
                  <a:lnTo>
                    <a:pt x="1522129" y="2356425"/>
                  </a:lnTo>
                  <a:lnTo>
                    <a:pt x="1524093" y="2356507"/>
                  </a:lnTo>
                  <a:cubicBezTo>
                    <a:pt x="1532032" y="2351597"/>
                    <a:pt x="1541525" y="2357243"/>
                    <a:pt x="1549545" y="2352824"/>
                  </a:cubicBezTo>
                  <a:cubicBezTo>
                    <a:pt x="1552246" y="2352660"/>
                    <a:pt x="1554946" y="2352497"/>
                    <a:pt x="1557729" y="2352333"/>
                  </a:cubicBezTo>
                  <a:cubicBezTo>
                    <a:pt x="1567140" y="2347095"/>
                    <a:pt x="1578106" y="2353561"/>
                    <a:pt x="1587518" y="2348405"/>
                  </a:cubicBezTo>
                  <a:cubicBezTo>
                    <a:pt x="1590218" y="2348323"/>
                    <a:pt x="1592837" y="2348159"/>
                    <a:pt x="1595538" y="2348077"/>
                  </a:cubicBezTo>
                  <a:cubicBezTo>
                    <a:pt x="1606422" y="2343004"/>
                    <a:pt x="1618534" y="2349141"/>
                    <a:pt x="1629500" y="2344395"/>
                  </a:cubicBezTo>
                  <a:cubicBezTo>
                    <a:pt x="1633592" y="2344231"/>
                    <a:pt x="1637684" y="2343986"/>
                    <a:pt x="1641776" y="2343822"/>
                  </a:cubicBezTo>
                  <a:cubicBezTo>
                    <a:pt x="1656998" y="2338584"/>
                    <a:pt x="1673202" y="2345131"/>
                    <a:pt x="1688424" y="2340057"/>
                  </a:cubicBezTo>
                  <a:cubicBezTo>
                    <a:pt x="1695298" y="2339894"/>
                    <a:pt x="1702172" y="2339730"/>
                    <a:pt x="1709047" y="2339566"/>
                  </a:cubicBezTo>
                  <a:cubicBezTo>
                    <a:pt x="1767642" y="2335147"/>
                    <a:pt x="1826320" y="2338503"/>
                    <a:pt x="1884998" y="2337848"/>
                  </a:cubicBezTo>
                  <a:cubicBezTo>
                    <a:pt x="1902347" y="2337684"/>
                    <a:pt x="1919861" y="2335229"/>
                    <a:pt x="1937047" y="2339566"/>
                  </a:cubicBezTo>
                  <a:cubicBezTo>
                    <a:pt x="1943921" y="2339730"/>
                    <a:pt x="1950877" y="2339894"/>
                    <a:pt x="1957752" y="2340139"/>
                  </a:cubicBezTo>
                  <a:cubicBezTo>
                    <a:pt x="1975838" y="2345131"/>
                    <a:pt x="1994660" y="2338421"/>
                    <a:pt x="2012665" y="2343822"/>
                  </a:cubicBezTo>
                  <a:cubicBezTo>
                    <a:pt x="2016756" y="2343986"/>
                    <a:pt x="2020930" y="2344149"/>
                    <a:pt x="2025022" y="2344313"/>
                  </a:cubicBezTo>
                  <a:cubicBezTo>
                    <a:pt x="2037380" y="2349059"/>
                    <a:pt x="2050883" y="2342758"/>
                    <a:pt x="2063240" y="2347914"/>
                  </a:cubicBezTo>
                  <a:cubicBezTo>
                    <a:pt x="2067332" y="2348077"/>
                    <a:pt x="2071424" y="2348241"/>
                    <a:pt x="2075516" y="2348487"/>
                  </a:cubicBezTo>
                  <a:cubicBezTo>
                    <a:pt x="2086400" y="2353315"/>
                    <a:pt x="2098512" y="2346932"/>
                    <a:pt x="2109315" y="2352251"/>
                  </a:cubicBezTo>
                  <a:cubicBezTo>
                    <a:pt x="2112016" y="2352415"/>
                    <a:pt x="2114798" y="2352579"/>
                    <a:pt x="2117499" y="2352660"/>
                  </a:cubicBezTo>
                  <a:cubicBezTo>
                    <a:pt x="2126992" y="2357325"/>
                    <a:pt x="2137794" y="2351269"/>
                    <a:pt x="2147206" y="2356425"/>
                  </a:cubicBezTo>
                  <a:cubicBezTo>
                    <a:pt x="2149906" y="2356589"/>
                    <a:pt x="2152689" y="2356752"/>
                    <a:pt x="2155390" y="2356916"/>
                  </a:cubicBezTo>
                  <a:cubicBezTo>
                    <a:pt x="2164801" y="2361499"/>
                    <a:pt x="2175603" y="2355525"/>
                    <a:pt x="2185015" y="2360599"/>
                  </a:cubicBezTo>
                  <a:lnTo>
                    <a:pt x="2186979" y="2360517"/>
                  </a:lnTo>
                  <a:lnTo>
                    <a:pt x="2188943" y="2360844"/>
                  </a:lnTo>
                  <a:cubicBezTo>
                    <a:pt x="2198355" y="2366000"/>
                    <a:pt x="2209321" y="2359535"/>
                    <a:pt x="2218650" y="2364855"/>
                  </a:cubicBezTo>
                  <a:cubicBezTo>
                    <a:pt x="2221433" y="2365100"/>
                    <a:pt x="2224133" y="2365264"/>
                    <a:pt x="2226916" y="2365509"/>
                  </a:cubicBezTo>
                  <a:cubicBezTo>
                    <a:pt x="2233545" y="2369356"/>
                    <a:pt x="2241646" y="2364527"/>
                    <a:pt x="2248112" y="2369028"/>
                  </a:cubicBezTo>
                  <a:cubicBezTo>
                    <a:pt x="2250812" y="2369192"/>
                    <a:pt x="2253595" y="2369437"/>
                    <a:pt x="2256296" y="2369601"/>
                  </a:cubicBezTo>
                  <a:cubicBezTo>
                    <a:pt x="2262924" y="2373611"/>
                    <a:pt x="2271026" y="2368619"/>
                    <a:pt x="2277491" y="2373202"/>
                  </a:cubicBezTo>
                  <a:cubicBezTo>
                    <a:pt x="2288294" y="2375166"/>
                    <a:pt x="2299342" y="2376639"/>
                    <a:pt x="2309981" y="2379258"/>
                  </a:cubicBezTo>
                  <a:cubicBezTo>
                    <a:pt x="2441085" y="2411747"/>
                    <a:pt x="2570880" y="2449147"/>
                    <a:pt x="2699529" y="2489984"/>
                  </a:cubicBezTo>
                  <a:cubicBezTo>
                    <a:pt x="2835788" y="2533276"/>
                    <a:pt x="2971803" y="2577387"/>
                    <a:pt x="3107408" y="2622479"/>
                  </a:cubicBezTo>
                  <a:cubicBezTo>
                    <a:pt x="3321250" y="2693678"/>
                    <a:pt x="3534764" y="2765695"/>
                    <a:pt x="3753353" y="2821100"/>
                  </a:cubicBezTo>
                  <a:cubicBezTo>
                    <a:pt x="3814322" y="2836567"/>
                    <a:pt x="3875455" y="2851461"/>
                    <a:pt x="3937733" y="2860873"/>
                  </a:cubicBezTo>
                  <a:cubicBezTo>
                    <a:pt x="3944198" y="2865865"/>
                    <a:pt x="3952709" y="2860136"/>
                    <a:pt x="3959174" y="2864965"/>
                  </a:cubicBezTo>
                  <a:cubicBezTo>
                    <a:pt x="3976770" y="2871266"/>
                    <a:pt x="3995183" y="2872494"/>
                    <a:pt x="4013597" y="2873885"/>
                  </a:cubicBezTo>
                  <a:cubicBezTo>
                    <a:pt x="4020144" y="2878140"/>
                    <a:pt x="4028327" y="2872903"/>
                    <a:pt x="4034874" y="2877567"/>
                  </a:cubicBezTo>
                  <a:cubicBezTo>
                    <a:pt x="4037657" y="2877731"/>
                    <a:pt x="4040357" y="2877977"/>
                    <a:pt x="4043140" y="2878140"/>
                  </a:cubicBezTo>
                  <a:cubicBezTo>
                    <a:pt x="4049687" y="2882150"/>
                    <a:pt x="4057871" y="2877158"/>
                    <a:pt x="4064336" y="2881741"/>
                  </a:cubicBezTo>
                  <a:cubicBezTo>
                    <a:pt x="4067118" y="2881905"/>
                    <a:pt x="4069819" y="2882150"/>
                    <a:pt x="4072602" y="2882314"/>
                  </a:cubicBezTo>
                  <a:cubicBezTo>
                    <a:pt x="4080622" y="2886570"/>
                    <a:pt x="4090033" y="2881005"/>
                    <a:pt x="4097971" y="2885915"/>
                  </a:cubicBezTo>
                  <a:cubicBezTo>
                    <a:pt x="4100754" y="2886079"/>
                    <a:pt x="4103454" y="2886242"/>
                    <a:pt x="4106237" y="2886406"/>
                  </a:cubicBezTo>
                  <a:cubicBezTo>
                    <a:pt x="4115730" y="2890907"/>
                    <a:pt x="4126451" y="2885015"/>
                    <a:pt x="4135944" y="2890007"/>
                  </a:cubicBezTo>
                  <a:cubicBezTo>
                    <a:pt x="4138645" y="2890089"/>
                    <a:pt x="4141345" y="2890252"/>
                    <a:pt x="4144046" y="2890334"/>
                  </a:cubicBezTo>
                  <a:cubicBezTo>
                    <a:pt x="4156403" y="2895326"/>
                    <a:pt x="4169906" y="2888943"/>
                    <a:pt x="4182182" y="2894181"/>
                  </a:cubicBezTo>
                  <a:cubicBezTo>
                    <a:pt x="4186356" y="2894344"/>
                    <a:pt x="4190448" y="2894590"/>
                    <a:pt x="4194622" y="2894754"/>
                  </a:cubicBezTo>
                  <a:cubicBezTo>
                    <a:pt x="4212708" y="2899500"/>
                    <a:pt x="4231531" y="2893035"/>
                    <a:pt x="4249535" y="2898355"/>
                  </a:cubicBezTo>
                  <a:cubicBezTo>
                    <a:pt x="4256409" y="2898518"/>
                    <a:pt x="4263365" y="2898600"/>
                    <a:pt x="4270240" y="2898764"/>
                  </a:cubicBezTo>
                  <a:cubicBezTo>
                    <a:pt x="4302402" y="2901874"/>
                    <a:pt x="4334564" y="2901628"/>
                    <a:pt x="4366726" y="2898927"/>
                  </a:cubicBezTo>
                  <a:cubicBezTo>
                    <a:pt x="4373683" y="2898764"/>
                    <a:pt x="4380557" y="2898600"/>
                    <a:pt x="4387513" y="2898355"/>
                  </a:cubicBezTo>
                  <a:cubicBezTo>
                    <a:pt x="4402735" y="2893035"/>
                    <a:pt x="4418857" y="2899582"/>
                    <a:pt x="4434079" y="2894590"/>
                  </a:cubicBezTo>
                  <a:cubicBezTo>
                    <a:pt x="4438171" y="2894426"/>
                    <a:pt x="4442181" y="2894263"/>
                    <a:pt x="4446273" y="2894099"/>
                  </a:cubicBezTo>
                  <a:cubicBezTo>
                    <a:pt x="4454293" y="2889352"/>
                    <a:pt x="4463867" y="2894999"/>
                    <a:pt x="4471970" y="2890334"/>
                  </a:cubicBezTo>
                  <a:cubicBezTo>
                    <a:pt x="4474670" y="2890171"/>
                    <a:pt x="4477289" y="2890089"/>
                    <a:pt x="4479990" y="2889925"/>
                  </a:cubicBezTo>
                  <a:cubicBezTo>
                    <a:pt x="4486537" y="2885342"/>
                    <a:pt x="4494884" y="2890662"/>
                    <a:pt x="4501431" y="2886079"/>
                  </a:cubicBezTo>
                  <a:lnTo>
                    <a:pt x="4503395" y="2885751"/>
                  </a:lnTo>
                  <a:lnTo>
                    <a:pt x="4505441" y="2885833"/>
                  </a:lnTo>
                  <a:cubicBezTo>
                    <a:pt x="4511907" y="2881005"/>
                    <a:pt x="4520254" y="2886570"/>
                    <a:pt x="4526719" y="2881905"/>
                  </a:cubicBezTo>
                  <a:cubicBezTo>
                    <a:pt x="4550452" y="2876995"/>
                    <a:pt x="4574021" y="2871757"/>
                    <a:pt x="4597509" y="2865701"/>
                  </a:cubicBezTo>
                  <a:cubicBezTo>
                    <a:pt x="4736715" y="2829775"/>
                    <a:pt x="4863399" y="2765859"/>
                    <a:pt x="4985911" y="2692860"/>
                  </a:cubicBezTo>
                  <a:cubicBezTo>
                    <a:pt x="5072576" y="2641220"/>
                    <a:pt x="5156706" y="2585407"/>
                    <a:pt x="5238216" y="2525829"/>
                  </a:cubicBezTo>
                  <a:cubicBezTo>
                    <a:pt x="5311788" y="2471980"/>
                    <a:pt x="5386424" y="2419440"/>
                    <a:pt x="5458196" y="2363218"/>
                  </a:cubicBezTo>
                  <a:cubicBezTo>
                    <a:pt x="5544289" y="2295865"/>
                    <a:pt x="5629891" y="2227940"/>
                    <a:pt x="5712956" y="2156823"/>
                  </a:cubicBezTo>
                  <a:cubicBezTo>
                    <a:pt x="5775972" y="2102892"/>
                    <a:pt x="5839560" y="2049534"/>
                    <a:pt x="5900038" y="1992820"/>
                  </a:cubicBezTo>
                  <a:cubicBezTo>
                    <a:pt x="5945785" y="1949855"/>
                    <a:pt x="5992105" y="1907381"/>
                    <a:pt x="6034497" y="1860652"/>
                  </a:cubicBezTo>
                  <a:cubicBezTo>
                    <a:pt x="6085155" y="1804757"/>
                    <a:pt x="6133848" y="1747552"/>
                    <a:pt x="6175830" y="1684947"/>
                  </a:cubicBezTo>
                  <a:cubicBezTo>
                    <a:pt x="6266916" y="1548769"/>
                    <a:pt x="6337379" y="1401215"/>
                    <a:pt x="6409232" y="1254644"/>
                  </a:cubicBezTo>
                  <a:cubicBezTo>
                    <a:pt x="6495243" y="1079266"/>
                    <a:pt x="6578636" y="902660"/>
                    <a:pt x="6656873" y="723599"/>
                  </a:cubicBezTo>
                  <a:cubicBezTo>
                    <a:pt x="6702375" y="619501"/>
                    <a:pt x="6746239" y="514749"/>
                    <a:pt x="6785112" y="407951"/>
                  </a:cubicBezTo>
                  <a:cubicBezTo>
                    <a:pt x="6809909" y="339862"/>
                    <a:pt x="6829387" y="270382"/>
                    <a:pt x="6843708" y="199347"/>
                  </a:cubicBezTo>
                  <a:cubicBezTo>
                    <a:pt x="6847636" y="192636"/>
                    <a:pt x="6842808" y="184534"/>
                    <a:pt x="6847227" y="177905"/>
                  </a:cubicBezTo>
                  <a:cubicBezTo>
                    <a:pt x="6847391" y="173813"/>
                    <a:pt x="6847555" y="169803"/>
                    <a:pt x="6847718" y="165711"/>
                  </a:cubicBezTo>
                  <a:cubicBezTo>
                    <a:pt x="6850337" y="152290"/>
                    <a:pt x="6850091" y="138377"/>
                    <a:pt x="6847555" y="124465"/>
                  </a:cubicBezTo>
                  <a:close/>
                  <a:moveTo>
                    <a:pt x="3343755" y="1752217"/>
                  </a:moveTo>
                  <a:cubicBezTo>
                    <a:pt x="3342773" y="1752136"/>
                    <a:pt x="3341709" y="1752054"/>
                    <a:pt x="3340727" y="1752054"/>
                  </a:cubicBezTo>
                  <a:cubicBezTo>
                    <a:pt x="3340809" y="1751890"/>
                    <a:pt x="3340891" y="1751644"/>
                    <a:pt x="3340891" y="1751317"/>
                  </a:cubicBezTo>
                  <a:cubicBezTo>
                    <a:pt x="3341873" y="1751644"/>
                    <a:pt x="3342773" y="1751890"/>
                    <a:pt x="3343755" y="1752217"/>
                  </a:cubicBezTo>
                  <a:close/>
                  <a:moveTo>
                    <a:pt x="3022378" y="778676"/>
                  </a:moveTo>
                  <a:cubicBezTo>
                    <a:pt x="3022460" y="777857"/>
                    <a:pt x="3022460" y="777203"/>
                    <a:pt x="3022460" y="776548"/>
                  </a:cubicBezTo>
                  <a:cubicBezTo>
                    <a:pt x="3023524" y="776957"/>
                    <a:pt x="3024588" y="777203"/>
                    <a:pt x="3025734" y="777612"/>
                  </a:cubicBezTo>
                  <a:cubicBezTo>
                    <a:pt x="3024424" y="777857"/>
                    <a:pt x="3023442" y="778267"/>
                    <a:pt x="3022378" y="778676"/>
                  </a:cubicBezTo>
                  <a:close/>
                </a:path>
              </a:pathLst>
            </a:custGeom>
            <a:solidFill>
              <a:srgbClr val="F9C9A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74" name="Google Shape;574;p57"/>
            <p:cNvSpPr/>
            <p:nvPr/>
          </p:nvSpPr>
          <p:spPr>
            <a:xfrm>
              <a:off x="2497594" y="5580687"/>
              <a:ext cx="855087" cy="113341"/>
            </a:xfrm>
            <a:custGeom>
              <a:avLst/>
              <a:gdLst/>
              <a:ahLst/>
              <a:cxnLst/>
              <a:rect l="l" t="t" r="r" b="b"/>
              <a:pathLst>
                <a:path w="1745843" h="231410" extrusionOk="0">
                  <a:moveTo>
                    <a:pt x="12930" y="20"/>
                  </a:moveTo>
                  <a:cubicBezTo>
                    <a:pt x="29707" y="20"/>
                    <a:pt x="292733" y="10086"/>
                    <a:pt x="304518" y="11641"/>
                  </a:cubicBezTo>
                  <a:cubicBezTo>
                    <a:pt x="525152" y="37502"/>
                    <a:pt x="740713" y="92252"/>
                    <a:pt x="959956" y="125478"/>
                  </a:cubicBezTo>
                  <a:cubicBezTo>
                    <a:pt x="1041548" y="137835"/>
                    <a:pt x="1124941" y="149865"/>
                    <a:pt x="1207516" y="154612"/>
                  </a:cubicBezTo>
                  <a:cubicBezTo>
                    <a:pt x="1333954" y="161814"/>
                    <a:pt x="1460394" y="150111"/>
                    <a:pt x="1581923" y="115739"/>
                  </a:cubicBezTo>
                  <a:cubicBezTo>
                    <a:pt x="1597636" y="111320"/>
                    <a:pt x="1683893" y="75720"/>
                    <a:pt x="1729804" y="47323"/>
                  </a:cubicBezTo>
                  <a:cubicBezTo>
                    <a:pt x="1737415" y="50678"/>
                    <a:pt x="1743225" y="49778"/>
                    <a:pt x="1745844" y="49860"/>
                  </a:cubicBezTo>
                  <a:cubicBezTo>
                    <a:pt x="1726039" y="82431"/>
                    <a:pt x="1679637" y="115002"/>
                    <a:pt x="1647066" y="132843"/>
                  </a:cubicBezTo>
                  <a:cubicBezTo>
                    <a:pt x="1581841" y="168606"/>
                    <a:pt x="1513179" y="195858"/>
                    <a:pt x="1440262" y="211325"/>
                  </a:cubicBezTo>
                  <a:cubicBezTo>
                    <a:pt x="1385103" y="223028"/>
                    <a:pt x="1329453" y="231539"/>
                    <a:pt x="1272822" y="231294"/>
                  </a:cubicBezTo>
                  <a:cubicBezTo>
                    <a:pt x="1212753" y="231048"/>
                    <a:pt x="1152602" y="233013"/>
                    <a:pt x="1092697" y="226956"/>
                  </a:cubicBezTo>
                  <a:cubicBezTo>
                    <a:pt x="995229" y="217054"/>
                    <a:pt x="898332" y="203305"/>
                    <a:pt x="802419" y="182764"/>
                  </a:cubicBezTo>
                  <a:cubicBezTo>
                    <a:pt x="646436" y="149374"/>
                    <a:pt x="493972" y="101745"/>
                    <a:pt x="338563" y="66063"/>
                  </a:cubicBezTo>
                  <a:cubicBezTo>
                    <a:pt x="237657" y="42903"/>
                    <a:pt x="11703" y="3785"/>
                    <a:pt x="0" y="3785"/>
                  </a:cubicBezTo>
                  <a:cubicBezTo>
                    <a:pt x="3437" y="-2517"/>
                    <a:pt x="8838" y="1248"/>
                    <a:pt x="12930" y="20"/>
                  </a:cubicBezTo>
                  <a:close/>
                </a:path>
              </a:pathLst>
            </a:custGeom>
            <a:solidFill>
              <a:srgbClr val="DAB29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75" name="Google Shape;575;p57"/>
            <p:cNvSpPr/>
            <p:nvPr/>
          </p:nvSpPr>
          <p:spPr>
            <a:xfrm>
              <a:off x="2384390" y="1252562"/>
              <a:ext cx="1300202" cy="1953503"/>
            </a:xfrm>
            <a:custGeom>
              <a:avLst/>
              <a:gdLst/>
              <a:ahLst/>
              <a:cxnLst/>
              <a:rect l="l" t="t" r="r" b="b"/>
              <a:pathLst>
                <a:path w="1300202" h="1953503" extrusionOk="0">
                  <a:moveTo>
                    <a:pt x="41222" y="819160"/>
                  </a:moveTo>
                  <a:cubicBezTo>
                    <a:pt x="44348" y="815673"/>
                    <a:pt x="45710" y="818038"/>
                    <a:pt x="45951" y="821525"/>
                  </a:cubicBezTo>
                  <a:cubicBezTo>
                    <a:pt x="41782" y="849142"/>
                    <a:pt x="42665" y="876999"/>
                    <a:pt x="44027" y="904576"/>
                  </a:cubicBezTo>
                  <a:cubicBezTo>
                    <a:pt x="47114" y="965823"/>
                    <a:pt x="50120" y="1027230"/>
                    <a:pt x="70241" y="1086072"/>
                  </a:cubicBezTo>
                  <a:cubicBezTo>
                    <a:pt x="83789" y="1125713"/>
                    <a:pt x="104953" y="1160706"/>
                    <a:pt x="132530" y="1192171"/>
                  </a:cubicBezTo>
                  <a:cubicBezTo>
                    <a:pt x="177864" y="1243958"/>
                    <a:pt x="230492" y="1287207"/>
                    <a:pt x="286568" y="1326649"/>
                  </a:cubicBezTo>
                  <a:cubicBezTo>
                    <a:pt x="322322" y="1351781"/>
                    <a:pt x="359680" y="1374628"/>
                    <a:pt x="394111" y="1401684"/>
                  </a:cubicBezTo>
                  <a:cubicBezTo>
                    <a:pt x="429985" y="1429902"/>
                    <a:pt x="459165" y="1463732"/>
                    <a:pt x="482934" y="1502652"/>
                  </a:cubicBezTo>
                  <a:cubicBezTo>
                    <a:pt x="501012" y="1532233"/>
                    <a:pt x="509189" y="1564460"/>
                    <a:pt x="513517" y="1598370"/>
                  </a:cubicBezTo>
                  <a:cubicBezTo>
                    <a:pt x="515883" y="1616888"/>
                    <a:pt x="518127" y="1638372"/>
                    <a:pt x="514840" y="1663144"/>
                  </a:cubicBezTo>
                  <a:cubicBezTo>
                    <a:pt x="512074" y="1641940"/>
                    <a:pt x="509068" y="1617049"/>
                    <a:pt x="499969" y="1597127"/>
                  </a:cubicBezTo>
                  <a:cubicBezTo>
                    <a:pt x="487704" y="1570272"/>
                    <a:pt x="466300" y="1551553"/>
                    <a:pt x="442571" y="1535199"/>
                  </a:cubicBezTo>
                  <a:cubicBezTo>
                    <a:pt x="412589" y="1514557"/>
                    <a:pt x="378599" y="1502692"/>
                    <a:pt x="344529" y="1490948"/>
                  </a:cubicBezTo>
                  <a:cubicBezTo>
                    <a:pt x="292381" y="1472951"/>
                    <a:pt x="240313" y="1454994"/>
                    <a:pt x="191572" y="1428579"/>
                  </a:cubicBezTo>
                  <a:cubicBezTo>
                    <a:pt x="75332" y="1365609"/>
                    <a:pt x="14125" y="1267046"/>
                    <a:pt x="2301" y="1136656"/>
                  </a:cubicBezTo>
                  <a:cubicBezTo>
                    <a:pt x="-5155" y="1054566"/>
                    <a:pt x="6590" y="973840"/>
                    <a:pt x="21982" y="893514"/>
                  </a:cubicBezTo>
                  <a:cubicBezTo>
                    <a:pt x="26230" y="871308"/>
                    <a:pt x="31081" y="849222"/>
                    <a:pt x="37574" y="827537"/>
                  </a:cubicBezTo>
                  <a:cubicBezTo>
                    <a:pt x="38456" y="824611"/>
                    <a:pt x="39337" y="821364"/>
                    <a:pt x="41222" y="819160"/>
                  </a:cubicBezTo>
                  <a:close/>
                  <a:moveTo>
                    <a:pt x="124995" y="387347"/>
                  </a:moveTo>
                  <a:cubicBezTo>
                    <a:pt x="126719" y="384381"/>
                    <a:pt x="128081" y="386385"/>
                    <a:pt x="128402" y="388950"/>
                  </a:cubicBezTo>
                  <a:cubicBezTo>
                    <a:pt x="126719" y="406306"/>
                    <a:pt x="125115" y="423703"/>
                    <a:pt x="126117" y="441138"/>
                  </a:cubicBezTo>
                  <a:cubicBezTo>
                    <a:pt x="129324" y="496893"/>
                    <a:pt x="130526" y="552969"/>
                    <a:pt x="146920" y="607001"/>
                  </a:cubicBezTo>
                  <a:cubicBezTo>
                    <a:pt x="157582" y="642154"/>
                    <a:pt x="175740" y="673218"/>
                    <a:pt x="199669" y="701076"/>
                  </a:cubicBezTo>
                  <a:cubicBezTo>
                    <a:pt x="254863" y="765368"/>
                    <a:pt x="323606" y="812986"/>
                    <a:pt x="393630" y="859082"/>
                  </a:cubicBezTo>
                  <a:cubicBezTo>
                    <a:pt x="441810" y="890787"/>
                    <a:pt x="481452" y="930549"/>
                    <a:pt x="507826" y="982417"/>
                  </a:cubicBezTo>
                  <a:cubicBezTo>
                    <a:pt x="518809" y="1003981"/>
                    <a:pt x="522977" y="1027550"/>
                    <a:pt x="525543" y="1051359"/>
                  </a:cubicBezTo>
                  <a:cubicBezTo>
                    <a:pt x="531114" y="1102625"/>
                    <a:pt x="537888" y="1237384"/>
                    <a:pt x="534601" y="1261834"/>
                  </a:cubicBezTo>
                  <a:cubicBezTo>
                    <a:pt x="533680" y="1268809"/>
                    <a:pt x="531876" y="1303039"/>
                    <a:pt x="530032" y="1309893"/>
                  </a:cubicBezTo>
                  <a:cubicBezTo>
                    <a:pt x="529752" y="1273097"/>
                    <a:pt x="521374" y="1077173"/>
                    <a:pt x="518729" y="1062783"/>
                  </a:cubicBezTo>
                  <a:cubicBezTo>
                    <a:pt x="514159" y="1038292"/>
                    <a:pt x="497966" y="1021097"/>
                    <a:pt x="479848" y="1005665"/>
                  </a:cubicBezTo>
                  <a:cubicBezTo>
                    <a:pt x="452111" y="982096"/>
                    <a:pt x="418642" y="969670"/>
                    <a:pt x="384852" y="958046"/>
                  </a:cubicBezTo>
                  <a:cubicBezTo>
                    <a:pt x="338556" y="942094"/>
                    <a:pt x="292221" y="926301"/>
                    <a:pt x="249091" y="902411"/>
                  </a:cubicBezTo>
                  <a:cubicBezTo>
                    <a:pt x="147040" y="845854"/>
                    <a:pt x="97258" y="757352"/>
                    <a:pt x="90965" y="642835"/>
                  </a:cubicBezTo>
                  <a:cubicBezTo>
                    <a:pt x="86395" y="560184"/>
                    <a:pt x="100624" y="479578"/>
                    <a:pt x="120225" y="399733"/>
                  </a:cubicBezTo>
                  <a:cubicBezTo>
                    <a:pt x="121267" y="395444"/>
                    <a:pt x="122750" y="391115"/>
                    <a:pt x="124995" y="387347"/>
                  </a:cubicBezTo>
                  <a:close/>
                  <a:moveTo>
                    <a:pt x="1239818" y="317663"/>
                  </a:moveTo>
                  <a:cubicBezTo>
                    <a:pt x="1240900" y="318595"/>
                    <a:pt x="1241682" y="320810"/>
                    <a:pt x="1242384" y="322172"/>
                  </a:cubicBezTo>
                  <a:cubicBezTo>
                    <a:pt x="1246512" y="330109"/>
                    <a:pt x="1248676" y="338807"/>
                    <a:pt x="1250801" y="347465"/>
                  </a:cubicBezTo>
                  <a:cubicBezTo>
                    <a:pt x="1283067" y="479498"/>
                    <a:pt x="1305434" y="612933"/>
                    <a:pt x="1299140" y="749415"/>
                  </a:cubicBezTo>
                  <a:cubicBezTo>
                    <a:pt x="1293850" y="864333"/>
                    <a:pt x="1261343" y="970633"/>
                    <a:pt x="1188512" y="1062062"/>
                  </a:cubicBezTo>
                  <a:cubicBezTo>
                    <a:pt x="1139090" y="1124150"/>
                    <a:pt x="1071911" y="1168882"/>
                    <a:pt x="1001927" y="1204796"/>
                  </a:cubicBezTo>
                  <a:cubicBezTo>
                    <a:pt x="936431" y="1238386"/>
                    <a:pt x="866807" y="1261473"/>
                    <a:pt x="797504" y="1285443"/>
                  </a:cubicBezTo>
                  <a:cubicBezTo>
                    <a:pt x="748884" y="1302238"/>
                    <a:pt x="700223" y="1323522"/>
                    <a:pt x="657655" y="1353544"/>
                  </a:cubicBezTo>
                  <a:cubicBezTo>
                    <a:pt x="634527" y="1369857"/>
                    <a:pt x="616651" y="1385249"/>
                    <a:pt x="598934" y="1407375"/>
                  </a:cubicBezTo>
                  <a:cubicBezTo>
                    <a:pt x="580135" y="1430903"/>
                    <a:pt x="572880" y="1461647"/>
                    <a:pt x="568592" y="1490707"/>
                  </a:cubicBezTo>
                  <a:cubicBezTo>
                    <a:pt x="557809" y="1564459"/>
                    <a:pt x="558370" y="1905965"/>
                    <a:pt x="555484" y="1953503"/>
                  </a:cubicBezTo>
                  <a:cubicBezTo>
                    <a:pt x="550273" y="1952822"/>
                    <a:pt x="548069" y="1952702"/>
                    <a:pt x="542938" y="1951459"/>
                  </a:cubicBezTo>
                  <a:cubicBezTo>
                    <a:pt x="542818" y="1915826"/>
                    <a:pt x="551636" y="1526741"/>
                    <a:pt x="554522" y="1494114"/>
                  </a:cubicBezTo>
                  <a:cubicBezTo>
                    <a:pt x="558571" y="1448300"/>
                    <a:pt x="562379" y="1402325"/>
                    <a:pt x="577169" y="1358314"/>
                  </a:cubicBezTo>
                  <a:cubicBezTo>
                    <a:pt x="590958" y="1317309"/>
                    <a:pt x="614005" y="1281355"/>
                    <a:pt x="640540" y="1247524"/>
                  </a:cubicBezTo>
                  <a:cubicBezTo>
                    <a:pt x="656813" y="1226802"/>
                    <a:pt x="674049" y="1206921"/>
                    <a:pt x="693169" y="1188723"/>
                  </a:cubicBezTo>
                  <a:cubicBezTo>
                    <a:pt x="726958" y="1156577"/>
                    <a:pt x="764957" y="1129882"/>
                    <a:pt x="803597" y="1104028"/>
                  </a:cubicBezTo>
                  <a:cubicBezTo>
                    <a:pt x="849893" y="1073124"/>
                    <a:pt x="896348" y="1042381"/>
                    <a:pt x="940560" y="1008551"/>
                  </a:cubicBezTo>
                  <a:cubicBezTo>
                    <a:pt x="967656" y="987828"/>
                    <a:pt x="994311" y="966504"/>
                    <a:pt x="1019322" y="943136"/>
                  </a:cubicBezTo>
                  <a:cubicBezTo>
                    <a:pt x="1036799" y="926782"/>
                    <a:pt x="1055397" y="911591"/>
                    <a:pt x="1071911" y="894235"/>
                  </a:cubicBezTo>
                  <a:cubicBezTo>
                    <a:pt x="1114038" y="850023"/>
                    <a:pt x="1152959" y="803327"/>
                    <a:pt x="1178491" y="747131"/>
                  </a:cubicBezTo>
                  <a:cubicBezTo>
                    <a:pt x="1196208" y="708130"/>
                    <a:pt x="1208112" y="667326"/>
                    <a:pt x="1215648" y="624998"/>
                  </a:cubicBezTo>
                  <a:cubicBezTo>
                    <a:pt x="1222021" y="589405"/>
                    <a:pt x="1229276" y="553491"/>
                    <a:pt x="1233485" y="517697"/>
                  </a:cubicBezTo>
                  <a:cubicBezTo>
                    <a:pt x="1234727" y="507235"/>
                    <a:pt x="1234688" y="496613"/>
                    <a:pt x="1235489" y="486031"/>
                  </a:cubicBezTo>
                  <a:cubicBezTo>
                    <a:pt x="1238776" y="441579"/>
                    <a:pt x="1238215" y="397007"/>
                    <a:pt x="1237573" y="352475"/>
                  </a:cubicBezTo>
                  <a:cubicBezTo>
                    <a:pt x="1237413" y="342014"/>
                    <a:pt x="1235810" y="331392"/>
                    <a:pt x="1235449" y="320850"/>
                  </a:cubicBezTo>
                  <a:cubicBezTo>
                    <a:pt x="1237353" y="317082"/>
                    <a:pt x="1238736" y="316731"/>
                    <a:pt x="1239818" y="317663"/>
                  </a:cubicBezTo>
                  <a:close/>
                  <a:moveTo>
                    <a:pt x="943327" y="148"/>
                  </a:moveTo>
                  <a:cubicBezTo>
                    <a:pt x="946734" y="-735"/>
                    <a:pt x="946894" y="2552"/>
                    <a:pt x="947575" y="4516"/>
                  </a:cubicBezTo>
                  <a:cubicBezTo>
                    <a:pt x="952626" y="19107"/>
                    <a:pt x="955752" y="34218"/>
                    <a:pt x="958879" y="49289"/>
                  </a:cubicBezTo>
                  <a:cubicBezTo>
                    <a:pt x="970864" y="107128"/>
                    <a:pt x="979602" y="165369"/>
                    <a:pt x="978720" y="224651"/>
                  </a:cubicBezTo>
                  <a:cubicBezTo>
                    <a:pt x="976756" y="356203"/>
                    <a:pt x="913585" y="450518"/>
                    <a:pt x="792575" y="504870"/>
                  </a:cubicBezTo>
                  <a:cubicBezTo>
                    <a:pt x="751250" y="523429"/>
                    <a:pt x="707800" y="536215"/>
                    <a:pt x="665673" y="552448"/>
                  </a:cubicBezTo>
                  <a:cubicBezTo>
                    <a:pt x="642264" y="561467"/>
                    <a:pt x="607432" y="584756"/>
                    <a:pt x="589636" y="603194"/>
                  </a:cubicBezTo>
                  <a:cubicBezTo>
                    <a:pt x="573843" y="619627"/>
                    <a:pt x="570236" y="636462"/>
                    <a:pt x="567590" y="658308"/>
                  </a:cubicBezTo>
                  <a:cubicBezTo>
                    <a:pt x="565465" y="675984"/>
                    <a:pt x="562299" y="804850"/>
                    <a:pt x="562059" y="833509"/>
                  </a:cubicBezTo>
                  <a:cubicBezTo>
                    <a:pt x="561778" y="864694"/>
                    <a:pt x="558451" y="1137217"/>
                    <a:pt x="558171" y="1135413"/>
                  </a:cubicBezTo>
                  <a:cubicBezTo>
                    <a:pt x="545745" y="1049195"/>
                    <a:pt x="557810" y="676385"/>
                    <a:pt x="560616" y="638547"/>
                  </a:cubicBezTo>
                  <a:cubicBezTo>
                    <a:pt x="564223" y="590287"/>
                    <a:pt x="582982" y="548801"/>
                    <a:pt x="614126" y="511604"/>
                  </a:cubicBezTo>
                  <a:cubicBezTo>
                    <a:pt x="647315" y="472002"/>
                    <a:pt x="690604" y="445909"/>
                    <a:pt x="732170" y="417249"/>
                  </a:cubicBezTo>
                  <a:cubicBezTo>
                    <a:pt x="764798" y="394723"/>
                    <a:pt x="796183" y="370793"/>
                    <a:pt x="825764" y="344258"/>
                  </a:cubicBezTo>
                  <a:cubicBezTo>
                    <a:pt x="855826" y="317323"/>
                    <a:pt x="882401" y="287862"/>
                    <a:pt x="902282" y="252709"/>
                  </a:cubicBezTo>
                  <a:cubicBezTo>
                    <a:pt x="916030" y="228419"/>
                    <a:pt x="923887" y="201844"/>
                    <a:pt x="929097" y="174548"/>
                  </a:cubicBezTo>
                  <a:cubicBezTo>
                    <a:pt x="934108" y="148414"/>
                    <a:pt x="935751" y="121919"/>
                    <a:pt x="937915" y="95384"/>
                  </a:cubicBezTo>
                  <a:cubicBezTo>
                    <a:pt x="940321" y="66565"/>
                    <a:pt x="942405" y="37865"/>
                    <a:pt x="943367" y="9166"/>
                  </a:cubicBezTo>
                  <a:cubicBezTo>
                    <a:pt x="943407" y="7643"/>
                    <a:pt x="942245" y="6080"/>
                    <a:pt x="941643" y="4557"/>
                  </a:cubicBezTo>
                  <a:cubicBezTo>
                    <a:pt x="941483" y="2793"/>
                    <a:pt x="941443" y="629"/>
                    <a:pt x="943327" y="148"/>
                  </a:cubicBezTo>
                  <a:close/>
                </a:path>
              </a:pathLst>
            </a:custGeom>
            <a:solidFill>
              <a:srgbClr val="88AB3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576" name="Google Shape;576;p57"/>
            <p:cNvSpPr/>
            <p:nvPr/>
          </p:nvSpPr>
          <p:spPr>
            <a:xfrm>
              <a:off x="3079016" y="5338954"/>
              <a:ext cx="314799" cy="266564"/>
            </a:xfrm>
            <a:custGeom>
              <a:avLst/>
              <a:gdLst/>
              <a:ahLst/>
              <a:cxnLst/>
              <a:rect l="l" t="t" r="r" b="b"/>
              <a:pathLst>
                <a:path w="642730" h="544248" extrusionOk="0">
                  <a:moveTo>
                    <a:pt x="642220" y="230627"/>
                  </a:moveTo>
                  <a:cubicBezTo>
                    <a:pt x="643939" y="301744"/>
                    <a:pt x="614477" y="354448"/>
                    <a:pt x="573313" y="400686"/>
                  </a:cubicBezTo>
                  <a:cubicBezTo>
                    <a:pt x="501705" y="481214"/>
                    <a:pt x="406773" y="517468"/>
                    <a:pt x="303658" y="536864"/>
                  </a:cubicBezTo>
                  <a:cubicBezTo>
                    <a:pt x="245962" y="547748"/>
                    <a:pt x="188921" y="547830"/>
                    <a:pt x="132617" y="528762"/>
                  </a:cubicBezTo>
                  <a:cubicBezTo>
                    <a:pt x="87934" y="513622"/>
                    <a:pt x="56917" y="483915"/>
                    <a:pt x="41204" y="439886"/>
                  </a:cubicBezTo>
                  <a:cubicBezTo>
                    <a:pt x="20336" y="381291"/>
                    <a:pt x="7078" y="321303"/>
                    <a:pt x="1513" y="258861"/>
                  </a:cubicBezTo>
                  <a:cubicBezTo>
                    <a:pt x="-4871" y="186516"/>
                    <a:pt x="10106" y="117609"/>
                    <a:pt x="24755" y="48293"/>
                  </a:cubicBezTo>
                  <a:cubicBezTo>
                    <a:pt x="31547" y="15885"/>
                    <a:pt x="43823" y="10484"/>
                    <a:pt x="87279" y="6392"/>
                  </a:cubicBezTo>
                  <a:cubicBezTo>
                    <a:pt x="133190" y="2054"/>
                    <a:pt x="179428" y="-155"/>
                    <a:pt x="225093" y="8"/>
                  </a:cubicBezTo>
                  <a:cubicBezTo>
                    <a:pt x="317406" y="254"/>
                    <a:pt x="408165" y="14903"/>
                    <a:pt x="494503" y="50666"/>
                  </a:cubicBezTo>
                  <a:cubicBezTo>
                    <a:pt x="525683" y="63597"/>
                    <a:pt x="556045" y="78163"/>
                    <a:pt x="581333" y="100424"/>
                  </a:cubicBezTo>
                  <a:cubicBezTo>
                    <a:pt x="622006" y="136268"/>
                    <a:pt x="646639" y="180215"/>
                    <a:pt x="642220" y="230627"/>
                  </a:cubicBezTo>
                  <a:close/>
                </a:path>
              </a:pathLst>
            </a:custGeom>
            <a:solidFill>
              <a:srgbClr val="FEE5D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grpSp>
      <p:grpSp>
        <p:nvGrpSpPr>
          <p:cNvPr id="3" name="Group 2">
            <a:extLst>
              <a:ext uri="{FF2B5EF4-FFF2-40B4-BE49-F238E27FC236}">
                <a16:creationId xmlns:a16="http://schemas.microsoft.com/office/drawing/2014/main" id="{8D5C79C0-7521-4EE1-008B-CBAC234703C5}"/>
              </a:ext>
            </a:extLst>
          </p:cNvPr>
          <p:cNvGrpSpPr/>
          <p:nvPr/>
        </p:nvGrpSpPr>
        <p:grpSpPr>
          <a:xfrm>
            <a:off x="5291058" y="1414125"/>
            <a:ext cx="6398599" cy="1182510"/>
            <a:chOff x="5291058" y="2817427"/>
            <a:chExt cx="6398599" cy="1182510"/>
          </a:xfrm>
        </p:grpSpPr>
        <p:sp>
          <p:nvSpPr>
            <p:cNvPr id="583" name="Google Shape;583;p57"/>
            <p:cNvSpPr/>
            <p:nvPr/>
          </p:nvSpPr>
          <p:spPr>
            <a:xfrm>
              <a:off x="5291058" y="2891957"/>
              <a:ext cx="512114" cy="512112"/>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1"/>
                <a:buFont typeface="Arial"/>
                <a:buNone/>
              </a:pPr>
              <a:endParaRPr sz="2701" b="0" i="0" u="none" strike="noStrike" cap="none">
                <a:solidFill>
                  <a:schemeClr val="lt1"/>
                </a:solidFill>
                <a:latin typeface="Arial"/>
                <a:ea typeface="Arial"/>
                <a:cs typeface="Arial"/>
                <a:sym typeface="Arial"/>
              </a:endParaRPr>
            </a:p>
          </p:txBody>
        </p:sp>
        <p:sp>
          <p:nvSpPr>
            <p:cNvPr id="584" name="Google Shape;584;p57"/>
            <p:cNvSpPr txBox="1"/>
            <p:nvPr/>
          </p:nvSpPr>
          <p:spPr>
            <a:xfrm>
              <a:off x="5305300" y="2978737"/>
              <a:ext cx="489205" cy="338554"/>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dirty="0">
                  <a:solidFill>
                    <a:schemeClr val="lt1"/>
                  </a:solidFill>
                  <a:latin typeface="Arial"/>
                  <a:ea typeface="Arial"/>
                  <a:cs typeface="Arial"/>
                  <a:sym typeface="Arial"/>
                </a:rPr>
                <a:t>06</a:t>
              </a:r>
              <a:endParaRPr sz="1600" b="1" i="0" u="none" strike="noStrike" cap="none" dirty="0">
                <a:solidFill>
                  <a:schemeClr val="lt1"/>
                </a:solidFill>
                <a:latin typeface="Arial"/>
                <a:ea typeface="Arial"/>
                <a:cs typeface="Arial"/>
                <a:sym typeface="Arial"/>
              </a:endParaRPr>
            </a:p>
          </p:txBody>
        </p:sp>
        <p:sp>
          <p:nvSpPr>
            <p:cNvPr id="585" name="Google Shape;585;p57"/>
            <p:cNvSpPr txBox="1"/>
            <p:nvPr/>
          </p:nvSpPr>
          <p:spPr>
            <a:xfrm>
              <a:off x="6037795" y="2817427"/>
              <a:ext cx="983640" cy="369332"/>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accent3"/>
                </a:buClr>
                <a:buSzPts val="1800"/>
                <a:buFont typeface="Arial"/>
                <a:buNone/>
              </a:pPr>
              <a:r>
                <a:rPr lang="en-US" sz="1800" b="1" i="0" u="none" strike="noStrike" cap="none" dirty="0">
                  <a:solidFill>
                    <a:schemeClr val="accent3"/>
                  </a:solidFill>
                  <a:latin typeface="Arial"/>
                  <a:ea typeface="Arial"/>
                  <a:cs typeface="Arial"/>
                  <a:sym typeface="Arial"/>
                </a:rPr>
                <a:t>STEP 6</a:t>
              </a:r>
              <a:endParaRPr sz="1800" b="1" i="0" u="none" strike="noStrike" cap="none" dirty="0">
                <a:solidFill>
                  <a:schemeClr val="accent3"/>
                </a:solidFill>
                <a:latin typeface="Arial"/>
                <a:ea typeface="Arial"/>
                <a:cs typeface="Arial"/>
                <a:sym typeface="Arial"/>
              </a:endParaRPr>
            </a:p>
          </p:txBody>
        </p:sp>
        <p:grpSp>
          <p:nvGrpSpPr>
            <p:cNvPr id="586" name="Google Shape;586;p57"/>
            <p:cNvGrpSpPr/>
            <p:nvPr/>
          </p:nvGrpSpPr>
          <p:grpSpPr>
            <a:xfrm>
              <a:off x="6037794" y="3227276"/>
              <a:ext cx="5651863" cy="772661"/>
              <a:chOff x="7395558" y="3484390"/>
              <a:chExt cx="3732743" cy="772661"/>
            </a:xfrm>
          </p:grpSpPr>
          <p:sp>
            <p:nvSpPr>
              <p:cNvPr id="587" name="Google Shape;587;p57"/>
              <p:cNvSpPr txBox="1"/>
              <p:nvPr/>
            </p:nvSpPr>
            <p:spPr>
              <a:xfrm>
                <a:off x="7395558" y="3484390"/>
                <a:ext cx="3732600" cy="314100"/>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262626"/>
                  </a:buClr>
                  <a:buSzPts val="1800"/>
                  <a:buFont typeface="Arial"/>
                  <a:buNone/>
                </a:pPr>
                <a:r>
                  <a:rPr lang="en-US" sz="1800" b="0" i="0" u="none" strike="noStrike" cap="none" dirty="0">
                    <a:solidFill>
                      <a:srgbClr val="262626"/>
                    </a:solidFill>
                    <a:latin typeface="Arial"/>
                    <a:ea typeface="Arial"/>
                    <a:cs typeface="Arial"/>
                    <a:sym typeface="Arial"/>
                  </a:rPr>
                  <a:t>Serving local &amp; seasonal food </a:t>
                </a:r>
                <a:endParaRPr sz="1800" b="0" i="0" u="none" strike="noStrike" cap="none" dirty="0">
                  <a:solidFill>
                    <a:schemeClr val="dk1"/>
                  </a:solidFill>
                  <a:latin typeface="Arial"/>
                  <a:ea typeface="Arial"/>
                  <a:cs typeface="Arial"/>
                  <a:sym typeface="Arial"/>
                </a:endParaRPr>
              </a:p>
            </p:txBody>
          </p:sp>
          <p:sp>
            <p:nvSpPr>
              <p:cNvPr id="588" name="Google Shape;588;p57"/>
              <p:cNvSpPr txBox="1"/>
              <p:nvPr/>
            </p:nvSpPr>
            <p:spPr>
              <a:xfrm>
                <a:off x="8201860" y="3795427"/>
                <a:ext cx="292644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62626"/>
                  </a:buClr>
                  <a:buSzPts val="1200"/>
                  <a:buFont typeface="Arial"/>
                  <a:buNone/>
                </a:pPr>
                <a:r>
                  <a:rPr lang="en-US" sz="1200" b="0" i="0" u="none" strike="noStrike" cap="none">
                    <a:solidFill>
                      <a:srgbClr val="262626"/>
                    </a:solidFill>
                    <a:latin typeface="Arial"/>
                    <a:ea typeface="Arial"/>
                    <a:cs typeface="Arial"/>
                    <a:sym typeface="Arial"/>
                  </a:rPr>
                  <a:t>Decrease the pressure on the environment – less transportation costs.</a:t>
                </a:r>
                <a:endParaRPr sz="1800" b="0" i="0" u="none" strike="noStrike" cap="none">
                  <a:solidFill>
                    <a:schemeClr val="dk1"/>
                  </a:solidFill>
                  <a:latin typeface="Arial"/>
                  <a:ea typeface="Arial"/>
                  <a:cs typeface="Arial"/>
                  <a:sym typeface="Arial"/>
                </a:endParaRPr>
              </a:p>
            </p:txBody>
          </p:sp>
        </p:grpSp>
      </p:grpSp>
      <p:grpSp>
        <p:nvGrpSpPr>
          <p:cNvPr id="4" name="Group 3">
            <a:extLst>
              <a:ext uri="{FF2B5EF4-FFF2-40B4-BE49-F238E27FC236}">
                <a16:creationId xmlns:a16="http://schemas.microsoft.com/office/drawing/2014/main" id="{B844A555-01DA-A2EA-3E94-87407FD38721}"/>
              </a:ext>
            </a:extLst>
          </p:cNvPr>
          <p:cNvGrpSpPr/>
          <p:nvPr/>
        </p:nvGrpSpPr>
        <p:grpSpPr>
          <a:xfrm>
            <a:off x="5290841" y="2472100"/>
            <a:ext cx="6398599" cy="997845"/>
            <a:chOff x="5291058" y="4015791"/>
            <a:chExt cx="6398599" cy="997845"/>
          </a:xfrm>
        </p:grpSpPr>
        <p:sp>
          <p:nvSpPr>
            <p:cNvPr id="589" name="Google Shape;589;p57"/>
            <p:cNvSpPr/>
            <p:nvPr/>
          </p:nvSpPr>
          <p:spPr>
            <a:xfrm>
              <a:off x="5291058" y="4090321"/>
              <a:ext cx="512114" cy="512112"/>
            </a:xfrm>
            <a:prstGeom prst="ellipse">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1"/>
                <a:buFont typeface="Arial"/>
                <a:buNone/>
              </a:pPr>
              <a:endParaRPr sz="2701" b="0" i="0" u="none" strike="noStrike" cap="none" dirty="0">
                <a:solidFill>
                  <a:schemeClr val="lt1"/>
                </a:solidFill>
                <a:latin typeface="Arial"/>
                <a:ea typeface="Arial"/>
                <a:cs typeface="Arial"/>
                <a:sym typeface="Arial"/>
              </a:endParaRPr>
            </a:p>
          </p:txBody>
        </p:sp>
        <p:sp>
          <p:nvSpPr>
            <p:cNvPr id="590" name="Google Shape;590;p57"/>
            <p:cNvSpPr txBox="1"/>
            <p:nvPr/>
          </p:nvSpPr>
          <p:spPr>
            <a:xfrm>
              <a:off x="5305300" y="4177101"/>
              <a:ext cx="489205" cy="338554"/>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dirty="0">
                  <a:solidFill>
                    <a:schemeClr val="lt1"/>
                  </a:solidFill>
                  <a:latin typeface="Arial"/>
                  <a:ea typeface="Arial"/>
                  <a:cs typeface="Arial"/>
                  <a:sym typeface="Arial"/>
                </a:rPr>
                <a:t>07</a:t>
              </a:r>
              <a:endParaRPr sz="1600" b="1" i="0" u="none" strike="noStrike" cap="none" dirty="0">
                <a:solidFill>
                  <a:schemeClr val="lt1"/>
                </a:solidFill>
                <a:latin typeface="Arial"/>
                <a:ea typeface="Arial"/>
                <a:cs typeface="Arial"/>
                <a:sym typeface="Arial"/>
              </a:endParaRPr>
            </a:p>
          </p:txBody>
        </p:sp>
        <p:sp>
          <p:nvSpPr>
            <p:cNvPr id="591" name="Google Shape;591;p57"/>
            <p:cNvSpPr txBox="1"/>
            <p:nvPr/>
          </p:nvSpPr>
          <p:spPr>
            <a:xfrm>
              <a:off x="6037795" y="4015791"/>
              <a:ext cx="983640" cy="369332"/>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accent2"/>
                </a:buClr>
                <a:buSzPts val="1800"/>
                <a:buFont typeface="Arial"/>
                <a:buNone/>
              </a:pPr>
              <a:r>
                <a:rPr lang="en-US" sz="1800" b="1" i="0" u="none" strike="noStrike" cap="none">
                  <a:solidFill>
                    <a:schemeClr val="accent2"/>
                  </a:solidFill>
                  <a:latin typeface="Arial"/>
                  <a:ea typeface="Arial"/>
                  <a:cs typeface="Arial"/>
                  <a:sym typeface="Arial"/>
                </a:rPr>
                <a:t>STEP 7</a:t>
              </a:r>
              <a:endParaRPr sz="1800" b="1" i="0" u="none" strike="noStrike" cap="none">
                <a:solidFill>
                  <a:schemeClr val="accent2"/>
                </a:solidFill>
                <a:latin typeface="Arial"/>
                <a:ea typeface="Arial"/>
                <a:cs typeface="Arial"/>
                <a:sym typeface="Arial"/>
              </a:endParaRPr>
            </a:p>
          </p:txBody>
        </p:sp>
        <p:grpSp>
          <p:nvGrpSpPr>
            <p:cNvPr id="592" name="Google Shape;592;p57"/>
            <p:cNvGrpSpPr/>
            <p:nvPr/>
          </p:nvGrpSpPr>
          <p:grpSpPr>
            <a:xfrm>
              <a:off x="6037794" y="4428536"/>
              <a:ext cx="5651863" cy="585100"/>
              <a:chOff x="7395558" y="4690402"/>
              <a:chExt cx="3732743" cy="585100"/>
            </a:xfrm>
          </p:grpSpPr>
          <p:sp>
            <p:nvSpPr>
              <p:cNvPr id="593" name="Google Shape;593;p57"/>
              <p:cNvSpPr txBox="1"/>
              <p:nvPr/>
            </p:nvSpPr>
            <p:spPr>
              <a:xfrm>
                <a:off x="7395558" y="4690402"/>
                <a:ext cx="3732743" cy="313932"/>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262626"/>
                  </a:buClr>
                  <a:buSzPts val="1800"/>
                  <a:buFont typeface="Arial"/>
                  <a:buNone/>
                </a:pPr>
                <a:r>
                  <a:rPr lang="en-US" sz="1800" b="0" i="0" u="none" strike="noStrike" cap="none">
                    <a:solidFill>
                      <a:srgbClr val="262626"/>
                    </a:solidFill>
                    <a:latin typeface="Arial"/>
                    <a:ea typeface="Arial"/>
                    <a:cs typeface="Arial"/>
                    <a:sym typeface="Arial"/>
                  </a:rPr>
                  <a:t>Supporting local farmers </a:t>
                </a:r>
                <a:endParaRPr sz="1800" b="0" i="0" u="none" strike="noStrike" cap="none">
                  <a:solidFill>
                    <a:schemeClr val="dk1"/>
                  </a:solidFill>
                  <a:latin typeface="Arial"/>
                  <a:ea typeface="Arial"/>
                  <a:cs typeface="Arial"/>
                  <a:sym typeface="Arial"/>
                </a:endParaRPr>
              </a:p>
            </p:txBody>
          </p:sp>
          <p:sp>
            <p:nvSpPr>
              <p:cNvPr id="594" name="Google Shape;594;p57"/>
              <p:cNvSpPr txBox="1"/>
              <p:nvPr/>
            </p:nvSpPr>
            <p:spPr>
              <a:xfrm>
                <a:off x="8201860" y="4998543"/>
                <a:ext cx="2926441"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62626"/>
                  </a:buClr>
                  <a:buSzPts val="1200"/>
                  <a:buFont typeface="Arial"/>
                  <a:buNone/>
                </a:pPr>
                <a:r>
                  <a:rPr lang="en-US" sz="1200" b="0" i="0" u="none" strike="noStrike" cap="none">
                    <a:solidFill>
                      <a:srgbClr val="262626"/>
                    </a:solidFill>
                    <a:latin typeface="Arial"/>
                    <a:ea typeface="Arial"/>
                    <a:cs typeface="Arial"/>
                    <a:sym typeface="Arial"/>
                  </a:rPr>
                  <a:t>Buy local </a:t>
                </a:r>
                <a:endParaRPr sz="1800" b="0" i="0" u="none" strike="noStrike" cap="none">
                  <a:solidFill>
                    <a:schemeClr val="dk1"/>
                  </a:solidFill>
                  <a:latin typeface="Arial"/>
                  <a:ea typeface="Arial"/>
                  <a:cs typeface="Arial"/>
                  <a:sym typeface="Arial"/>
                </a:endParaRPr>
              </a:p>
            </p:txBody>
          </p:sp>
        </p:grpSp>
      </p:grpSp>
      <p:grpSp>
        <p:nvGrpSpPr>
          <p:cNvPr id="5" name="Group 4">
            <a:extLst>
              <a:ext uri="{FF2B5EF4-FFF2-40B4-BE49-F238E27FC236}">
                <a16:creationId xmlns:a16="http://schemas.microsoft.com/office/drawing/2014/main" id="{400D8FCC-86E7-6A41-8EE8-C62AB5143C0F}"/>
              </a:ext>
            </a:extLst>
          </p:cNvPr>
          <p:cNvGrpSpPr/>
          <p:nvPr/>
        </p:nvGrpSpPr>
        <p:grpSpPr>
          <a:xfrm>
            <a:off x="5305083" y="3403920"/>
            <a:ext cx="6395812" cy="1003228"/>
            <a:chOff x="5301265" y="5214154"/>
            <a:chExt cx="6395812" cy="1003228"/>
          </a:xfrm>
        </p:grpSpPr>
        <p:sp>
          <p:nvSpPr>
            <p:cNvPr id="595" name="Google Shape;595;p57"/>
            <p:cNvSpPr/>
            <p:nvPr/>
          </p:nvSpPr>
          <p:spPr>
            <a:xfrm>
              <a:off x="5301265" y="5288684"/>
              <a:ext cx="512114" cy="512112"/>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1"/>
                <a:buFont typeface="Arial"/>
                <a:buNone/>
              </a:pPr>
              <a:endParaRPr sz="2701" b="0" i="0" u="none" strike="noStrike" cap="none">
                <a:solidFill>
                  <a:schemeClr val="lt1"/>
                </a:solidFill>
                <a:latin typeface="Arial"/>
                <a:ea typeface="Arial"/>
                <a:cs typeface="Arial"/>
                <a:sym typeface="Arial"/>
              </a:endParaRPr>
            </a:p>
          </p:txBody>
        </p:sp>
        <p:sp>
          <p:nvSpPr>
            <p:cNvPr id="596" name="Google Shape;596;p57"/>
            <p:cNvSpPr txBox="1"/>
            <p:nvPr/>
          </p:nvSpPr>
          <p:spPr>
            <a:xfrm>
              <a:off x="5312720" y="5375464"/>
              <a:ext cx="489205" cy="338554"/>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a:solidFill>
                    <a:schemeClr val="lt1"/>
                  </a:solidFill>
                  <a:latin typeface="Arial"/>
                  <a:ea typeface="Arial"/>
                  <a:cs typeface="Arial"/>
                  <a:sym typeface="Arial"/>
                </a:rPr>
                <a:t>08</a:t>
              </a:r>
              <a:endParaRPr sz="1600" b="1" i="0" u="none" strike="noStrike" cap="none">
                <a:solidFill>
                  <a:schemeClr val="lt1"/>
                </a:solidFill>
                <a:latin typeface="Arial"/>
                <a:ea typeface="Arial"/>
                <a:cs typeface="Arial"/>
                <a:sym typeface="Arial"/>
              </a:endParaRPr>
            </a:p>
          </p:txBody>
        </p:sp>
        <p:sp>
          <p:nvSpPr>
            <p:cNvPr id="597" name="Google Shape;597;p57"/>
            <p:cNvSpPr txBox="1"/>
            <p:nvPr/>
          </p:nvSpPr>
          <p:spPr>
            <a:xfrm>
              <a:off x="6045215" y="5214154"/>
              <a:ext cx="983640" cy="369332"/>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accent1"/>
                </a:buClr>
                <a:buSzPts val="1800"/>
                <a:buFont typeface="Arial"/>
                <a:buNone/>
              </a:pPr>
              <a:r>
                <a:rPr lang="en-US" sz="1800" b="1" i="0" u="none" strike="noStrike" cap="none">
                  <a:solidFill>
                    <a:schemeClr val="accent1"/>
                  </a:solidFill>
                  <a:latin typeface="Arial"/>
                  <a:ea typeface="Arial"/>
                  <a:cs typeface="Arial"/>
                  <a:sym typeface="Arial"/>
                </a:rPr>
                <a:t>STEP 8</a:t>
              </a:r>
              <a:endParaRPr sz="1800" b="1" i="0" u="none" strike="noStrike" cap="none">
                <a:solidFill>
                  <a:schemeClr val="accent1"/>
                </a:solidFill>
                <a:latin typeface="Arial"/>
                <a:ea typeface="Arial"/>
                <a:cs typeface="Arial"/>
                <a:sym typeface="Arial"/>
              </a:endParaRPr>
            </a:p>
          </p:txBody>
        </p:sp>
        <p:grpSp>
          <p:nvGrpSpPr>
            <p:cNvPr id="598" name="Google Shape;598;p57"/>
            <p:cNvGrpSpPr/>
            <p:nvPr/>
          </p:nvGrpSpPr>
          <p:grpSpPr>
            <a:xfrm>
              <a:off x="6045214" y="5626491"/>
              <a:ext cx="5651863" cy="590891"/>
              <a:chOff x="7395558" y="5896116"/>
              <a:chExt cx="3732743" cy="590891"/>
            </a:xfrm>
          </p:grpSpPr>
          <p:sp>
            <p:nvSpPr>
              <p:cNvPr id="599" name="Google Shape;599;p57"/>
              <p:cNvSpPr txBox="1"/>
              <p:nvPr/>
            </p:nvSpPr>
            <p:spPr>
              <a:xfrm>
                <a:off x="7395558" y="5896116"/>
                <a:ext cx="3732743" cy="313932"/>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262626"/>
                  </a:buClr>
                  <a:buSzPts val="1800"/>
                  <a:buFont typeface="Arial"/>
                  <a:buNone/>
                </a:pPr>
                <a:r>
                  <a:rPr lang="en-US" sz="1800" b="0" i="0" u="none" strike="noStrike" cap="none">
                    <a:solidFill>
                      <a:srgbClr val="262626"/>
                    </a:solidFill>
                    <a:latin typeface="Arial"/>
                    <a:ea typeface="Arial"/>
                    <a:cs typeface="Arial"/>
                    <a:sym typeface="Arial"/>
                  </a:rPr>
                  <a:t>Feeding people well </a:t>
                </a:r>
                <a:endParaRPr sz="1800" b="0" i="0" u="none" strike="noStrike" cap="none">
                  <a:solidFill>
                    <a:schemeClr val="dk1"/>
                  </a:solidFill>
                  <a:latin typeface="Arial"/>
                  <a:ea typeface="Arial"/>
                  <a:cs typeface="Arial"/>
                  <a:sym typeface="Arial"/>
                </a:endParaRPr>
              </a:p>
            </p:txBody>
          </p:sp>
          <p:sp>
            <p:nvSpPr>
              <p:cNvPr id="600" name="Google Shape;600;p57"/>
              <p:cNvSpPr txBox="1"/>
              <p:nvPr/>
            </p:nvSpPr>
            <p:spPr>
              <a:xfrm>
                <a:off x="8201860" y="6210048"/>
                <a:ext cx="2926441"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62626"/>
                  </a:buClr>
                  <a:buSzPts val="1200"/>
                  <a:buFont typeface="Arial"/>
                  <a:buNone/>
                </a:pPr>
                <a:r>
                  <a:rPr lang="en-US" sz="1200" b="0" i="0" u="none" strike="noStrike" cap="none">
                    <a:solidFill>
                      <a:srgbClr val="262626"/>
                    </a:solidFill>
                    <a:latin typeface="Arial"/>
                    <a:ea typeface="Arial"/>
                    <a:cs typeface="Arial"/>
                    <a:sym typeface="Arial"/>
                  </a:rPr>
                  <a:t>Healthier food &amp; recepes .</a:t>
                </a:r>
                <a:endParaRPr sz="1800" b="0" i="0" u="none" strike="noStrike" cap="none">
                  <a:solidFill>
                    <a:schemeClr val="dk1"/>
                  </a:solidFill>
                  <a:latin typeface="Arial"/>
                  <a:ea typeface="Arial"/>
                  <a:cs typeface="Arial"/>
                  <a:sym typeface="Arial"/>
                </a:endParaRPr>
              </a:p>
            </p:txBody>
          </p:sp>
        </p:grpSp>
      </p:grpSp>
      <p:grpSp>
        <p:nvGrpSpPr>
          <p:cNvPr id="6" name="Group 5">
            <a:extLst>
              <a:ext uri="{FF2B5EF4-FFF2-40B4-BE49-F238E27FC236}">
                <a16:creationId xmlns:a16="http://schemas.microsoft.com/office/drawing/2014/main" id="{1591DA5F-AAFB-1BDA-FC58-4EDCDF5F4B8D}"/>
              </a:ext>
            </a:extLst>
          </p:cNvPr>
          <p:cNvGrpSpPr/>
          <p:nvPr/>
        </p:nvGrpSpPr>
        <p:grpSpPr>
          <a:xfrm>
            <a:off x="5316538" y="4342191"/>
            <a:ext cx="6399846" cy="1003651"/>
            <a:chOff x="5289811" y="1613257"/>
            <a:chExt cx="6399846" cy="1003651"/>
          </a:xfrm>
        </p:grpSpPr>
        <p:sp>
          <p:nvSpPr>
            <p:cNvPr id="7" name="Google Shape;618;p58">
              <a:extLst>
                <a:ext uri="{FF2B5EF4-FFF2-40B4-BE49-F238E27FC236}">
                  <a16:creationId xmlns:a16="http://schemas.microsoft.com/office/drawing/2014/main" id="{D63FC73E-2D8B-5071-DC9D-655A5D5670CB}"/>
                </a:ext>
              </a:extLst>
            </p:cNvPr>
            <p:cNvSpPr/>
            <p:nvPr/>
          </p:nvSpPr>
          <p:spPr>
            <a:xfrm>
              <a:off x="5289811" y="1687787"/>
              <a:ext cx="512114" cy="512112"/>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1"/>
                <a:buFont typeface="Arial"/>
                <a:buNone/>
              </a:pPr>
              <a:endParaRPr sz="2701" b="0" i="0" u="none" strike="noStrike" cap="none">
                <a:solidFill>
                  <a:schemeClr val="lt1"/>
                </a:solidFill>
                <a:latin typeface="Arial"/>
                <a:ea typeface="Arial"/>
                <a:cs typeface="Arial"/>
                <a:sym typeface="Arial"/>
              </a:endParaRPr>
            </a:p>
          </p:txBody>
        </p:sp>
        <p:sp>
          <p:nvSpPr>
            <p:cNvPr id="8" name="Google Shape;619;p58">
              <a:extLst>
                <a:ext uri="{FF2B5EF4-FFF2-40B4-BE49-F238E27FC236}">
                  <a16:creationId xmlns:a16="http://schemas.microsoft.com/office/drawing/2014/main" id="{A4AF0177-3725-F9A9-BAD8-04394327B629}"/>
                </a:ext>
              </a:extLst>
            </p:cNvPr>
            <p:cNvSpPr txBox="1"/>
            <p:nvPr/>
          </p:nvSpPr>
          <p:spPr>
            <a:xfrm>
              <a:off x="5305300" y="1774567"/>
              <a:ext cx="489205" cy="338554"/>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a:solidFill>
                    <a:schemeClr val="lt1"/>
                  </a:solidFill>
                  <a:latin typeface="Arial"/>
                  <a:ea typeface="Arial"/>
                  <a:cs typeface="Arial"/>
                  <a:sym typeface="Arial"/>
                </a:rPr>
                <a:t>09</a:t>
              </a:r>
              <a:endParaRPr sz="1600" b="1" i="0" u="none" strike="noStrike" cap="none">
                <a:solidFill>
                  <a:schemeClr val="lt1"/>
                </a:solidFill>
                <a:latin typeface="Arial"/>
                <a:ea typeface="Arial"/>
                <a:cs typeface="Arial"/>
                <a:sym typeface="Arial"/>
              </a:endParaRPr>
            </a:p>
          </p:txBody>
        </p:sp>
        <p:sp>
          <p:nvSpPr>
            <p:cNvPr id="9" name="Google Shape;620;p58">
              <a:extLst>
                <a:ext uri="{FF2B5EF4-FFF2-40B4-BE49-F238E27FC236}">
                  <a16:creationId xmlns:a16="http://schemas.microsoft.com/office/drawing/2014/main" id="{58B95072-1682-4F41-A6BB-4A80774D0087}"/>
                </a:ext>
              </a:extLst>
            </p:cNvPr>
            <p:cNvSpPr txBox="1"/>
            <p:nvPr/>
          </p:nvSpPr>
          <p:spPr>
            <a:xfrm>
              <a:off x="6037795" y="1613257"/>
              <a:ext cx="983640" cy="369332"/>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accent4"/>
                </a:buClr>
                <a:buSzPts val="1800"/>
                <a:buFont typeface="Arial"/>
                <a:buNone/>
              </a:pPr>
              <a:r>
                <a:rPr lang="en-US" sz="1800" b="1" i="0" u="none" strike="noStrike" cap="none">
                  <a:solidFill>
                    <a:schemeClr val="accent4"/>
                  </a:solidFill>
                  <a:latin typeface="Arial"/>
                  <a:ea typeface="Arial"/>
                  <a:cs typeface="Arial"/>
                  <a:sym typeface="Arial"/>
                </a:rPr>
                <a:t>STEP 9</a:t>
              </a:r>
              <a:endParaRPr sz="1800" b="1" i="0" u="none" strike="noStrike" cap="none">
                <a:solidFill>
                  <a:schemeClr val="accent4"/>
                </a:solidFill>
                <a:latin typeface="Arial"/>
                <a:ea typeface="Arial"/>
                <a:cs typeface="Arial"/>
                <a:sym typeface="Arial"/>
              </a:endParaRPr>
            </a:p>
          </p:txBody>
        </p:sp>
        <p:grpSp>
          <p:nvGrpSpPr>
            <p:cNvPr id="10" name="Google Shape;621;p58">
              <a:extLst>
                <a:ext uri="{FF2B5EF4-FFF2-40B4-BE49-F238E27FC236}">
                  <a16:creationId xmlns:a16="http://schemas.microsoft.com/office/drawing/2014/main" id="{4EB20A83-0D20-4712-1C25-31C134DBF784}"/>
                </a:ext>
              </a:extLst>
            </p:cNvPr>
            <p:cNvGrpSpPr/>
            <p:nvPr/>
          </p:nvGrpSpPr>
          <p:grpSpPr>
            <a:xfrm>
              <a:off x="6037794" y="2026017"/>
              <a:ext cx="5651863" cy="590891"/>
              <a:chOff x="7395558" y="2278378"/>
              <a:chExt cx="3732743" cy="590891"/>
            </a:xfrm>
          </p:grpSpPr>
          <p:sp>
            <p:nvSpPr>
              <p:cNvPr id="11" name="Google Shape;622;p58">
                <a:extLst>
                  <a:ext uri="{FF2B5EF4-FFF2-40B4-BE49-F238E27FC236}">
                    <a16:creationId xmlns:a16="http://schemas.microsoft.com/office/drawing/2014/main" id="{2C1CA3AC-64E7-0A71-9AD3-1B95AE262D82}"/>
                  </a:ext>
                </a:extLst>
              </p:cNvPr>
              <p:cNvSpPr txBox="1"/>
              <p:nvPr/>
            </p:nvSpPr>
            <p:spPr>
              <a:xfrm>
                <a:off x="7395558" y="2278378"/>
                <a:ext cx="3732743" cy="313932"/>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262626"/>
                  </a:buClr>
                  <a:buSzPts val="1800"/>
                  <a:buFont typeface="Arial"/>
                  <a:buNone/>
                </a:pPr>
                <a:r>
                  <a:rPr lang="en-US" sz="1800" b="0" i="0" u="none" strike="noStrike" cap="none">
                    <a:solidFill>
                      <a:srgbClr val="262626"/>
                    </a:solidFill>
                    <a:latin typeface="Arial"/>
                    <a:ea typeface="Arial"/>
                    <a:cs typeface="Arial"/>
                    <a:sym typeface="Arial"/>
                  </a:rPr>
                  <a:t>Treating staff well </a:t>
                </a:r>
                <a:endParaRPr sz="1800" b="0" i="0" u="none" strike="noStrike" cap="none">
                  <a:solidFill>
                    <a:schemeClr val="dk1"/>
                  </a:solidFill>
                  <a:latin typeface="Arial"/>
                  <a:ea typeface="Arial"/>
                  <a:cs typeface="Arial"/>
                  <a:sym typeface="Arial"/>
                </a:endParaRPr>
              </a:p>
            </p:txBody>
          </p:sp>
          <p:sp>
            <p:nvSpPr>
              <p:cNvPr id="12" name="Google Shape;623;p58">
                <a:extLst>
                  <a:ext uri="{FF2B5EF4-FFF2-40B4-BE49-F238E27FC236}">
                    <a16:creationId xmlns:a16="http://schemas.microsoft.com/office/drawing/2014/main" id="{D0682319-F96D-A953-ACE6-2DB5F039342E}"/>
                  </a:ext>
                </a:extLst>
              </p:cNvPr>
              <p:cNvSpPr txBox="1"/>
              <p:nvPr/>
            </p:nvSpPr>
            <p:spPr>
              <a:xfrm>
                <a:off x="8201860" y="2592310"/>
                <a:ext cx="2926441"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62626"/>
                  </a:buClr>
                  <a:buSzPts val="1200"/>
                  <a:buFont typeface="Arial"/>
                  <a:buNone/>
                </a:pPr>
                <a:r>
                  <a:rPr lang="en-US" sz="1200" b="0" i="0" u="none" strike="noStrike" cap="none">
                    <a:solidFill>
                      <a:srgbClr val="262626"/>
                    </a:solidFill>
                    <a:latin typeface="Arial"/>
                    <a:ea typeface="Arial"/>
                    <a:cs typeface="Arial"/>
                    <a:sym typeface="Arial"/>
                  </a:rPr>
                  <a:t>Respect human rights .</a:t>
                </a:r>
                <a:endParaRPr sz="1800" b="0" i="0" u="none" strike="noStrike" cap="none">
                  <a:solidFill>
                    <a:schemeClr val="dk1"/>
                  </a:solidFill>
                  <a:latin typeface="Arial"/>
                  <a:ea typeface="Arial"/>
                  <a:cs typeface="Arial"/>
                  <a:sym typeface="Arial"/>
                </a:endParaRPr>
              </a:p>
            </p:txBody>
          </p:sp>
        </p:grpSp>
      </p:grpSp>
      <p:grpSp>
        <p:nvGrpSpPr>
          <p:cNvPr id="13" name="Group 12">
            <a:extLst>
              <a:ext uri="{FF2B5EF4-FFF2-40B4-BE49-F238E27FC236}">
                <a16:creationId xmlns:a16="http://schemas.microsoft.com/office/drawing/2014/main" id="{D567E7CA-4ED6-409B-CA71-645D88B81352}"/>
              </a:ext>
            </a:extLst>
          </p:cNvPr>
          <p:cNvGrpSpPr/>
          <p:nvPr/>
        </p:nvGrpSpPr>
        <p:grpSpPr>
          <a:xfrm>
            <a:off x="5304717" y="5288798"/>
            <a:ext cx="6398599" cy="981582"/>
            <a:chOff x="5291058" y="2833690"/>
            <a:chExt cx="6398599" cy="981582"/>
          </a:xfrm>
        </p:grpSpPr>
        <p:sp>
          <p:nvSpPr>
            <p:cNvPr id="14" name="Google Shape;624;p58">
              <a:extLst>
                <a:ext uri="{FF2B5EF4-FFF2-40B4-BE49-F238E27FC236}">
                  <a16:creationId xmlns:a16="http://schemas.microsoft.com/office/drawing/2014/main" id="{A3BE6CAB-8C4C-A117-DA0F-EB4F940EB813}"/>
                </a:ext>
              </a:extLst>
            </p:cNvPr>
            <p:cNvSpPr/>
            <p:nvPr/>
          </p:nvSpPr>
          <p:spPr>
            <a:xfrm>
              <a:off x="5291058" y="2891957"/>
              <a:ext cx="512114" cy="512112"/>
            </a:xfrm>
            <a:prstGeom prst="ellipse">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1"/>
                <a:buFont typeface="Arial"/>
                <a:buNone/>
              </a:pPr>
              <a:endParaRPr sz="2701" b="0" i="0" u="none" strike="noStrike" cap="none">
                <a:solidFill>
                  <a:schemeClr val="lt1"/>
                </a:solidFill>
                <a:latin typeface="Arial"/>
                <a:ea typeface="Arial"/>
                <a:cs typeface="Arial"/>
                <a:sym typeface="Arial"/>
              </a:endParaRPr>
            </a:p>
          </p:txBody>
        </p:sp>
        <p:sp>
          <p:nvSpPr>
            <p:cNvPr id="15" name="Google Shape;625;p58">
              <a:extLst>
                <a:ext uri="{FF2B5EF4-FFF2-40B4-BE49-F238E27FC236}">
                  <a16:creationId xmlns:a16="http://schemas.microsoft.com/office/drawing/2014/main" id="{8E9D0673-FC3A-571E-E898-926E8880D873}"/>
                </a:ext>
              </a:extLst>
            </p:cNvPr>
            <p:cNvSpPr txBox="1"/>
            <p:nvPr/>
          </p:nvSpPr>
          <p:spPr>
            <a:xfrm>
              <a:off x="5305300" y="2978737"/>
              <a:ext cx="489205" cy="338554"/>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lt1"/>
                </a:buClr>
                <a:buSzPts val="1600"/>
                <a:buFont typeface="Arial"/>
                <a:buNone/>
              </a:pPr>
              <a:r>
                <a:rPr lang="en-US" sz="1600" b="1" i="0" u="none" strike="noStrike" cap="none">
                  <a:solidFill>
                    <a:schemeClr val="lt1"/>
                  </a:solidFill>
                  <a:latin typeface="Arial"/>
                  <a:ea typeface="Arial"/>
                  <a:cs typeface="Arial"/>
                  <a:sym typeface="Arial"/>
                </a:rPr>
                <a:t>10</a:t>
              </a:r>
              <a:endParaRPr sz="1600" b="1" i="0" u="none" strike="noStrike" cap="none">
                <a:solidFill>
                  <a:schemeClr val="lt1"/>
                </a:solidFill>
                <a:latin typeface="Arial"/>
                <a:ea typeface="Arial"/>
                <a:cs typeface="Arial"/>
                <a:sym typeface="Arial"/>
              </a:endParaRPr>
            </a:p>
          </p:txBody>
        </p:sp>
        <p:sp>
          <p:nvSpPr>
            <p:cNvPr id="16" name="Google Shape;626;p58">
              <a:extLst>
                <a:ext uri="{FF2B5EF4-FFF2-40B4-BE49-F238E27FC236}">
                  <a16:creationId xmlns:a16="http://schemas.microsoft.com/office/drawing/2014/main" id="{6C3D805D-B838-1F57-CE61-47FB833A7077}"/>
                </a:ext>
              </a:extLst>
            </p:cNvPr>
            <p:cNvSpPr txBox="1"/>
            <p:nvPr/>
          </p:nvSpPr>
          <p:spPr>
            <a:xfrm>
              <a:off x="6037793" y="2833690"/>
              <a:ext cx="1136729" cy="369291"/>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accent3"/>
                </a:buClr>
                <a:buSzPts val="1800"/>
                <a:buFont typeface="Arial"/>
                <a:buNone/>
              </a:pPr>
              <a:r>
                <a:rPr lang="en-US" sz="1800" b="1" i="0" u="none" strike="noStrike" cap="none">
                  <a:solidFill>
                    <a:schemeClr val="accent3"/>
                  </a:solidFill>
                  <a:latin typeface="Arial"/>
                  <a:ea typeface="Arial"/>
                  <a:cs typeface="Arial"/>
                  <a:sym typeface="Arial"/>
                </a:rPr>
                <a:t>STEP 10</a:t>
              </a:r>
              <a:endParaRPr sz="1800" b="1" i="0" u="none" strike="noStrike" cap="none">
                <a:solidFill>
                  <a:schemeClr val="accent3"/>
                </a:solidFill>
                <a:latin typeface="Arial"/>
                <a:ea typeface="Arial"/>
                <a:cs typeface="Arial"/>
                <a:sym typeface="Arial"/>
              </a:endParaRPr>
            </a:p>
          </p:txBody>
        </p:sp>
        <p:grpSp>
          <p:nvGrpSpPr>
            <p:cNvPr id="17" name="Google Shape;627;p58">
              <a:extLst>
                <a:ext uri="{FF2B5EF4-FFF2-40B4-BE49-F238E27FC236}">
                  <a16:creationId xmlns:a16="http://schemas.microsoft.com/office/drawing/2014/main" id="{70BC3EF8-51CB-1BBB-56A9-B25177CDB37C}"/>
                </a:ext>
              </a:extLst>
            </p:cNvPr>
            <p:cNvGrpSpPr/>
            <p:nvPr/>
          </p:nvGrpSpPr>
          <p:grpSpPr>
            <a:xfrm>
              <a:off x="6037794" y="3227276"/>
              <a:ext cx="5651863" cy="587996"/>
              <a:chOff x="7395558" y="3484390"/>
              <a:chExt cx="3732743" cy="587996"/>
            </a:xfrm>
          </p:grpSpPr>
          <p:sp>
            <p:nvSpPr>
              <p:cNvPr id="18" name="Google Shape;628;p58">
                <a:extLst>
                  <a:ext uri="{FF2B5EF4-FFF2-40B4-BE49-F238E27FC236}">
                    <a16:creationId xmlns:a16="http://schemas.microsoft.com/office/drawing/2014/main" id="{14C896DB-B201-424D-B5D7-8D88A53645AF}"/>
                  </a:ext>
                </a:extLst>
              </p:cNvPr>
              <p:cNvSpPr txBox="1"/>
              <p:nvPr/>
            </p:nvSpPr>
            <p:spPr>
              <a:xfrm>
                <a:off x="7395558" y="3484390"/>
                <a:ext cx="3732743" cy="313932"/>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262626"/>
                  </a:buClr>
                  <a:buSzPts val="1800"/>
                  <a:buFont typeface="Arial"/>
                  <a:buNone/>
                </a:pPr>
                <a:r>
                  <a:rPr lang="en-US" sz="1800" b="0" i="0" u="none" strike="noStrike" cap="none">
                    <a:solidFill>
                      <a:srgbClr val="262626"/>
                    </a:solidFill>
                    <a:latin typeface="Arial"/>
                    <a:ea typeface="Arial"/>
                    <a:cs typeface="Arial"/>
                    <a:sym typeface="Arial"/>
                  </a:rPr>
                  <a:t>Support the community </a:t>
                </a:r>
                <a:endParaRPr sz="1800" b="0" i="0" u="none" strike="noStrike" cap="none">
                  <a:solidFill>
                    <a:schemeClr val="dk1"/>
                  </a:solidFill>
                  <a:latin typeface="Arial"/>
                  <a:ea typeface="Arial"/>
                  <a:cs typeface="Arial"/>
                  <a:sym typeface="Arial"/>
                </a:endParaRPr>
              </a:p>
            </p:txBody>
          </p:sp>
          <p:sp>
            <p:nvSpPr>
              <p:cNvPr id="19" name="Google Shape;629;p58">
                <a:extLst>
                  <a:ext uri="{FF2B5EF4-FFF2-40B4-BE49-F238E27FC236}">
                    <a16:creationId xmlns:a16="http://schemas.microsoft.com/office/drawing/2014/main" id="{60250336-A565-4338-8E99-19E1B3DE00A8}"/>
                  </a:ext>
                </a:extLst>
              </p:cNvPr>
              <p:cNvSpPr txBox="1"/>
              <p:nvPr/>
            </p:nvSpPr>
            <p:spPr>
              <a:xfrm>
                <a:off x="8201860" y="3795427"/>
                <a:ext cx="2926441"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262626"/>
                  </a:buClr>
                  <a:buSzPts val="1200"/>
                  <a:buFont typeface="Arial"/>
                  <a:buNone/>
                </a:pPr>
                <a:r>
                  <a:rPr lang="en-US" sz="1200" b="0" i="0" u="none" strike="noStrike" cap="none">
                    <a:solidFill>
                      <a:srgbClr val="262626"/>
                    </a:solidFill>
                    <a:latin typeface="Arial"/>
                    <a:ea typeface="Arial"/>
                    <a:cs typeface="Arial"/>
                    <a:sym typeface="Arial"/>
                  </a:rPr>
                  <a:t>Return to the community – increased image .</a:t>
                </a:r>
                <a:endParaRPr sz="1800" b="0" i="0" u="none" strike="noStrike" cap="none">
                  <a:solidFill>
                    <a:schemeClr val="dk1"/>
                  </a:solidFill>
                  <a:latin typeface="Arial"/>
                  <a:ea typeface="Arial"/>
                  <a:cs typeface="Arial"/>
                  <a:sym typeface="Arial"/>
                </a:endParaRPr>
              </a:p>
            </p:txBody>
          </p:sp>
        </p:grpSp>
      </p:grpSp>
    </p:spTree>
    <p:extLst>
      <p:ext uri="{BB962C8B-B14F-4D97-AF65-F5344CB8AC3E}">
        <p14:creationId xmlns:p14="http://schemas.microsoft.com/office/powerpoint/2010/main" val="32874992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E84D4-218D-4E37-8607-298064E6EBD5}"/>
              </a:ext>
            </a:extLst>
          </p:cNvPr>
          <p:cNvSpPr>
            <a:spLocks noGrp="1"/>
          </p:cNvSpPr>
          <p:nvPr>
            <p:ph type="title"/>
          </p:nvPr>
        </p:nvSpPr>
        <p:spPr/>
        <p:txBody>
          <a:bodyPr>
            <a:normAutofit/>
          </a:bodyPr>
          <a:lstStyle/>
          <a:p>
            <a:r>
              <a:rPr lang="en-US" dirty="0"/>
              <a:t>Benefits of CSR</a:t>
            </a:r>
          </a:p>
        </p:txBody>
      </p:sp>
      <p:sp>
        <p:nvSpPr>
          <p:cNvPr id="3" name="Content Placeholder 2">
            <a:extLst>
              <a:ext uri="{FF2B5EF4-FFF2-40B4-BE49-F238E27FC236}">
                <a16:creationId xmlns:a16="http://schemas.microsoft.com/office/drawing/2014/main" id="{74476DA8-8018-C96F-A318-3221DBBAF4FB}"/>
              </a:ext>
            </a:extLst>
          </p:cNvPr>
          <p:cNvSpPr>
            <a:spLocks noGrp="1"/>
          </p:cNvSpPr>
          <p:nvPr>
            <p:ph idx="1"/>
          </p:nvPr>
        </p:nvSpPr>
        <p:spPr/>
        <p:txBody>
          <a:bodyPr>
            <a:normAutofit/>
          </a:bodyPr>
          <a:lstStyle/>
          <a:p>
            <a:r>
              <a:rPr lang="en-US" sz="2400" dirty="0"/>
              <a:t>Increase in brand image and company reputation</a:t>
            </a:r>
          </a:p>
          <a:p>
            <a:r>
              <a:rPr lang="en-US" sz="2400" dirty="0"/>
              <a:t>Aline with respected organizations </a:t>
            </a:r>
          </a:p>
          <a:p>
            <a:r>
              <a:rPr lang="en-US" sz="2400" dirty="0"/>
              <a:t>Build  strategic competitive advantage and sustainable development</a:t>
            </a:r>
          </a:p>
          <a:p>
            <a:r>
              <a:rPr lang="en-US" sz="2400" dirty="0"/>
              <a:t>Consumer trust in product and services increased </a:t>
            </a:r>
          </a:p>
          <a:p>
            <a:r>
              <a:rPr lang="en-US" sz="2400" dirty="0"/>
              <a:t>Product/ service purchase intention increased</a:t>
            </a:r>
          </a:p>
          <a:p>
            <a:r>
              <a:rPr lang="en-US" sz="2400" dirty="0"/>
              <a:t>Firm market value increased</a:t>
            </a:r>
          </a:p>
          <a:p>
            <a:r>
              <a:rPr lang="en-US" sz="2400" dirty="0"/>
              <a:t>Customer loyalty increased</a:t>
            </a:r>
          </a:p>
          <a:p>
            <a:r>
              <a:rPr lang="en-US" sz="2400" dirty="0"/>
              <a:t>Business profitability </a:t>
            </a:r>
          </a:p>
          <a:p>
            <a:r>
              <a:rPr lang="en-US" sz="2400" dirty="0"/>
              <a:t>Business sustainability </a:t>
            </a:r>
          </a:p>
          <a:p>
            <a:r>
              <a:rPr lang="en-US" sz="2400" dirty="0"/>
              <a:t>Business market  value </a:t>
            </a:r>
          </a:p>
          <a:p>
            <a:endParaRPr lang="en-US" sz="2400" dirty="0"/>
          </a:p>
        </p:txBody>
      </p:sp>
    </p:spTree>
    <p:extLst>
      <p:ext uri="{BB962C8B-B14F-4D97-AF65-F5344CB8AC3E}">
        <p14:creationId xmlns:p14="http://schemas.microsoft.com/office/powerpoint/2010/main" val="96561427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37D24-1A24-A2D2-B597-073310764454}"/>
              </a:ext>
            </a:extLst>
          </p:cNvPr>
          <p:cNvSpPr>
            <a:spLocks noGrp="1"/>
          </p:cNvSpPr>
          <p:nvPr>
            <p:ph type="title"/>
          </p:nvPr>
        </p:nvSpPr>
        <p:spPr/>
        <p:txBody>
          <a:bodyPr>
            <a:normAutofit/>
          </a:bodyPr>
          <a:lstStyle/>
          <a:p>
            <a:r>
              <a:rPr lang="en-US" dirty="0"/>
              <a:t>CSR at your restaurant </a:t>
            </a:r>
          </a:p>
        </p:txBody>
      </p:sp>
      <p:sp>
        <p:nvSpPr>
          <p:cNvPr id="3" name="Content Placeholder 2">
            <a:extLst>
              <a:ext uri="{FF2B5EF4-FFF2-40B4-BE49-F238E27FC236}">
                <a16:creationId xmlns:a16="http://schemas.microsoft.com/office/drawing/2014/main" id="{088332BE-DD0E-9C1A-0A58-3F4753F202B7}"/>
              </a:ext>
            </a:extLst>
          </p:cNvPr>
          <p:cNvSpPr>
            <a:spLocks noGrp="1"/>
          </p:cNvSpPr>
          <p:nvPr>
            <p:ph idx="1"/>
          </p:nvPr>
        </p:nvSpPr>
        <p:spPr>
          <a:xfrm>
            <a:off x="582591" y="744008"/>
            <a:ext cx="7759744" cy="5184775"/>
          </a:xfrm>
        </p:spPr>
        <p:txBody>
          <a:bodyPr>
            <a:normAutofit fontScale="92500" lnSpcReduction="10000"/>
          </a:bodyPr>
          <a:lstStyle/>
          <a:p>
            <a:r>
              <a:rPr lang="en-US" dirty="0"/>
              <a:t>Minimal wastage- produce how much is required!</a:t>
            </a:r>
          </a:p>
          <a:p>
            <a:r>
              <a:rPr lang="en-US" dirty="0"/>
              <a:t>Use energy efficiently! </a:t>
            </a:r>
          </a:p>
          <a:p>
            <a:r>
              <a:rPr lang="en-US" dirty="0"/>
              <a:t>Go green on food- Use GMO-free products for cooking. </a:t>
            </a:r>
          </a:p>
          <a:p>
            <a:r>
              <a:rPr lang="en-US" dirty="0"/>
              <a:t>Staff training to ensure minimal wastage. </a:t>
            </a:r>
          </a:p>
          <a:p>
            <a:r>
              <a:rPr lang="en-US" dirty="0"/>
              <a:t>Donate food to the needy. </a:t>
            </a:r>
          </a:p>
          <a:p>
            <a:r>
              <a:rPr lang="en-US" dirty="0"/>
              <a:t>Support education. </a:t>
            </a:r>
          </a:p>
          <a:p>
            <a:r>
              <a:rPr lang="en-US" dirty="0"/>
              <a:t>Focus on the 3 R’s- Reduce, Reuse and Recycle. </a:t>
            </a:r>
          </a:p>
          <a:p>
            <a:r>
              <a:rPr lang="en-US" dirty="0"/>
              <a:t>Donate used equipment or decor. </a:t>
            </a:r>
          </a:p>
          <a:p>
            <a:r>
              <a:rPr lang="en-US" dirty="0"/>
              <a:t>Support your locals- artists and community members.</a:t>
            </a:r>
          </a:p>
          <a:p>
            <a:endParaRPr lang="en-US" dirty="0"/>
          </a:p>
          <a:p>
            <a:pPr marL="0" indent="0">
              <a:buNone/>
            </a:pPr>
            <a:r>
              <a:rPr lang="en-US" sz="1100" b="1" dirty="0" err="1"/>
              <a:t>Source</a:t>
            </a:r>
            <a:r>
              <a:rPr lang="en-US" sz="1100" dirty="0" err="1"/>
              <a:t>:</a:t>
            </a:r>
            <a:r>
              <a:rPr lang="en-US" sz="1100" dirty="0" err="1">
                <a:hlinkClick r:id="rId3"/>
              </a:rPr>
              <a:t>The</a:t>
            </a:r>
            <a:r>
              <a:rPr lang="en-US" sz="1100" dirty="0">
                <a:hlinkClick r:id="rId3"/>
              </a:rPr>
              <a:t> Restaurant Times </a:t>
            </a:r>
            <a:r>
              <a:rPr lang="en-US" sz="1100" dirty="0"/>
              <a:t>https://</a:t>
            </a:r>
            <a:r>
              <a:rPr lang="en-US" sz="1100" dirty="0" err="1"/>
              <a:t>www.posist.com</a:t>
            </a:r>
            <a:r>
              <a:rPr lang="en-US" sz="1100" dirty="0"/>
              <a:t>/restaurant-times/</a:t>
            </a:r>
            <a:r>
              <a:rPr lang="en-US" sz="1100" dirty="0" err="1"/>
              <a:t>restro-gyaan</a:t>
            </a:r>
            <a:r>
              <a:rPr lang="en-US" sz="1100" dirty="0"/>
              <a:t>/</a:t>
            </a:r>
            <a:r>
              <a:rPr lang="en-US" sz="1100" dirty="0" err="1"/>
              <a:t>csr</a:t>
            </a:r>
            <a:r>
              <a:rPr lang="en-US" sz="1100" dirty="0"/>
              <a:t>-a-part-of-your-</a:t>
            </a:r>
            <a:r>
              <a:rPr lang="en-US" sz="1100" dirty="0" err="1"/>
              <a:t>restaurant.html</a:t>
            </a:r>
            <a:endParaRPr lang="en-US" sz="1100" dirty="0"/>
          </a:p>
          <a:p>
            <a:endParaRPr lang="en-US" dirty="0"/>
          </a:p>
        </p:txBody>
      </p:sp>
      <p:pic>
        <p:nvPicPr>
          <p:cNvPr id="4" name="Online Media 3">
            <a:hlinkClick r:id="" action="ppaction://media"/>
            <a:extLst>
              <a:ext uri="{FF2B5EF4-FFF2-40B4-BE49-F238E27FC236}">
                <a16:creationId xmlns:a16="http://schemas.microsoft.com/office/drawing/2014/main" id="{0080CB9E-807F-8ACC-BB69-FC19A1940579}"/>
              </a:ext>
            </a:extLst>
          </p:cNvPr>
          <p:cNvPicPr>
            <a:picLocks noRot="1" noChangeAspect="1"/>
          </p:cNvPicPr>
          <p:nvPr>
            <a:videoFile r:link="rId1"/>
          </p:nvPr>
        </p:nvPicPr>
        <p:blipFill>
          <a:blip r:embed="rId4"/>
          <a:stretch>
            <a:fillRect/>
          </a:stretch>
        </p:blipFill>
        <p:spPr>
          <a:xfrm>
            <a:off x="7798017" y="1865172"/>
            <a:ext cx="3811392" cy="2153436"/>
          </a:xfrm>
          <a:prstGeom prst="rect">
            <a:avLst/>
          </a:prstGeom>
          <a:ln w="76200">
            <a:solidFill>
              <a:srgbClr val="7030A0"/>
            </a:solidFill>
          </a:ln>
        </p:spPr>
      </p:pic>
      <p:sp>
        <p:nvSpPr>
          <p:cNvPr id="5" name="TextBox 4">
            <a:extLst>
              <a:ext uri="{FF2B5EF4-FFF2-40B4-BE49-F238E27FC236}">
                <a16:creationId xmlns:a16="http://schemas.microsoft.com/office/drawing/2014/main" id="{83105539-0B9E-E006-3551-F8FBF2822F7E}"/>
              </a:ext>
            </a:extLst>
          </p:cNvPr>
          <p:cNvSpPr txBox="1"/>
          <p:nvPr/>
        </p:nvSpPr>
        <p:spPr>
          <a:xfrm>
            <a:off x="8624731" y="4146115"/>
            <a:ext cx="2157963" cy="369332"/>
          </a:xfrm>
          <a:prstGeom prst="rect">
            <a:avLst/>
          </a:prstGeom>
          <a:noFill/>
        </p:spPr>
        <p:txBody>
          <a:bodyPr wrap="none" rtlCol="0">
            <a:spAutoFit/>
          </a:bodyPr>
          <a:lstStyle/>
          <a:p>
            <a:r>
              <a:rPr lang="en-US" dirty="0">
                <a:solidFill>
                  <a:srgbClr val="7030A0"/>
                </a:solidFill>
                <a:hlinkClick r:id="rId5">
                  <a:extLst>
                    <a:ext uri="{A12FA001-AC4F-418D-AE19-62706E023703}">
                      <ahyp:hlinkClr xmlns:ahyp="http://schemas.microsoft.com/office/drawing/2018/hyperlinkcolor" val="tx"/>
                    </a:ext>
                  </a:extLst>
                </a:hlinkClick>
              </a:rPr>
              <a:t>The Value of Nothing</a:t>
            </a:r>
            <a:endParaRPr lang="en-US" dirty="0">
              <a:solidFill>
                <a:srgbClr val="7030A0"/>
              </a:solidFill>
            </a:endParaRPr>
          </a:p>
        </p:txBody>
      </p:sp>
    </p:spTree>
    <p:extLst>
      <p:ext uri="{BB962C8B-B14F-4D97-AF65-F5344CB8AC3E}">
        <p14:creationId xmlns:p14="http://schemas.microsoft.com/office/powerpoint/2010/main" val="1704165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92718-6AC5-CFCF-136A-0488CC70EDDE}"/>
              </a:ext>
            </a:extLst>
          </p:cNvPr>
          <p:cNvSpPr>
            <a:spLocks noGrp="1"/>
          </p:cNvSpPr>
          <p:nvPr>
            <p:ph type="title"/>
          </p:nvPr>
        </p:nvSpPr>
        <p:spPr>
          <a:xfrm>
            <a:off x="125260" y="0"/>
            <a:ext cx="10515600" cy="744007"/>
          </a:xfrm>
        </p:spPr>
        <p:txBody>
          <a:bodyPr/>
          <a:lstStyle/>
          <a:p>
            <a:r>
              <a:rPr lang="en-US" dirty="0"/>
              <a:t>ISO 26000</a:t>
            </a:r>
          </a:p>
        </p:txBody>
      </p:sp>
      <p:sp>
        <p:nvSpPr>
          <p:cNvPr id="3" name="Content Placeholder 2">
            <a:extLst>
              <a:ext uri="{FF2B5EF4-FFF2-40B4-BE49-F238E27FC236}">
                <a16:creationId xmlns:a16="http://schemas.microsoft.com/office/drawing/2014/main" id="{87C588B8-190E-AEAA-4962-3C745912997E}"/>
              </a:ext>
            </a:extLst>
          </p:cNvPr>
          <p:cNvSpPr>
            <a:spLocks noGrp="1"/>
          </p:cNvSpPr>
          <p:nvPr>
            <p:ph idx="1"/>
          </p:nvPr>
        </p:nvSpPr>
        <p:spPr/>
        <p:txBody>
          <a:bodyPr>
            <a:normAutofit/>
          </a:bodyPr>
          <a:lstStyle/>
          <a:p>
            <a:pPr marL="0" indent="0">
              <a:buNone/>
            </a:pPr>
            <a:r>
              <a:rPr lang="en-US" dirty="0"/>
              <a:t>An organization’s performance on social responsibility can influence, among other things:</a:t>
            </a:r>
          </a:p>
          <a:p>
            <a:pPr lvl="1"/>
            <a:r>
              <a:rPr lang="en-US" dirty="0"/>
              <a:t>Competitive advantage</a:t>
            </a:r>
          </a:p>
          <a:p>
            <a:pPr lvl="1"/>
            <a:r>
              <a:rPr lang="en-US" dirty="0"/>
              <a:t>Reputation</a:t>
            </a:r>
          </a:p>
          <a:p>
            <a:pPr lvl="1"/>
            <a:r>
              <a:rPr lang="en-US" dirty="0"/>
              <a:t>The ability to attract and retain workers or members, customers, clients and users</a:t>
            </a:r>
          </a:p>
          <a:p>
            <a:pPr lvl="1"/>
            <a:r>
              <a:rPr lang="en-US" dirty="0"/>
              <a:t>The maintenance of employee morale, commitment and productivity</a:t>
            </a:r>
          </a:p>
          <a:p>
            <a:pPr lvl="1"/>
            <a:r>
              <a:rPr lang="en-US" dirty="0"/>
              <a:t>The perception of investors, owners, donors, sponsors and the financial community</a:t>
            </a:r>
          </a:p>
          <a:p>
            <a:pPr lvl="1"/>
            <a:r>
              <a:rPr lang="en-US" dirty="0"/>
              <a:t>Relationships with companies, governments, the media, suppliers, peers, customers and the community in which it operates</a:t>
            </a:r>
          </a:p>
          <a:p>
            <a:endParaRPr lang="en-US" dirty="0"/>
          </a:p>
        </p:txBody>
      </p:sp>
    </p:spTree>
    <p:extLst>
      <p:ext uri="{BB962C8B-B14F-4D97-AF65-F5344CB8AC3E}">
        <p14:creationId xmlns:p14="http://schemas.microsoft.com/office/powerpoint/2010/main" val="52066591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225F2-2302-31DC-EB91-04E510586EF4}"/>
              </a:ext>
            </a:extLst>
          </p:cNvPr>
          <p:cNvSpPr>
            <a:spLocks noGrp="1"/>
          </p:cNvSpPr>
          <p:nvPr>
            <p:ph type="title"/>
          </p:nvPr>
        </p:nvSpPr>
        <p:spPr/>
        <p:txBody>
          <a:bodyPr>
            <a:normAutofit/>
          </a:bodyPr>
          <a:lstStyle/>
          <a:p>
            <a:r>
              <a:rPr lang="en-US" dirty="0"/>
              <a:t>Lessons learned in 2020</a:t>
            </a:r>
          </a:p>
        </p:txBody>
      </p:sp>
      <p:sp>
        <p:nvSpPr>
          <p:cNvPr id="3" name="Content Placeholder 2">
            <a:extLst>
              <a:ext uri="{FF2B5EF4-FFF2-40B4-BE49-F238E27FC236}">
                <a16:creationId xmlns:a16="http://schemas.microsoft.com/office/drawing/2014/main" id="{12077173-C96B-2DEC-1DA5-B01CEAD7C997}"/>
              </a:ext>
            </a:extLst>
          </p:cNvPr>
          <p:cNvSpPr>
            <a:spLocks noGrp="1"/>
          </p:cNvSpPr>
          <p:nvPr>
            <p:ph idx="1"/>
          </p:nvPr>
        </p:nvSpPr>
        <p:spPr/>
        <p:txBody>
          <a:bodyPr/>
          <a:lstStyle/>
          <a:p>
            <a:r>
              <a:rPr lang="en-US" dirty="0"/>
              <a:t>As part of CSR, hospitality sector need to have a better communication with their staff.</a:t>
            </a:r>
          </a:p>
          <a:p>
            <a:pPr marL="457200" lvl="1" indent="0">
              <a:buNone/>
            </a:pPr>
            <a:r>
              <a:rPr lang="en-US" dirty="0"/>
              <a:t>Put frontline worker first: the employee experience is very important for making the workplace safe for customers </a:t>
            </a:r>
          </a:p>
          <a:p>
            <a:pPr marL="0" indent="0">
              <a:buNone/>
            </a:pPr>
            <a:endParaRPr lang="en-US" dirty="0"/>
          </a:p>
          <a:p>
            <a:endParaRPr lang="en-US" dirty="0"/>
          </a:p>
          <a:p>
            <a:endParaRPr lang="en-US" dirty="0"/>
          </a:p>
        </p:txBody>
      </p:sp>
      <p:pic>
        <p:nvPicPr>
          <p:cNvPr id="2050" name="Picture 2" descr="What does a Waitress do? (with pictures)">
            <a:extLst>
              <a:ext uri="{FF2B5EF4-FFF2-40B4-BE49-F238E27FC236}">
                <a16:creationId xmlns:a16="http://schemas.microsoft.com/office/drawing/2014/main" id="{FE1810B7-202B-52F1-C766-33C13D17FE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3425" y="2661956"/>
            <a:ext cx="4945149" cy="3322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31147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683"/>
        <p:cNvGrpSpPr/>
        <p:nvPr/>
      </p:nvGrpSpPr>
      <p:grpSpPr>
        <a:xfrm>
          <a:off x="0" y="0"/>
          <a:ext cx="0" cy="0"/>
          <a:chOff x="0" y="0"/>
          <a:chExt cx="0" cy="0"/>
        </a:xfrm>
      </p:grpSpPr>
      <p:sp>
        <p:nvSpPr>
          <p:cNvPr id="685" name="Google Shape;685;p74"/>
          <p:cNvSpPr/>
          <p:nvPr/>
        </p:nvSpPr>
        <p:spPr>
          <a:xfrm>
            <a:off x="0" y="0"/>
            <a:ext cx="11969280" cy="13626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800"/>
              <a:buFont typeface="Arial"/>
              <a:buNone/>
            </a:pPr>
            <a:r>
              <a:rPr lang="en-US" sz="4800" i="0" u="none" strike="noStrike" cap="none" dirty="0">
                <a:solidFill>
                  <a:srgbClr val="7030A0"/>
                </a:solidFill>
                <a:latin typeface="+mj-lt"/>
                <a:ea typeface="Arial"/>
                <a:cs typeface="Arial"/>
                <a:sym typeface="Arial"/>
              </a:rPr>
              <a:t>Conclusions</a:t>
            </a:r>
            <a:endParaRPr sz="4800" i="0" u="none" strike="noStrike" cap="none" dirty="0">
              <a:solidFill>
                <a:srgbClr val="7030A0"/>
              </a:solidFill>
              <a:latin typeface="+mj-lt"/>
              <a:ea typeface="Calibri"/>
              <a:cs typeface="Calibri"/>
              <a:sym typeface="Calibri"/>
            </a:endParaRPr>
          </a:p>
        </p:txBody>
      </p:sp>
      <p:sp>
        <p:nvSpPr>
          <p:cNvPr id="686" name="Google Shape;686;p74"/>
          <p:cNvSpPr/>
          <p:nvPr/>
        </p:nvSpPr>
        <p:spPr>
          <a:xfrm>
            <a:off x="551145" y="1411560"/>
            <a:ext cx="9410041" cy="4034880"/>
          </a:xfrm>
          <a:prstGeom prst="rect">
            <a:avLst/>
          </a:prstGeom>
          <a:noFill/>
          <a:ln>
            <a:noFill/>
          </a:ln>
        </p:spPr>
        <p:txBody>
          <a:bodyPr spcFirstLastPara="1" wrap="square" lIns="91425" tIns="45700" rIns="91425" bIns="45700" anchor="t" anchorCtr="0">
            <a:normAutofit/>
          </a:bodyPr>
          <a:lstStyle/>
          <a:p>
            <a:pPr marL="360" marR="0" lvl="0" indent="0" algn="l" rtl="0">
              <a:lnSpc>
                <a:spcPct val="90000"/>
              </a:lnSpc>
              <a:spcBef>
                <a:spcPts val="0"/>
              </a:spcBef>
              <a:spcAft>
                <a:spcPts val="0"/>
              </a:spcAft>
              <a:buClr>
                <a:srgbClr val="000000"/>
              </a:buClr>
              <a:buSzPts val="2400"/>
              <a:buFont typeface="Arial"/>
              <a:buNone/>
            </a:pPr>
            <a:r>
              <a:rPr lang="en-US" sz="2400" b="1" i="0" u="none" strike="noStrike" cap="none" dirty="0">
                <a:solidFill>
                  <a:srgbClr val="7030A0"/>
                </a:solidFill>
                <a:ea typeface="Arial"/>
                <a:cs typeface="Arial"/>
                <a:sym typeface="Arial"/>
              </a:rPr>
              <a:t>Congratulations, you just learned some important issues:</a:t>
            </a:r>
            <a:endParaRPr sz="2400" b="0" i="0" u="none" strike="noStrike" cap="none" dirty="0">
              <a:solidFill>
                <a:srgbClr val="7030A0"/>
              </a:solidFill>
              <a:ea typeface="Arial"/>
              <a:cs typeface="Arial"/>
              <a:sym typeface="Arial"/>
            </a:endParaRPr>
          </a:p>
          <a:p>
            <a:pPr marL="343260" marR="0" lvl="0" indent="-342900" algn="l" rtl="0">
              <a:spcBef>
                <a:spcPts val="0"/>
              </a:spcBef>
              <a:spcAft>
                <a:spcPts val="0"/>
              </a:spcAft>
              <a:buClr>
                <a:srgbClr val="000000"/>
              </a:buClr>
              <a:buSzPts val="2400"/>
              <a:buFont typeface="Arial" panose="020B0604020202020204" pitchFamily="34" charset="0"/>
              <a:buChar char="•"/>
            </a:pPr>
            <a:r>
              <a:rPr lang="en-US" sz="2400" b="0" i="0" u="none" strike="noStrike" cap="none" dirty="0">
                <a:solidFill>
                  <a:srgbClr val="7030A0"/>
                </a:solidFill>
                <a:ea typeface="Arial"/>
                <a:cs typeface="Arial"/>
                <a:sym typeface="Arial"/>
              </a:rPr>
              <a:t>About food culture &amp; customer </a:t>
            </a:r>
            <a:r>
              <a:rPr lang="en-US" sz="2400" b="0" i="0" u="none" strike="noStrike" cap="none" dirty="0" err="1">
                <a:solidFill>
                  <a:srgbClr val="7030A0"/>
                </a:solidFill>
                <a:ea typeface="Arial"/>
                <a:cs typeface="Arial"/>
                <a:sym typeface="Arial"/>
              </a:rPr>
              <a:t>behaviour</a:t>
            </a:r>
            <a:endParaRPr sz="1400" b="0" i="0" u="none" strike="noStrike" cap="none" dirty="0">
              <a:solidFill>
                <a:srgbClr val="7030A0"/>
              </a:solidFill>
              <a:ea typeface="Arial"/>
              <a:cs typeface="Arial"/>
              <a:sym typeface="Arial"/>
            </a:endParaRPr>
          </a:p>
          <a:p>
            <a:pPr marL="343260" marR="0" lvl="0" indent="-342900" algn="l" rtl="0">
              <a:spcBef>
                <a:spcPts val="0"/>
              </a:spcBef>
              <a:spcAft>
                <a:spcPts val="0"/>
              </a:spcAft>
              <a:buClr>
                <a:srgbClr val="000000"/>
              </a:buClr>
              <a:buSzPts val="2400"/>
              <a:buFont typeface="Arial" panose="020B0604020202020204" pitchFamily="34" charset="0"/>
              <a:buChar char="•"/>
            </a:pPr>
            <a:r>
              <a:rPr lang="en-US" sz="2400" b="0" i="0" u="none" strike="noStrike" cap="none" dirty="0">
                <a:solidFill>
                  <a:srgbClr val="7030A0"/>
                </a:solidFill>
                <a:ea typeface="Arial"/>
                <a:cs typeface="Arial"/>
                <a:sym typeface="Arial"/>
              </a:rPr>
              <a:t>What is Social corporate responsibility and how can be implemented in the business model </a:t>
            </a:r>
            <a:endParaRPr sz="1400" b="0" i="0" u="none" strike="noStrike" cap="none" dirty="0">
              <a:solidFill>
                <a:srgbClr val="7030A0"/>
              </a:solidFill>
              <a:ea typeface="Arial"/>
              <a:cs typeface="Arial"/>
              <a:sym typeface="Arial"/>
            </a:endParaRPr>
          </a:p>
          <a:p>
            <a:pPr marL="343260" marR="0" lvl="0" indent="-342900" algn="l" rtl="0">
              <a:spcBef>
                <a:spcPts val="0"/>
              </a:spcBef>
              <a:spcAft>
                <a:spcPts val="0"/>
              </a:spcAft>
              <a:buClr>
                <a:srgbClr val="000000"/>
              </a:buClr>
              <a:buSzPts val="2400"/>
              <a:buFont typeface="Arial" panose="020B0604020202020204" pitchFamily="34" charset="0"/>
              <a:buChar char="•"/>
            </a:pPr>
            <a:r>
              <a:rPr lang="en-US" sz="2400" b="0" i="0" u="none" strike="noStrike" cap="none" dirty="0">
                <a:solidFill>
                  <a:srgbClr val="7030A0"/>
                </a:solidFill>
                <a:ea typeface="Arial"/>
                <a:cs typeface="Arial"/>
                <a:sym typeface="Arial"/>
              </a:rPr>
              <a:t>CSR benefits </a:t>
            </a:r>
            <a:endParaRPr sz="1400" b="0" i="0" u="none" strike="noStrike" cap="none" dirty="0">
              <a:solidFill>
                <a:srgbClr val="7030A0"/>
              </a:solidFill>
              <a:ea typeface="Arial"/>
              <a:cs typeface="Arial"/>
              <a:sym typeface="Arial"/>
            </a:endParaRPr>
          </a:p>
          <a:p>
            <a:pPr marL="360" marR="0" lvl="0" indent="0" algn="l" rtl="0">
              <a:lnSpc>
                <a:spcPct val="90000"/>
              </a:lnSpc>
              <a:spcBef>
                <a:spcPts val="0"/>
              </a:spcBef>
              <a:spcAft>
                <a:spcPts val="0"/>
              </a:spcAft>
              <a:buClr>
                <a:srgbClr val="000000"/>
              </a:buClr>
              <a:buSzPts val="2000"/>
              <a:buFont typeface="Arial"/>
              <a:buNone/>
            </a:pPr>
            <a:endParaRPr sz="2400" b="1" i="0" u="none" strike="noStrike" cap="none" dirty="0">
              <a:solidFill>
                <a:srgbClr val="7030A0"/>
              </a:solidFill>
              <a:ea typeface="Arial"/>
              <a:cs typeface="Arial"/>
              <a:sym typeface="Arial"/>
            </a:endParaRPr>
          </a:p>
          <a:p>
            <a:pPr marL="360" marR="0" lvl="0" indent="0" algn="l" rtl="0">
              <a:lnSpc>
                <a:spcPct val="90000"/>
              </a:lnSpc>
              <a:spcBef>
                <a:spcPts val="0"/>
              </a:spcBef>
              <a:spcAft>
                <a:spcPts val="0"/>
              </a:spcAft>
              <a:buClr>
                <a:srgbClr val="000000"/>
              </a:buClr>
              <a:buSzPts val="2000"/>
              <a:buFont typeface="Arial"/>
              <a:buNone/>
            </a:pPr>
            <a:r>
              <a:rPr lang="en-US" sz="2400" b="1" i="0" u="none" strike="noStrike" cap="none" dirty="0">
                <a:solidFill>
                  <a:srgbClr val="7030A0"/>
                </a:solidFill>
                <a:ea typeface="Arial"/>
                <a:cs typeface="Arial"/>
                <a:sym typeface="Arial"/>
              </a:rPr>
              <a:t>Questions to consider:</a:t>
            </a:r>
          </a:p>
          <a:p>
            <a:pPr marL="343260" marR="0" lvl="0" indent="-342900" algn="l" rtl="0">
              <a:spcBef>
                <a:spcPts val="0"/>
              </a:spcBef>
              <a:spcAft>
                <a:spcPts val="0"/>
              </a:spcAft>
              <a:buClr>
                <a:srgbClr val="000000"/>
              </a:buClr>
              <a:buSzPts val="2000"/>
              <a:buFont typeface="Arial" panose="020B0604020202020204" pitchFamily="34" charset="0"/>
              <a:buChar char="•"/>
            </a:pPr>
            <a:r>
              <a:rPr lang="en-US" sz="2400" i="0" u="none" strike="noStrike" cap="none" dirty="0">
                <a:solidFill>
                  <a:srgbClr val="7030A0"/>
                </a:solidFill>
                <a:ea typeface="Arial"/>
                <a:cs typeface="Arial"/>
                <a:sym typeface="Arial"/>
              </a:rPr>
              <a:t>Can you name at least one impact of food waste generation in </a:t>
            </a:r>
            <a:r>
              <a:rPr lang="en-US" sz="2400" i="0" u="none" strike="noStrike" cap="none" dirty="0" err="1">
                <a:solidFill>
                  <a:srgbClr val="7030A0"/>
                </a:solidFill>
                <a:ea typeface="Arial"/>
                <a:cs typeface="Arial"/>
                <a:sym typeface="Arial"/>
              </a:rPr>
              <a:t>HoFS</a:t>
            </a:r>
            <a:r>
              <a:rPr lang="en-US" sz="2400" i="0" u="none" strike="noStrike" cap="none" dirty="0">
                <a:solidFill>
                  <a:srgbClr val="7030A0"/>
                </a:solidFill>
                <a:ea typeface="Arial"/>
                <a:cs typeface="Arial"/>
                <a:sym typeface="Arial"/>
              </a:rPr>
              <a:t>?</a:t>
            </a:r>
          </a:p>
          <a:p>
            <a:pPr marL="343260" marR="0" lvl="0" indent="-342900" algn="l" rtl="0">
              <a:spcBef>
                <a:spcPts val="0"/>
              </a:spcBef>
              <a:spcAft>
                <a:spcPts val="0"/>
              </a:spcAft>
              <a:buClr>
                <a:srgbClr val="000000"/>
              </a:buClr>
              <a:buSzPts val="2000"/>
              <a:buFont typeface="Arial" panose="020B0604020202020204" pitchFamily="34" charset="0"/>
              <a:buChar char="•"/>
            </a:pPr>
            <a:r>
              <a:rPr lang="en-US" sz="2400" i="0" u="none" strike="noStrike" cap="none" dirty="0">
                <a:solidFill>
                  <a:srgbClr val="7030A0"/>
                </a:solidFill>
                <a:ea typeface="Arial"/>
                <a:cs typeface="Arial"/>
                <a:sym typeface="Arial"/>
              </a:rPr>
              <a:t>Can you list some of the domains CSR has interdependence ?</a:t>
            </a:r>
          </a:p>
          <a:p>
            <a:pPr marL="343260" marR="0" lvl="0" indent="-342900" algn="l" rtl="0">
              <a:spcBef>
                <a:spcPts val="0"/>
              </a:spcBef>
              <a:spcAft>
                <a:spcPts val="0"/>
              </a:spcAft>
              <a:buClr>
                <a:srgbClr val="000000"/>
              </a:buClr>
              <a:buSzPts val="2000"/>
              <a:buFont typeface="Arial" panose="020B0604020202020204" pitchFamily="34" charset="0"/>
              <a:buChar char="•"/>
            </a:pPr>
            <a:r>
              <a:rPr lang="en-US" sz="2400" i="0" u="none" strike="noStrike" cap="none" dirty="0">
                <a:solidFill>
                  <a:srgbClr val="7030A0"/>
                </a:solidFill>
                <a:ea typeface="Arial"/>
                <a:cs typeface="Arial"/>
                <a:sym typeface="Arial"/>
              </a:rPr>
              <a:t>Is business sustainability a CSR benefit? Explain</a:t>
            </a:r>
          </a:p>
          <a:p>
            <a:pPr marL="343260" marR="0" lvl="0" indent="-342900" algn="l" rtl="0">
              <a:spcBef>
                <a:spcPts val="0"/>
              </a:spcBef>
              <a:spcAft>
                <a:spcPts val="0"/>
              </a:spcAft>
              <a:buClr>
                <a:srgbClr val="000000"/>
              </a:buClr>
              <a:buSzPts val="2000"/>
              <a:buFont typeface="Arial" panose="020B0604020202020204" pitchFamily="34" charset="0"/>
              <a:buChar char="•"/>
            </a:pPr>
            <a:r>
              <a:rPr lang="en-US" sz="2400" i="0" u="none" strike="noStrike" cap="none" dirty="0">
                <a:solidFill>
                  <a:srgbClr val="7030A0"/>
                </a:solidFill>
                <a:ea typeface="Arial"/>
                <a:cs typeface="Arial"/>
                <a:sym typeface="Arial"/>
              </a:rPr>
              <a:t>Define some human rights as part of CSR</a:t>
            </a:r>
          </a:p>
          <a:p>
            <a:pPr marL="360" marR="0" lvl="0" indent="0" algn="l" rtl="0">
              <a:lnSpc>
                <a:spcPct val="90000"/>
              </a:lnSpc>
              <a:spcBef>
                <a:spcPts val="0"/>
              </a:spcBef>
              <a:spcAft>
                <a:spcPts val="0"/>
              </a:spcAft>
              <a:buClr>
                <a:srgbClr val="000000"/>
              </a:buClr>
              <a:buSzPts val="2000"/>
              <a:buFont typeface="Arial"/>
              <a:buNone/>
            </a:pPr>
            <a:endParaRPr sz="2000" b="1" i="0" u="none" strike="noStrike" cap="none" dirty="0">
              <a:solidFill>
                <a:srgbClr val="7030A0"/>
              </a:solidFill>
              <a:ea typeface="Arial"/>
              <a:cs typeface="Arial"/>
              <a:sym typeface="Arial"/>
            </a:endParaRPr>
          </a:p>
          <a:p>
            <a:pPr marL="343260" marR="0" lvl="0" indent="-215900" algn="l" rtl="0">
              <a:lnSpc>
                <a:spcPct val="90000"/>
              </a:lnSpc>
              <a:spcBef>
                <a:spcPts val="0"/>
              </a:spcBef>
              <a:spcAft>
                <a:spcPts val="0"/>
              </a:spcAft>
              <a:buClr>
                <a:srgbClr val="7F7F7F"/>
              </a:buClr>
              <a:buSzPts val="2000"/>
              <a:buFont typeface="Arial"/>
              <a:buNone/>
            </a:pPr>
            <a:endParaRPr sz="2000" b="1" i="0" u="none" strike="noStrike" cap="none" dirty="0">
              <a:solidFill>
                <a:srgbClr val="7030A0"/>
              </a:solidFill>
              <a:ea typeface="Arial"/>
              <a:cs typeface="Arial"/>
              <a:sym typeface="Arial"/>
            </a:endParaRPr>
          </a:p>
          <a:p>
            <a:pPr marL="343260" marR="0" lvl="0" indent="-215900" algn="l" rtl="0">
              <a:lnSpc>
                <a:spcPct val="90000"/>
              </a:lnSpc>
              <a:spcBef>
                <a:spcPts val="0"/>
              </a:spcBef>
              <a:spcAft>
                <a:spcPts val="0"/>
              </a:spcAft>
              <a:buClr>
                <a:srgbClr val="7F7F7F"/>
              </a:buClr>
              <a:buSzPts val="2000"/>
              <a:buFont typeface="Arial"/>
              <a:buNone/>
            </a:pPr>
            <a:endParaRPr sz="2000" b="0" i="0" u="none" strike="noStrike" cap="none" dirty="0">
              <a:solidFill>
                <a:srgbClr val="7030A0"/>
              </a:solidFill>
              <a:ea typeface="Calibri"/>
              <a:cs typeface="Calibri"/>
              <a:sym typeface="Calibri"/>
            </a:endParaRPr>
          </a:p>
        </p:txBody>
      </p:sp>
    </p:spTree>
    <p:extLst>
      <p:ext uri="{BB962C8B-B14F-4D97-AF65-F5344CB8AC3E}">
        <p14:creationId xmlns:p14="http://schemas.microsoft.com/office/powerpoint/2010/main" val="3280448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537F2-E7C1-3030-B188-BD88319E96FD}"/>
              </a:ext>
            </a:extLst>
          </p:cNvPr>
          <p:cNvSpPr>
            <a:spLocks noGrp="1"/>
          </p:cNvSpPr>
          <p:nvPr>
            <p:ph type="title"/>
          </p:nvPr>
        </p:nvSpPr>
        <p:spPr/>
        <p:txBody>
          <a:bodyPr/>
          <a:lstStyle/>
          <a:p>
            <a:r>
              <a:rPr lang="en-US" dirty="0"/>
              <a:t>Important legislation &amp; definition </a:t>
            </a:r>
          </a:p>
        </p:txBody>
      </p:sp>
      <p:sp>
        <p:nvSpPr>
          <p:cNvPr id="3" name="Content Placeholder 2">
            <a:extLst>
              <a:ext uri="{FF2B5EF4-FFF2-40B4-BE49-F238E27FC236}">
                <a16:creationId xmlns:a16="http://schemas.microsoft.com/office/drawing/2014/main" id="{833B4313-3C77-497C-8DD1-EE8BE6E28B60}"/>
              </a:ext>
            </a:extLst>
          </p:cNvPr>
          <p:cNvSpPr>
            <a:spLocks noGrp="1"/>
          </p:cNvSpPr>
          <p:nvPr>
            <p:ph idx="1"/>
          </p:nvPr>
        </p:nvSpPr>
        <p:spPr/>
        <p:txBody>
          <a:bodyPr>
            <a:normAutofit fontScale="92500" lnSpcReduction="10000"/>
          </a:bodyPr>
          <a:lstStyle/>
          <a:p>
            <a:pPr marL="0" indent="0">
              <a:buNone/>
            </a:pPr>
            <a:r>
              <a:rPr lang="en-US" sz="2000" b="1" dirty="0"/>
              <a:t>Each country within European Union has their own legislation on food and food waste</a:t>
            </a:r>
            <a:r>
              <a:rPr lang="en-US" sz="2000" dirty="0"/>
              <a:t>. </a:t>
            </a:r>
          </a:p>
          <a:p>
            <a:endParaRPr lang="en-US" sz="2000" dirty="0"/>
          </a:p>
          <a:p>
            <a:r>
              <a:rPr lang="en-US" sz="2000" b="1" dirty="0"/>
              <a:t>Directive 2008/98/EC </a:t>
            </a:r>
            <a:r>
              <a:rPr lang="en-US" sz="2000" dirty="0"/>
              <a:t>lays down an obligation for Member States to include food waste prevention into their waste prevention </a:t>
            </a:r>
            <a:r>
              <a:rPr lang="en-US" sz="2000" dirty="0" err="1"/>
              <a:t>programmes</a:t>
            </a:r>
            <a:r>
              <a:rPr lang="en-US" sz="2000" dirty="0"/>
              <a:t> and to monitor and assess the implementation of their food waste prevention measures by measuring the levels of food waste on the basis of a common methodology. </a:t>
            </a:r>
          </a:p>
          <a:p>
            <a:endParaRPr lang="en-US" sz="2000" dirty="0"/>
          </a:p>
          <a:p>
            <a:r>
              <a:rPr lang="en-US" sz="2000" b="1" dirty="0"/>
              <a:t>Regulation (EC) No 178/2002 (OJ L31, p1, 1/02/2002) </a:t>
            </a:r>
            <a:r>
              <a:rPr lang="en-US" sz="2000" dirty="0"/>
              <a:t>of 28 January 2002 laying down the general principles and requirements of food law, establishing the European Food Safety Authority and laying down procedures in matters of food safety</a:t>
            </a:r>
          </a:p>
          <a:p>
            <a:pPr marL="0" indent="0">
              <a:buNone/>
            </a:pPr>
            <a:endParaRPr lang="en-US" sz="2000" dirty="0"/>
          </a:p>
          <a:p>
            <a:r>
              <a:rPr lang="en-US" sz="2000" b="1" dirty="0"/>
              <a:t>REGULATION (EU) 2020/852 OF THE EUROPEAN PARLIAMENT AND OF THE COUNCIL of 18 June 2020 </a:t>
            </a:r>
            <a:r>
              <a:rPr lang="en-US" sz="2000" dirty="0"/>
              <a:t>on the establishment of a framework to facilitate sustainable investment, and amending Regulation (EU) 2019/2088 </a:t>
            </a:r>
          </a:p>
          <a:p>
            <a:endParaRPr lang="en-US" sz="2000" dirty="0"/>
          </a:p>
          <a:p>
            <a:r>
              <a:rPr lang="en-US" sz="2000" b="1" dirty="0"/>
              <a:t>COMMISSION DELEGATED DECISION (EU) 2019/1597 </a:t>
            </a:r>
            <a:r>
              <a:rPr lang="en-US" sz="2000" dirty="0"/>
              <a:t>of 3 May 2019 supplementing Directive 2008/98/EC of the European Parliament and of the Council as regards a common methodology and minimum quality requirements for the uniform measurement of levels of food waste</a:t>
            </a:r>
          </a:p>
          <a:p>
            <a:endParaRPr lang="en-US" sz="2000" dirty="0"/>
          </a:p>
          <a:p>
            <a:endParaRPr lang="en-US" sz="2000" dirty="0"/>
          </a:p>
          <a:p>
            <a:endParaRPr lang="en-US" sz="2000" dirty="0"/>
          </a:p>
        </p:txBody>
      </p:sp>
    </p:spTree>
    <p:extLst>
      <p:ext uri="{BB962C8B-B14F-4D97-AF65-F5344CB8AC3E}">
        <p14:creationId xmlns:p14="http://schemas.microsoft.com/office/powerpoint/2010/main" val="41343457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BBB00-7C66-8EF5-4617-760D31C54DFB}"/>
              </a:ext>
            </a:extLst>
          </p:cNvPr>
          <p:cNvSpPr>
            <a:spLocks noGrp="1"/>
          </p:cNvSpPr>
          <p:nvPr>
            <p:ph type="title"/>
          </p:nvPr>
        </p:nvSpPr>
        <p:spPr/>
        <p:txBody>
          <a:bodyPr/>
          <a:lstStyle/>
          <a:p>
            <a:r>
              <a:rPr lang="en-GB" dirty="0"/>
              <a:t>Useful Links and References</a:t>
            </a:r>
          </a:p>
        </p:txBody>
      </p:sp>
      <p:sp>
        <p:nvSpPr>
          <p:cNvPr id="3" name="Content Placeholder 2">
            <a:extLst>
              <a:ext uri="{FF2B5EF4-FFF2-40B4-BE49-F238E27FC236}">
                <a16:creationId xmlns:a16="http://schemas.microsoft.com/office/drawing/2014/main" id="{DDB7A99E-7D71-7646-853A-043CF6CFC435}"/>
              </a:ext>
            </a:extLst>
          </p:cNvPr>
          <p:cNvSpPr>
            <a:spLocks noGrp="1"/>
          </p:cNvSpPr>
          <p:nvPr>
            <p:ph sz="half" idx="1"/>
          </p:nvPr>
        </p:nvSpPr>
        <p:spPr/>
        <p:txBody>
          <a:bodyPr/>
          <a:lstStyle/>
          <a:p>
            <a:r>
              <a:rPr lang="en-GB" sz="2400" dirty="0"/>
              <a:t>The Chef’s manifesto guide</a:t>
            </a:r>
          </a:p>
          <a:p>
            <a:pPr lvl="1"/>
            <a:r>
              <a:rPr lang="en-GB" sz="2000" dirty="0">
                <a:hlinkClick r:id="rId4"/>
              </a:rPr>
              <a:t>https://sdg2advocacyhub.org/chefs-manifesto/howtoguide</a:t>
            </a:r>
            <a:endParaRPr lang="en-GB" sz="2000" dirty="0"/>
          </a:p>
          <a:p>
            <a:pPr lvl="1"/>
            <a:endParaRPr lang="en-GB" sz="2000" dirty="0">
              <a:sym typeface="Arial"/>
            </a:endParaRPr>
          </a:p>
          <a:p>
            <a:r>
              <a:rPr lang="en-US" dirty="0">
                <a:sym typeface="Arial"/>
              </a:rPr>
              <a:t>Food redistribution in the EU: Practical Guide to reduce food waste in the catering sector </a:t>
            </a:r>
          </a:p>
          <a:p>
            <a:pPr defTabSz="457200">
              <a:buClr>
                <a:prstClr val="black"/>
              </a:buClr>
              <a:buSzPts val="1800"/>
              <a:defRPr/>
            </a:pPr>
            <a:r>
              <a:rPr kumimoji="0" lang="en-US" sz="1800" b="0" i="0" u="sng" strike="noStrike" kern="1200" cap="none" spc="0" normalizeH="0" baseline="0" noProof="0" dirty="0">
                <a:ln>
                  <a:noFill/>
                </a:ln>
                <a:solidFill>
                  <a:srgbClr val="1155CC"/>
                </a:solidFill>
                <a:effectLst/>
                <a:uLnTx/>
                <a:uFillTx/>
                <a:latin typeface="Calibri" panose="020F0502020204030204"/>
                <a:ea typeface="Arial"/>
                <a:cs typeface="Arial"/>
                <a:sym typeface="Arial"/>
                <a:hlinkClick r:id="rId5">
                  <a:extLst>
                    <a:ext uri="{A12FA001-AC4F-418D-AE19-62706E023703}">
                      <ahyp:hlinkClr xmlns:ahyp="http://schemas.microsoft.com/office/drawing/2018/hyperlinkcolor" val="tx"/>
                    </a:ext>
                  </a:extLst>
                </a:hlinkClick>
              </a:rPr>
              <a:t>https://ec.europa.eu/food/system/files/2019-05/fw_lib_gfd_esp_guia-restauracion-2017.pdf</a:t>
            </a:r>
            <a:endParaRPr kumimoji="0" lang="en-US" sz="1800" b="0" i="0" u="sng" strike="noStrike" kern="1200" cap="none" spc="0" normalizeH="0" baseline="0" noProof="0" dirty="0">
              <a:ln>
                <a:noFill/>
              </a:ln>
              <a:solidFill>
                <a:srgbClr val="1155CC"/>
              </a:solidFill>
              <a:effectLst/>
              <a:uLnTx/>
              <a:uFillTx/>
              <a:latin typeface="Calibri" panose="020F0502020204030204"/>
              <a:ea typeface="Arial"/>
              <a:cs typeface="Arial"/>
              <a:sym typeface="Arial"/>
            </a:endParaRPr>
          </a:p>
          <a:p>
            <a:pPr marL="0" marR="0" lvl="0" indent="0" algn="l" defTabSz="457200" rtl="0" eaLnBrk="1" fontAlgn="auto" latinLnBrk="0" hangingPunct="1">
              <a:lnSpc>
                <a:spcPct val="90000"/>
              </a:lnSpc>
              <a:spcBef>
                <a:spcPts val="1000"/>
              </a:spcBef>
              <a:spcAft>
                <a:spcPts val="0"/>
              </a:spcAft>
              <a:buClr>
                <a:prstClr val="black"/>
              </a:buClr>
              <a:buSzPts val="1946"/>
              <a:buFont typeface="Arial"/>
              <a:buNone/>
              <a:tabLst/>
              <a:defRPr/>
            </a:pPr>
            <a:r>
              <a:rPr lang="en-US" sz="2400" dirty="0">
                <a:sym typeface="Arial"/>
              </a:rPr>
              <a:t>Checklist to review the progress of food waste management: </a:t>
            </a:r>
          </a:p>
          <a:p>
            <a:pPr lvl="1" defTabSz="457200">
              <a:buClr>
                <a:prstClr val="black"/>
              </a:buClr>
              <a:buSzPts val="2099"/>
              <a:defRPr/>
            </a:pPr>
            <a:r>
              <a:rPr lang="en-US" sz="2000" dirty="0">
                <a:sym typeface="Arial"/>
                <a:hlinkClick r:id="rId6">
                  <a:extLst>
                    <a:ext uri="{A12FA001-AC4F-418D-AE19-62706E023703}">
                      <ahyp:hlinkClr xmlns:ahyp="http://schemas.microsoft.com/office/drawing/2018/hyperlinkcolor" val="tx"/>
                    </a:ext>
                  </a:extLst>
                </a:hlinkClick>
              </a:rPr>
              <a:t>https://archive.wrap.org.uk/sites/files/wrap/Summary%20Checklist_FINAL.pdf</a:t>
            </a:r>
            <a:r>
              <a:rPr lang="en-US" sz="2000" dirty="0">
                <a:sym typeface="Arial"/>
              </a:rPr>
              <a:t> </a:t>
            </a:r>
          </a:p>
          <a:p>
            <a:pPr marL="0" marR="0" lvl="0" indent="0" algn="l" defTabSz="457200" rtl="0" eaLnBrk="1" fontAlgn="auto" latinLnBrk="0" hangingPunct="1">
              <a:lnSpc>
                <a:spcPct val="90000"/>
              </a:lnSpc>
              <a:spcBef>
                <a:spcPts val="1000"/>
              </a:spcBef>
              <a:spcAft>
                <a:spcPts val="0"/>
              </a:spcAft>
              <a:buClr>
                <a:prstClr val="black"/>
              </a:buClr>
              <a:buSzPts val="1946"/>
              <a:buFont typeface="Arial"/>
              <a:buNone/>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Arial"/>
              <a:cs typeface="Arial"/>
              <a:sym typeface="Arial"/>
            </a:endParaRPr>
          </a:p>
          <a:p>
            <a:endParaRPr lang="en-GB" sz="2400" dirty="0"/>
          </a:p>
          <a:p>
            <a:pPr lvl="1"/>
            <a:endParaRPr lang="en-GB" dirty="0"/>
          </a:p>
          <a:p>
            <a:pPr lvl="1"/>
            <a:endParaRPr lang="en-GB" dirty="0"/>
          </a:p>
          <a:p>
            <a:pPr lvl="1"/>
            <a:endParaRPr lang="en-GB" dirty="0"/>
          </a:p>
        </p:txBody>
      </p:sp>
      <p:sp>
        <p:nvSpPr>
          <p:cNvPr id="4" name="Content Placeholder 3">
            <a:extLst>
              <a:ext uri="{FF2B5EF4-FFF2-40B4-BE49-F238E27FC236}">
                <a16:creationId xmlns:a16="http://schemas.microsoft.com/office/drawing/2014/main" id="{DB7530CF-9ACB-F118-E412-079B8D81D772}"/>
              </a:ext>
            </a:extLst>
          </p:cNvPr>
          <p:cNvSpPr>
            <a:spLocks noGrp="1"/>
          </p:cNvSpPr>
          <p:nvPr>
            <p:ph sz="half" idx="2"/>
          </p:nvPr>
        </p:nvSpPr>
        <p:spPr>
          <a:xfrm>
            <a:off x="6172198" y="873125"/>
            <a:ext cx="4725573" cy="5184775"/>
          </a:xfrm>
        </p:spPr>
        <p:txBody>
          <a:bodyPr/>
          <a:lstStyle/>
          <a:p>
            <a:pPr lvl="1"/>
            <a:endParaRPr lang="en-US" sz="2000" dirty="0">
              <a:solidFill>
                <a:schemeClr val="tx2"/>
              </a:solidFill>
            </a:endParaRPr>
          </a:p>
          <a:p>
            <a:pPr lvl="1"/>
            <a:r>
              <a:rPr lang="en-US" sz="2000" dirty="0"/>
              <a:t>The Ellen MacArthur Foundation Big Food Workshop</a:t>
            </a:r>
          </a:p>
          <a:p>
            <a:pPr lvl="1"/>
            <a:endParaRPr lang="en-US" sz="2000" dirty="0">
              <a:solidFill>
                <a:schemeClr val="tx2"/>
              </a:solidFill>
            </a:endParaRPr>
          </a:p>
          <a:p>
            <a:pPr lvl="1"/>
            <a:endParaRPr lang="en-US" sz="2000" dirty="0"/>
          </a:p>
          <a:p>
            <a:pPr lvl="1"/>
            <a:endParaRPr lang="en-US" sz="2000" dirty="0">
              <a:solidFill>
                <a:schemeClr val="tx2"/>
              </a:solidFill>
            </a:endParaRPr>
          </a:p>
          <a:p>
            <a:pPr lvl="1"/>
            <a:endParaRPr lang="en-US" sz="2000" dirty="0"/>
          </a:p>
          <a:p>
            <a:pPr lvl="1"/>
            <a:endParaRPr lang="en-US" sz="2000" dirty="0">
              <a:solidFill>
                <a:schemeClr val="tx2"/>
              </a:solidFill>
            </a:endParaRPr>
          </a:p>
          <a:p>
            <a:pPr lvl="1"/>
            <a:endParaRPr lang="en-US" sz="2000" dirty="0"/>
          </a:p>
          <a:p>
            <a:pPr lvl="1"/>
            <a:r>
              <a:rPr lang="en-US" sz="2000" dirty="0">
                <a:solidFill>
                  <a:schemeClr val="tx2"/>
                </a:solidFill>
              </a:rPr>
              <a:t>Paul </a:t>
            </a:r>
            <a:r>
              <a:rPr lang="en-US" sz="2000" dirty="0" err="1">
                <a:solidFill>
                  <a:schemeClr val="tx2"/>
                </a:solidFill>
              </a:rPr>
              <a:t>Vans</a:t>
            </a:r>
            <a:r>
              <a:rPr lang="en-US" sz="2000" dirty="0" err="1"/>
              <a:t>ton</a:t>
            </a:r>
            <a:r>
              <a:rPr lang="en-US" sz="2000" dirty="0"/>
              <a:t> on the  Food Waste Recycling Action Plan</a:t>
            </a:r>
          </a:p>
          <a:p>
            <a:pPr lvl="1"/>
            <a:endParaRPr lang="en-US" sz="2000" dirty="0">
              <a:solidFill>
                <a:schemeClr val="tx2"/>
              </a:solidFill>
            </a:endParaRPr>
          </a:p>
          <a:p>
            <a:pPr lvl="1"/>
            <a:endParaRPr lang="en-US" sz="2000" dirty="0">
              <a:solidFill>
                <a:schemeClr val="tx2"/>
              </a:solidFill>
            </a:endParaRPr>
          </a:p>
          <a:p>
            <a:pPr lvl="1"/>
            <a:endParaRPr lang="en-GB" dirty="0"/>
          </a:p>
          <a:p>
            <a:pPr lvl="1"/>
            <a:endParaRPr lang="en-GB" dirty="0"/>
          </a:p>
          <a:p>
            <a:pPr lvl="1"/>
            <a:endParaRPr lang="en-GB" dirty="0"/>
          </a:p>
          <a:p>
            <a:pPr lvl="1"/>
            <a:endParaRPr lang="en-GB" dirty="0"/>
          </a:p>
        </p:txBody>
      </p:sp>
      <p:pic>
        <p:nvPicPr>
          <p:cNvPr id="5" name="Google Shape;302;p18">
            <a:extLst>
              <a:ext uri="{FF2B5EF4-FFF2-40B4-BE49-F238E27FC236}">
                <a16:creationId xmlns:a16="http://schemas.microsoft.com/office/drawing/2014/main" id="{D98EE1EC-60B2-1A5D-A88F-24BFEE1BD775}"/>
              </a:ext>
            </a:extLst>
          </p:cNvPr>
          <p:cNvPicPr preferRelativeResize="0"/>
          <p:nvPr/>
        </p:nvPicPr>
        <p:blipFill rotWithShape="1">
          <a:blip r:embed="rId7">
            <a:alphaModFix/>
          </a:blip>
          <a:srcRect/>
          <a:stretch/>
        </p:blipFill>
        <p:spPr>
          <a:xfrm>
            <a:off x="8275196" y="668915"/>
            <a:ext cx="1094355" cy="468573"/>
          </a:xfrm>
          <a:prstGeom prst="rect">
            <a:avLst/>
          </a:prstGeom>
          <a:noFill/>
          <a:ln>
            <a:noFill/>
          </a:ln>
        </p:spPr>
      </p:pic>
      <p:pic>
        <p:nvPicPr>
          <p:cNvPr id="6" name="Online Media 5" title="Transforming the Food System | The Big Food Workshop Episode 1">
            <a:hlinkClick r:id="" action="ppaction://media"/>
            <a:extLst>
              <a:ext uri="{FF2B5EF4-FFF2-40B4-BE49-F238E27FC236}">
                <a16:creationId xmlns:a16="http://schemas.microsoft.com/office/drawing/2014/main" id="{B45FE1B0-81F3-27DD-FFE3-F5371206A343}"/>
              </a:ext>
            </a:extLst>
          </p:cNvPr>
          <p:cNvPicPr>
            <a:picLocks noRot="1" noChangeAspect="1"/>
          </p:cNvPicPr>
          <p:nvPr>
            <a:videoFile r:link="rId1"/>
          </p:nvPr>
        </p:nvPicPr>
        <p:blipFill>
          <a:blip r:embed="rId8"/>
          <a:stretch>
            <a:fillRect/>
          </a:stretch>
        </p:blipFill>
        <p:spPr>
          <a:xfrm>
            <a:off x="9369551" y="1846927"/>
            <a:ext cx="2540000" cy="1435100"/>
          </a:xfrm>
          <a:prstGeom prst="rect">
            <a:avLst/>
          </a:prstGeom>
        </p:spPr>
      </p:pic>
      <p:pic>
        <p:nvPicPr>
          <p:cNvPr id="9" name="Online Media 8" title="Paul Vanston on the Food Waste Recycling Action Plan">
            <a:hlinkClick r:id="" action="ppaction://media"/>
            <a:extLst>
              <a:ext uri="{FF2B5EF4-FFF2-40B4-BE49-F238E27FC236}">
                <a16:creationId xmlns:a16="http://schemas.microsoft.com/office/drawing/2014/main" id="{97BD88AC-E236-40D3-A241-0AA0ECDD867F}"/>
              </a:ext>
            </a:extLst>
          </p:cNvPr>
          <p:cNvPicPr>
            <a:picLocks noRot="1" noChangeAspect="1"/>
          </p:cNvPicPr>
          <p:nvPr>
            <a:videoFile r:link="rId2"/>
          </p:nvPr>
        </p:nvPicPr>
        <p:blipFill>
          <a:blip r:embed="rId9"/>
          <a:stretch>
            <a:fillRect/>
          </a:stretch>
        </p:blipFill>
        <p:spPr>
          <a:xfrm>
            <a:off x="9406312" y="4457123"/>
            <a:ext cx="2540000" cy="1435100"/>
          </a:xfrm>
          <a:prstGeom prst="rect">
            <a:avLst/>
          </a:prstGeom>
        </p:spPr>
      </p:pic>
    </p:spTree>
    <p:extLst>
      <p:ext uri="{BB962C8B-B14F-4D97-AF65-F5344CB8AC3E}">
        <p14:creationId xmlns:p14="http://schemas.microsoft.com/office/powerpoint/2010/main" val="2065780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6"/>
                </p:tgtEl>
              </p:cMediaNode>
            </p:video>
            <p:seq concurrent="1" nextAc="seek">
              <p:cTn id="12" restart="whenNotActive" fill="hold" evtFilter="cancelBubble" nodeType="interactiveSeq">
                <p:stCondLst>
                  <p:cond evt="onClick" delay="0">
                    <p:tgtEl>
                      <p:spTgt spid="6"/>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6"/>
                                        </p:tgtEl>
                                      </p:cBhvr>
                                    </p:cmd>
                                  </p:childTnLst>
                                </p:cTn>
                              </p:par>
                            </p:childTnLst>
                          </p:cTn>
                        </p:par>
                      </p:childTnLst>
                    </p:cTn>
                  </p:par>
                </p:childTnLst>
              </p:cTn>
              <p:nextCondLst>
                <p:cond evt="onClick" delay="0">
                  <p:tgtEl>
                    <p:spTgt spid="6"/>
                  </p:tgtEl>
                </p:cond>
              </p:nextCondLst>
            </p:seq>
            <p:video>
              <p:cMediaNode vol="80000">
                <p:cTn id="17" fill="hold" display="0">
                  <p:stCondLst>
                    <p:cond delay="indefinite"/>
                  </p:stCondLst>
                </p:cTn>
                <p:tgtEl>
                  <p:spTgt spid="9"/>
                </p:tgtEl>
              </p:cMediaNode>
            </p:video>
            <p:seq concurrent="1" nextAc="seek">
              <p:cTn id="18" restart="whenNotActive" fill="hold" evtFilter="cancelBubble" nodeType="interactiveSeq">
                <p:stCondLst>
                  <p:cond evt="onClick" delay="0">
                    <p:tgtEl>
                      <p:spTgt spid="9"/>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87D12-1A56-F14D-0F1F-23B1F9AE8C57}"/>
              </a:ext>
            </a:extLst>
          </p:cNvPr>
          <p:cNvSpPr>
            <a:spLocks noGrp="1"/>
          </p:cNvSpPr>
          <p:nvPr>
            <p:ph type="title"/>
          </p:nvPr>
        </p:nvSpPr>
        <p:spPr/>
        <p:txBody>
          <a:bodyPr/>
          <a:lstStyle/>
          <a:p>
            <a:r>
              <a:rPr lang="en-US" dirty="0"/>
              <a:t>Definitions</a:t>
            </a:r>
          </a:p>
        </p:txBody>
      </p:sp>
      <p:sp>
        <p:nvSpPr>
          <p:cNvPr id="3" name="Content Placeholder 2">
            <a:extLst>
              <a:ext uri="{FF2B5EF4-FFF2-40B4-BE49-F238E27FC236}">
                <a16:creationId xmlns:a16="http://schemas.microsoft.com/office/drawing/2014/main" id="{2EA230FB-F789-C7E2-5265-FF1F8FDF7C73}"/>
              </a:ext>
            </a:extLst>
          </p:cNvPr>
          <p:cNvSpPr>
            <a:spLocks noGrp="1"/>
          </p:cNvSpPr>
          <p:nvPr>
            <p:ph idx="1"/>
          </p:nvPr>
        </p:nvSpPr>
        <p:spPr/>
        <p:txBody>
          <a:bodyPr>
            <a:normAutofit fontScale="77500" lnSpcReduction="20000"/>
          </a:bodyPr>
          <a:lstStyle/>
          <a:p>
            <a:r>
              <a:rPr lang="en-US" sz="2000" dirty="0"/>
              <a:t>‘</a:t>
            </a:r>
            <a:r>
              <a:rPr lang="en-US" sz="2000" b="1" dirty="0"/>
              <a:t>Food</a:t>
            </a:r>
            <a:r>
              <a:rPr lang="en-US" sz="2000" dirty="0"/>
              <a:t>’ (or ‘</a:t>
            </a:r>
            <a:r>
              <a:rPr lang="en-US" sz="2000" b="1" dirty="0"/>
              <a:t>foodstuff</a:t>
            </a:r>
            <a:r>
              <a:rPr lang="en-US" sz="2000" dirty="0"/>
              <a:t>’) means any substance or product, whether processed, partially processed or unprocessed, intended to be, or reasonably expected to be ingested by humans.</a:t>
            </a:r>
          </a:p>
          <a:p>
            <a:r>
              <a:rPr lang="en-US" sz="2000" dirty="0"/>
              <a:t>‘</a:t>
            </a:r>
            <a:r>
              <a:rPr lang="en-US" sz="2000" b="1" dirty="0"/>
              <a:t>Food</a:t>
            </a:r>
            <a:r>
              <a:rPr lang="en-US" sz="2000" dirty="0"/>
              <a:t>’ includes: drink, chewing gum and any substance, including water ( see notes)</a:t>
            </a:r>
          </a:p>
          <a:p>
            <a:r>
              <a:rPr lang="en-US" sz="2000" dirty="0"/>
              <a:t>‘</a:t>
            </a:r>
            <a:r>
              <a:rPr lang="en-US" sz="2000" b="1" dirty="0"/>
              <a:t>Food law</a:t>
            </a:r>
            <a:r>
              <a:rPr lang="en-US" sz="2000" dirty="0"/>
              <a:t>’ means the laws, regulations and administrative provisions governing food in general, and food safety in particular, whether at Community or national level; it covers any stage of production, processing and distribution of food, and also of feed produced for, or fed to, food-producing animals;</a:t>
            </a:r>
          </a:p>
          <a:p>
            <a:r>
              <a:rPr lang="en-US" sz="2000" dirty="0"/>
              <a:t>‘</a:t>
            </a:r>
            <a:r>
              <a:rPr lang="en-US" sz="2000" b="1" dirty="0"/>
              <a:t>Food business</a:t>
            </a:r>
            <a:r>
              <a:rPr lang="en-US" sz="2000" dirty="0"/>
              <a:t>’ means any undertaking, whether for profit or not and whether public or private, carrying out any of the activities related to any stage of production, processing and distribution of food; </a:t>
            </a:r>
          </a:p>
          <a:p>
            <a:r>
              <a:rPr lang="en-US" sz="2000" dirty="0"/>
              <a:t>‘</a:t>
            </a:r>
            <a:r>
              <a:rPr lang="en-US" sz="2000" b="1" dirty="0"/>
              <a:t>Food business operator</a:t>
            </a:r>
            <a:r>
              <a:rPr lang="en-US" sz="2000" dirty="0"/>
              <a:t>’ means the natural or legal persons responsible for ensuring that the requirements of food law are met within the food business under their control;</a:t>
            </a:r>
          </a:p>
          <a:p>
            <a:r>
              <a:rPr lang="en-US" sz="2000" dirty="0"/>
              <a:t>‘</a:t>
            </a:r>
            <a:r>
              <a:rPr lang="en-US" sz="2000" b="1" dirty="0"/>
              <a:t>Retail’ </a:t>
            </a:r>
            <a:r>
              <a:rPr lang="en-US" sz="2000" dirty="0"/>
              <a:t>means the handling and/or processing of food and its storage at the point of sale or delivery to the final consumer, and includes distribution terminals, catering operations, factory canteens, institutional catering, restaurants and other similar food service operations, shops, supermarket distribution </a:t>
            </a:r>
            <a:r>
              <a:rPr lang="en-US" sz="2000" dirty="0" err="1"/>
              <a:t>centres</a:t>
            </a:r>
            <a:r>
              <a:rPr lang="en-US" sz="2000" dirty="0"/>
              <a:t> and wholesale outlets;</a:t>
            </a:r>
          </a:p>
          <a:p>
            <a:r>
              <a:rPr lang="en-US" sz="2000" dirty="0"/>
              <a:t>‘</a:t>
            </a:r>
            <a:r>
              <a:rPr lang="en-US" sz="2000" b="1" dirty="0"/>
              <a:t>Stages of production, processing and distribution</a:t>
            </a:r>
            <a:r>
              <a:rPr lang="en-US" sz="2000" dirty="0"/>
              <a:t>’ means any stage, including import, from and including the primary production of a food, up to and including its storage, transport, sale or supply to the final consumer and, where relevant, the importation, production, manufacture, storage, transport, distribution, sale and supply of feed; </a:t>
            </a:r>
          </a:p>
          <a:p>
            <a:r>
              <a:rPr lang="en-US" sz="2000" dirty="0"/>
              <a:t>‘</a:t>
            </a:r>
            <a:r>
              <a:rPr lang="en-US" sz="2000" b="1" dirty="0"/>
              <a:t>Primary production</a:t>
            </a:r>
            <a:r>
              <a:rPr lang="en-US" sz="2000" dirty="0"/>
              <a:t>’ means the production, rearing or growing of primary products including harvesting, milking and farmed animal production prior to slaughter. It also includes hunting and fishing and the harvesting of wild products;</a:t>
            </a:r>
          </a:p>
          <a:p>
            <a:r>
              <a:rPr lang="en-US" sz="2000" dirty="0"/>
              <a:t>‘</a:t>
            </a:r>
            <a:r>
              <a:rPr lang="en-US" sz="2000" b="1" dirty="0"/>
              <a:t>Final consumer</a:t>
            </a:r>
            <a:r>
              <a:rPr lang="en-US" sz="2000" dirty="0"/>
              <a:t>’ means the ultimate consumer of a foodstuff who will not use the food as part of any food business operation or activity </a:t>
            </a:r>
          </a:p>
          <a:p>
            <a:r>
              <a:rPr lang="en-US" sz="2000" dirty="0"/>
              <a:t>‘</a:t>
            </a:r>
            <a:r>
              <a:rPr lang="en-US" sz="2000" b="1" dirty="0"/>
              <a:t>Risk management’ </a:t>
            </a:r>
            <a:r>
              <a:rPr lang="en-US" sz="2000" dirty="0"/>
              <a:t>means the process, distinct from risk assessment, of weighing policy alternatives in consultation with interested parties, considering risk assessment and other legitimate factors, and, if need be, selecting appropriate prevention and control options;</a:t>
            </a:r>
          </a:p>
          <a:p>
            <a:endParaRPr lang="en-US" sz="2000" dirty="0"/>
          </a:p>
          <a:p>
            <a:endParaRPr lang="en-US" sz="2000" dirty="0"/>
          </a:p>
          <a:p>
            <a:endParaRPr lang="en-US" sz="2000" dirty="0"/>
          </a:p>
          <a:p>
            <a:endParaRPr lang="en-US" sz="2000" dirty="0"/>
          </a:p>
        </p:txBody>
      </p:sp>
    </p:spTree>
    <p:extLst>
      <p:ext uri="{BB962C8B-B14F-4D97-AF65-F5344CB8AC3E}">
        <p14:creationId xmlns:p14="http://schemas.microsoft.com/office/powerpoint/2010/main" val="502139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1E6F-5564-51E7-1C8A-358366B9EEDF}"/>
              </a:ext>
            </a:extLst>
          </p:cNvPr>
          <p:cNvSpPr>
            <a:spLocks noGrp="1"/>
          </p:cNvSpPr>
          <p:nvPr>
            <p:ph type="title"/>
          </p:nvPr>
        </p:nvSpPr>
        <p:spPr/>
        <p:txBody>
          <a:bodyPr/>
          <a:lstStyle/>
          <a:p>
            <a:r>
              <a:rPr lang="en-US" dirty="0"/>
              <a:t>Understanding Food legislation </a:t>
            </a:r>
          </a:p>
        </p:txBody>
      </p:sp>
      <p:sp>
        <p:nvSpPr>
          <p:cNvPr id="3" name="Content Placeholder 2">
            <a:extLst>
              <a:ext uri="{FF2B5EF4-FFF2-40B4-BE49-F238E27FC236}">
                <a16:creationId xmlns:a16="http://schemas.microsoft.com/office/drawing/2014/main" id="{01F239A3-1E79-5F30-A0D9-488E1B89072B}"/>
              </a:ext>
            </a:extLst>
          </p:cNvPr>
          <p:cNvSpPr>
            <a:spLocks noGrp="1"/>
          </p:cNvSpPr>
          <p:nvPr>
            <p:ph idx="1"/>
          </p:nvPr>
        </p:nvSpPr>
        <p:spPr/>
        <p:txBody>
          <a:bodyPr>
            <a:normAutofit/>
          </a:bodyPr>
          <a:lstStyle/>
          <a:p>
            <a:endParaRPr lang="en-US" sz="2000" dirty="0"/>
          </a:p>
          <a:p>
            <a:r>
              <a:rPr lang="en-US" sz="2000" b="1" dirty="0"/>
              <a:t>Regulations</a:t>
            </a:r>
            <a:r>
              <a:rPr lang="en-US" sz="2000" dirty="0"/>
              <a:t> have binding legal force throughout every Member State and enter into force on a set date in all the Member States.</a:t>
            </a:r>
          </a:p>
          <a:p>
            <a:pPr marL="457200" lvl="1" indent="0">
              <a:buNone/>
            </a:pPr>
            <a:r>
              <a:rPr lang="en-US" sz="1800" dirty="0"/>
              <a:t>Example: Food Information to Consumers Regulation 1169/2011</a:t>
            </a:r>
          </a:p>
          <a:p>
            <a:endParaRPr lang="en-US" sz="2000" dirty="0"/>
          </a:p>
          <a:p>
            <a:r>
              <a:rPr lang="en-US" sz="2000" b="1" dirty="0"/>
              <a:t>Directives</a:t>
            </a:r>
            <a:r>
              <a:rPr lang="en-US" sz="2000" dirty="0"/>
              <a:t> lay down certain results that must be achieved but each Member State is free to decide how to transpose directives into national laws.</a:t>
            </a:r>
          </a:p>
          <a:p>
            <a:pPr marL="457200" lvl="1" indent="0">
              <a:buNone/>
            </a:pPr>
            <a:r>
              <a:rPr lang="en-US" sz="1800" dirty="0"/>
              <a:t>Example: Directive 2002/46 on the approximation of the laws of the Member States relating to food supplements</a:t>
            </a:r>
          </a:p>
          <a:p>
            <a:endParaRPr lang="en-US" sz="2000" dirty="0"/>
          </a:p>
          <a:p>
            <a:r>
              <a:rPr lang="en-US" sz="2000" b="1" dirty="0"/>
              <a:t>Decisions</a:t>
            </a:r>
            <a:r>
              <a:rPr lang="en-US" sz="2000" dirty="0"/>
              <a:t> are EU laws relating to specific cases and directed to individual or several Member States, companies or private individuals.  They are binding upon those to whom they are directed.</a:t>
            </a:r>
          </a:p>
          <a:p>
            <a:pPr marL="457200" lvl="1" indent="0">
              <a:buNone/>
            </a:pPr>
            <a:r>
              <a:rPr lang="en-US" sz="1800" dirty="0"/>
              <a:t>Example: Commission Implementing Decision 2016/1189 authorizing UV-treated milk as a novel food</a:t>
            </a:r>
          </a:p>
          <a:p>
            <a:endParaRPr lang="en-US" sz="2000" dirty="0"/>
          </a:p>
        </p:txBody>
      </p:sp>
    </p:spTree>
    <p:extLst>
      <p:ext uri="{BB962C8B-B14F-4D97-AF65-F5344CB8AC3E}">
        <p14:creationId xmlns:p14="http://schemas.microsoft.com/office/powerpoint/2010/main" val="975075631"/>
      </p:ext>
    </p:extLst>
  </p:cSld>
  <p:clrMapOvr>
    <a:masterClrMapping/>
  </p:clrMapOvr>
</p:sld>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ule 2-1" id="{438197D7-3F82-7F43-B69C-6B1C5271A9CC}" vid="{3F0E81F1-5271-224A-8DC9-AD1FC1D408F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6609</Words>
  <Application>Microsoft Office PowerPoint</Application>
  <PresentationFormat>Widescreen</PresentationFormat>
  <Paragraphs>759</Paragraphs>
  <Slides>70</Slides>
  <Notes>48</Notes>
  <HiddenSlides>0</HiddenSlides>
  <MMClips>6</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70</vt:i4>
      </vt:variant>
    </vt:vector>
  </HeadingPairs>
  <TitlesOfParts>
    <vt:vector size="74" baseType="lpstr">
      <vt:lpstr>Arial</vt:lpstr>
      <vt:lpstr>Calibri</vt:lpstr>
      <vt:lpstr>Calibri Light</vt:lpstr>
      <vt:lpstr>Office Theme</vt:lpstr>
      <vt:lpstr>Circular Economy Training in the Food Service Sector</vt:lpstr>
      <vt:lpstr>Module Aims</vt:lpstr>
      <vt:lpstr>Unit Aims and Competences</vt:lpstr>
      <vt:lpstr>PowerPoint Presentation</vt:lpstr>
      <vt:lpstr>Legislation state of the art in preventing food waste</vt:lpstr>
      <vt:lpstr>UNEP FOOD WASTE INDEX REPORT 2021</vt:lpstr>
      <vt:lpstr>Important legislation &amp; definition </vt:lpstr>
      <vt:lpstr>Definitions</vt:lpstr>
      <vt:lpstr>Understanding Food legislation </vt:lpstr>
      <vt:lpstr>PowerPoint Presentation</vt:lpstr>
      <vt:lpstr>Food waste regulatory framework in UK</vt:lpstr>
      <vt:lpstr>Waste measurement </vt:lpstr>
      <vt:lpstr>Waste measurement </vt:lpstr>
      <vt:lpstr>Waste measurement </vt:lpstr>
      <vt:lpstr>How to measure </vt:lpstr>
      <vt:lpstr>Technology and data collection</vt:lpstr>
      <vt:lpstr>Determining the environmental sustainability for a restaurant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Circular Economy Training in the Food Service Sector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Circular Economy Training in the Food Service Sector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Benefits of CSR</vt:lpstr>
      <vt:lpstr>CSR at your restaurant </vt:lpstr>
      <vt:lpstr>ISO 26000</vt:lpstr>
      <vt:lpstr>Lessons learned in 2020</vt:lpstr>
      <vt:lpstr>PowerPoint Presentation</vt:lpstr>
      <vt:lpstr>Useful Links and 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BLAMOH, PRINCESS NICOLE</dc:creator>
  <cp:lastModifiedBy>Baird, Jim</cp:lastModifiedBy>
  <cp:revision>5</cp:revision>
  <dcterms:created xsi:type="dcterms:W3CDTF">2022-10-21T08:04:12Z</dcterms:created>
  <dcterms:modified xsi:type="dcterms:W3CDTF">2022-10-26T18:17:08Z</dcterms:modified>
</cp:coreProperties>
</file>